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0"/>
  </p:notesMasterIdLst>
  <p:sldIdLst>
    <p:sldId id="259" r:id="rId2"/>
    <p:sldId id="365" r:id="rId3"/>
    <p:sldId id="434" r:id="rId4"/>
    <p:sldId id="479" r:id="rId5"/>
    <p:sldId id="441" r:id="rId6"/>
    <p:sldId id="457" r:id="rId7"/>
    <p:sldId id="452" r:id="rId8"/>
    <p:sldId id="453" r:id="rId9"/>
    <p:sldId id="454" r:id="rId10"/>
    <p:sldId id="455" r:id="rId11"/>
    <p:sldId id="468" r:id="rId12"/>
    <p:sldId id="467" r:id="rId13"/>
    <p:sldId id="459" r:id="rId14"/>
    <p:sldId id="460" r:id="rId15"/>
    <p:sldId id="476" r:id="rId16"/>
    <p:sldId id="458" r:id="rId17"/>
    <p:sldId id="461" r:id="rId18"/>
    <p:sldId id="491" r:id="rId19"/>
    <p:sldId id="477" r:id="rId20"/>
    <p:sldId id="471" r:id="rId21"/>
    <p:sldId id="473" r:id="rId22"/>
    <p:sldId id="474" r:id="rId23"/>
    <p:sldId id="475" r:id="rId24"/>
    <p:sldId id="478" r:id="rId25"/>
    <p:sldId id="456" r:id="rId26"/>
    <p:sldId id="488" r:id="rId27"/>
    <p:sldId id="481" r:id="rId28"/>
    <p:sldId id="483" r:id="rId29"/>
    <p:sldId id="484" r:id="rId30"/>
    <p:sldId id="486" r:id="rId31"/>
    <p:sldId id="485" r:id="rId32"/>
    <p:sldId id="489" r:id="rId33"/>
    <p:sldId id="487" r:id="rId34"/>
    <p:sldId id="482" r:id="rId35"/>
    <p:sldId id="462" r:id="rId36"/>
    <p:sldId id="438" r:id="rId37"/>
    <p:sldId id="492" r:id="rId38"/>
    <p:sldId id="439" r:id="rId39"/>
  </p:sldIdLst>
  <p:sldSz cx="9144000" cy="6858000" type="screen4x3"/>
  <p:notesSz cx="7102475" cy="10233025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WP TypographicSymbols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9966"/>
    <a:srgbClr val="802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80" autoAdjust="0"/>
    <p:restoredTop sz="94479" autoAdjust="0"/>
  </p:normalViewPr>
  <p:slideViewPr>
    <p:cSldViewPr>
      <p:cViewPr varScale="1">
        <p:scale>
          <a:sx n="99" d="100"/>
          <a:sy n="99" d="100"/>
        </p:scale>
        <p:origin x="4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262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26CCD77-A954-40EE-8D07-A0BE97B286F6}" type="datetimeFigureOut">
              <a:rPr lang="de-DE" smtClean="0"/>
              <a:pPr/>
              <a:t>16.11.20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1EBFFEC9-4F5F-4C95-86E1-B5E1B764322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FFF7-8F1B-4193-AD3D-64C8A7F485C4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3EC8-0834-47F0-AC04-A9681A6B9D33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D25A-E834-4788-A9E0-35B612FD9F59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3200" b="1" cap="sm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>
            <a:lvl1pPr marL="519113" indent="-519113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/>
            </a:lvl1pPr>
            <a:lvl2pPr>
              <a:spcBef>
                <a:spcPts val="200"/>
              </a:spcBef>
              <a:defRPr sz="2200"/>
            </a:lvl2pPr>
            <a:lvl3pPr>
              <a:spcBef>
                <a:spcPts val="200"/>
              </a:spcBef>
              <a:defRPr sz="2000"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27.03.2020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DGA 31 Morphologie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DAED5F90-EF1B-49B5-BE47-AEA5AB1301E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371E-2F7A-4858-8042-BEBA37A60D05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0507-7164-49E5-8A3E-78CB9A6B7EE6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2898-DDD0-4FB4-ABA1-FE787DF53946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7A64-0415-410A-A9D4-74CA3763DC00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9A52-AE6A-48C5-801E-2F9FA57F3F7D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456B-084A-4731-8D1B-ABAA18FD6E80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9D3F-FACC-49C4-954B-C065BE8AFDCF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5293-9284-4897-887D-F3C147CCE4E3}" type="datetime1">
              <a:rPr lang="de-DE" smtClean="0"/>
              <a:pPr/>
              <a:t>16.11.20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Intermediate Semantics: Binding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0E4-1B54-4AAA-A525-02A3357B8E8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P TypographicSymbols" pitchFamily="2" charset="0"/>
        <a:buChar char="!"/>
        <a:tabLst>
          <a:tab pos="342900" algn="l"/>
        </a:tabLs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3429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09600" y="663575"/>
            <a:ext cx="7772400" cy="14700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en-US" b="1" cap="small" dirty="0"/>
            </a:br>
            <a:r>
              <a:rPr lang="en-GB" dirty="0" err="1"/>
              <a:t>Phonologie-Morphologie-Schnittstelle</a:t>
            </a:r>
            <a:r>
              <a:rPr lang="en-GB" dirty="0"/>
              <a:t> des </a:t>
            </a:r>
            <a:r>
              <a:rPr lang="en-GB" dirty="0" err="1"/>
              <a:t>Deutschen</a:t>
            </a:r>
            <a:br>
              <a:rPr lang="en-GB" dirty="0"/>
            </a:br>
            <a:endParaRPr lang="de-DE" cap="small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71600" y="3405554"/>
            <a:ext cx="6400800" cy="3048000"/>
          </a:xfrm>
        </p:spPr>
        <p:txBody>
          <a:bodyPr>
            <a:normAutofit fontScale="92500" lnSpcReduction="20000"/>
          </a:bodyPr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Nationale</a:t>
            </a:r>
            <a:r>
              <a:rPr lang="en-US" sz="240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Kapodistrische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Universität </a:t>
            </a:r>
            <a:r>
              <a:rPr lang="en-US" sz="2400" dirty="0" err="1">
                <a:solidFill>
                  <a:schemeClr val="tx1"/>
                </a:solidFill>
              </a:rPr>
              <a:t>Athen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Caroline </a:t>
            </a:r>
            <a:r>
              <a:rPr lang="en-US" sz="2000" dirty="0" err="1">
                <a:solidFill>
                  <a:schemeClr val="tx1"/>
                </a:solidFill>
              </a:rPr>
              <a:t>Féry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caroline.fery@gmail.com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Wintersemester</a:t>
            </a:r>
            <a:r>
              <a:rPr lang="en-US" sz="2000" dirty="0">
                <a:solidFill>
                  <a:schemeClr val="tx1"/>
                </a:solidFill>
              </a:rPr>
              <a:t> 2020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Woche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vom</a:t>
            </a:r>
            <a:r>
              <a:rPr lang="en-US" sz="2000" dirty="0">
                <a:solidFill>
                  <a:schemeClr val="tx1"/>
                </a:solidFill>
              </a:rPr>
              <a:t> 18. bis </a:t>
            </a:r>
            <a:r>
              <a:rPr lang="en-US" sz="2000" dirty="0" err="1">
                <a:solidFill>
                  <a:schemeClr val="tx1"/>
                </a:solidFill>
              </a:rPr>
              <a:t>zum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25.11.2020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609600" y="19050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09600" y="9144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6374" r="13734" b="6374"/>
          <a:stretch>
            <a:fillRect/>
          </a:stretch>
        </p:blipFill>
        <p:spPr bwMode="auto">
          <a:xfrm>
            <a:off x="1096987" y="4038600"/>
            <a:ext cx="854026" cy="102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tertitel 4"/>
          <p:cNvSpPr txBox="1">
            <a:spLocks/>
          </p:cNvSpPr>
          <p:nvPr/>
        </p:nvSpPr>
        <p:spPr>
          <a:xfrm>
            <a:off x="1524000" y="26670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P TypographicSymbols" pitchFamily="2" charset="0"/>
              <a:buNone/>
              <a:tabLst>
                <a:tab pos="342900" algn="l"/>
              </a:tabLst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chemeClr val="tx1"/>
                </a:solidFill>
              </a:rPr>
              <a:t>Teil 6 Prosodische Morphologie:</a:t>
            </a:r>
          </a:p>
          <a:p>
            <a:r>
              <a:rPr lang="de-DE" sz="2800" b="1" dirty="0">
                <a:solidFill>
                  <a:schemeClr val="tx1"/>
                </a:solidFill>
              </a:rPr>
              <a:t>i-Bildung, Kürzung, </a:t>
            </a:r>
            <a:r>
              <a:rPr lang="de-DE" sz="2800" b="1" dirty="0" err="1">
                <a:solidFill>
                  <a:schemeClr val="tx1"/>
                </a:solidFill>
              </a:rPr>
              <a:t>Hypochoristik</a:t>
            </a:r>
            <a:r>
              <a:rPr lang="de-DE" sz="2800" b="1" dirty="0">
                <a:solidFill>
                  <a:schemeClr val="tx1"/>
                </a:solidFill>
              </a:rPr>
              <a:t>, </a:t>
            </a:r>
            <a:r>
              <a:rPr lang="en-DE" sz="2800" b="1" dirty="0">
                <a:solidFill>
                  <a:schemeClr val="tx1"/>
                </a:solidFill>
              </a:rPr>
              <a:t>Reduplikation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i-Bildungen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Ansatz der zweiten Silbe muss einfach sein (nicht komplex).</a:t>
            </a:r>
          </a:p>
          <a:p>
            <a:r>
              <a:rPr lang="en-US" u="sng" dirty="0" err="1"/>
              <a:t>Mittlere</a:t>
            </a:r>
            <a:r>
              <a:rPr lang="en-US" u="sng" dirty="0"/>
              <a:t> </a:t>
            </a:r>
            <a:r>
              <a:rPr lang="en-US" u="sng" dirty="0" err="1"/>
              <a:t>Konsonanten</a:t>
            </a:r>
            <a:r>
              <a:rPr lang="en-US" u="sng" dirty="0"/>
              <a:t> </a:t>
            </a:r>
            <a:r>
              <a:rPr lang="en-US" dirty="0"/>
              <a:t>			</a:t>
            </a:r>
            <a:endParaRPr lang="en-DE" dirty="0"/>
          </a:p>
          <a:p>
            <a:r>
              <a:rPr lang="de-DE" dirty="0"/>
              <a:t>	a.</a:t>
            </a:r>
            <a:r>
              <a:rPr lang="de-DE" baseline="-25000" dirty="0"/>
              <a:t> </a:t>
            </a:r>
            <a:r>
              <a:rPr lang="de-DE" dirty="0"/>
              <a:t>Westdeutscher 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 	Wessi  (*</a:t>
            </a:r>
            <a:r>
              <a:rPr lang="de-DE" dirty="0" err="1"/>
              <a:t>Westid</a:t>
            </a:r>
            <a:r>
              <a:rPr lang="de-DE" dirty="0"/>
              <a:t>)</a:t>
            </a:r>
          </a:p>
          <a:p>
            <a:r>
              <a:rPr lang="en-DE" dirty="0"/>
              <a:t>	b. </a:t>
            </a:r>
            <a:r>
              <a:rPr lang="en-US" dirty="0"/>
              <a:t>Ulrich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</a:t>
            </a:r>
            <a:r>
              <a:rPr lang="en-US" dirty="0" err="1"/>
              <a:t>Ulli</a:t>
            </a:r>
            <a:r>
              <a:rPr lang="en-US" dirty="0"/>
              <a:t>   (*</a:t>
            </a:r>
            <a:r>
              <a:rPr lang="en-US" dirty="0" err="1"/>
              <a:t>Ulri</a:t>
            </a:r>
            <a:r>
              <a:rPr lang="en-US" dirty="0"/>
              <a:t>)</a:t>
            </a:r>
          </a:p>
          <a:p>
            <a:r>
              <a:rPr lang="en-US" dirty="0"/>
              <a:t>	</a:t>
            </a:r>
            <a:r>
              <a:rPr lang="en-DE" dirty="0"/>
              <a:t>c. </a:t>
            </a:r>
            <a:r>
              <a:rPr lang="en-GB" dirty="0" err="1"/>
              <a:t>Gabriéle</a:t>
            </a:r>
            <a:r>
              <a:rPr lang="en-GB" dirty="0"/>
              <a:t> 	 	</a:t>
            </a:r>
            <a:r>
              <a:rPr lang="de-DE" dirty="0">
                <a:sym typeface="Symbol" pitchFamily="2" charset="2"/>
              </a:rPr>
              <a:t></a:t>
            </a:r>
            <a:r>
              <a:rPr lang="en-GB" dirty="0"/>
              <a:t> 	</a:t>
            </a:r>
            <a:r>
              <a:rPr lang="en-GB" dirty="0" err="1"/>
              <a:t>Gábi</a:t>
            </a:r>
            <a:r>
              <a:rPr lang="en-GB" dirty="0"/>
              <a:t>   	(*</a:t>
            </a:r>
            <a:r>
              <a:rPr lang="en-GB" dirty="0" err="1"/>
              <a:t>Gabri</a:t>
            </a:r>
            <a:r>
              <a:rPr lang="en-GB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de-DE" dirty="0"/>
              <a:t>Konsonantenabfolgen werden auch eliminiert.</a:t>
            </a:r>
          </a:p>
          <a:p>
            <a:r>
              <a:rPr lang="de-DE" dirty="0"/>
              <a:t>Konsonantenabfolgen werden oft eliminiert und vereinfacht.</a:t>
            </a:r>
          </a:p>
          <a:p>
            <a:endParaRPr lang="en-US" dirty="0"/>
          </a:p>
          <a:p>
            <a:r>
              <a:rPr lang="en-US" dirty="0"/>
              <a:t>	a. Cornelia 	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</a:t>
            </a:r>
            <a:r>
              <a:rPr lang="en-US" dirty="0" err="1"/>
              <a:t>Conni</a:t>
            </a:r>
            <a:r>
              <a:rPr lang="en-US" dirty="0"/>
              <a:t>  (*</a:t>
            </a:r>
            <a:r>
              <a:rPr lang="en-US" dirty="0" err="1"/>
              <a:t>Corni</a:t>
            </a:r>
            <a:r>
              <a:rPr lang="en-US" dirty="0"/>
              <a:t>)</a:t>
            </a:r>
            <a:endParaRPr lang="en-DE" dirty="0"/>
          </a:p>
          <a:p>
            <a:r>
              <a:rPr lang="en-DE" dirty="0"/>
              <a:t>	b. </a:t>
            </a:r>
            <a:r>
              <a:rPr lang="en-US" dirty="0"/>
              <a:t>Andreas 		</a:t>
            </a:r>
            <a:r>
              <a:rPr lang="de-DE" dirty="0">
                <a:sym typeface="Symbol" pitchFamily="2" charset="2"/>
              </a:rPr>
              <a:t> </a:t>
            </a:r>
            <a:r>
              <a:rPr lang="en-US" dirty="0"/>
              <a:t> 	Andi  	(*Andri)</a:t>
            </a:r>
            <a:endParaRPr lang="en-DE" dirty="0"/>
          </a:p>
          <a:p>
            <a:r>
              <a:rPr lang="en-US" dirty="0"/>
              <a:t>	c. Manfred 		</a:t>
            </a:r>
            <a:r>
              <a:rPr lang="de-DE" dirty="0">
                <a:sym typeface="Symbol" pitchFamily="2" charset="2"/>
              </a:rPr>
              <a:t> </a:t>
            </a:r>
            <a:r>
              <a:rPr lang="de-DE" dirty="0"/>
              <a:t> 	</a:t>
            </a:r>
            <a:r>
              <a:rPr lang="en-US" dirty="0"/>
              <a:t>Manni 	(*</a:t>
            </a:r>
            <a:r>
              <a:rPr lang="en-US" dirty="0" err="1"/>
              <a:t>Manfi</a:t>
            </a:r>
            <a:r>
              <a:rPr lang="en-US" dirty="0"/>
              <a:t>)</a:t>
            </a:r>
            <a:endParaRPr lang="en-DE" dirty="0"/>
          </a:p>
          <a:p>
            <a:r>
              <a:rPr lang="en-DE" dirty="0"/>
              <a:t>	</a:t>
            </a: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Audio Recording 15. Nov 2020 at 16:28:36" descr="Audio Recording 15. Nov 2020 at 16:28:36">
            <a:hlinkClick r:id="" action="ppaction://media"/>
            <a:extLst>
              <a:ext uri="{FF2B5EF4-FFF2-40B4-BE49-F238E27FC236}">
                <a16:creationId xmlns:a16="http://schemas.microsoft.com/office/drawing/2014/main" id="{59BD662E-4FA8-594F-B9C2-342C96007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55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i-Bildungen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Manche Konsonanten sind keine gute mittlere Konsonanten</a:t>
            </a:r>
          </a:p>
          <a:p>
            <a:endParaRPr lang="de-DE" dirty="0"/>
          </a:p>
          <a:p>
            <a:r>
              <a:rPr lang="de-DE" dirty="0"/>
              <a:t>Uhu			</a:t>
            </a:r>
            <a:r>
              <a:rPr lang="de-DE" dirty="0">
                <a:sym typeface="Symbol" pitchFamily="2" charset="2"/>
              </a:rPr>
              <a:t> 		*</a:t>
            </a:r>
            <a:r>
              <a:rPr lang="de-DE" dirty="0" err="1">
                <a:sym typeface="Symbol" pitchFamily="2" charset="2"/>
              </a:rPr>
              <a:t>Uhi</a:t>
            </a:r>
            <a:endParaRPr lang="de-DE" dirty="0"/>
          </a:p>
          <a:p>
            <a:r>
              <a:rPr lang="de-DE" dirty="0"/>
              <a:t>Ingo		</a:t>
            </a:r>
            <a:r>
              <a:rPr lang="de-DE" dirty="0">
                <a:sym typeface="Symbol" pitchFamily="2" charset="2"/>
              </a:rPr>
              <a:t> 		*</a:t>
            </a:r>
            <a:r>
              <a:rPr lang="de-DE" dirty="0" err="1">
                <a:sym typeface="Symbol" pitchFamily="2" charset="2"/>
              </a:rPr>
              <a:t>Ingi</a:t>
            </a:r>
            <a:endParaRPr lang="de-DE" dirty="0">
              <a:sym typeface="Symbol" pitchFamily="2" charset="2"/>
            </a:endParaRPr>
          </a:p>
          <a:p>
            <a:r>
              <a:rPr lang="de-DE" dirty="0">
                <a:sym typeface="Symbol" pitchFamily="2" charset="2"/>
              </a:rPr>
              <a:t>Beate		 	 	*</a:t>
            </a:r>
            <a:r>
              <a:rPr lang="de-DE" dirty="0" err="1">
                <a:sym typeface="Symbol" pitchFamily="2" charset="2"/>
              </a:rPr>
              <a:t>Be</a:t>
            </a:r>
            <a:r>
              <a:rPr lang="de-DE" dirty="0" err="1"/>
              <a:t>ʔ</a:t>
            </a:r>
            <a:r>
              <a:rPr lang="en-DE" dirty="0"/>
              <a:t>i</a:t>
            </a:r>
          </a:p>
          <a:p>
            <a:r>
              <a:rPr lang="en-US" dirty="0"/>
              <a:t>Cornelia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</a:t>
            </a:r>
            <a:r>
              <a:rPr lang="en-US" dirty="0"/>
              <a:t>*</a:t>
            </a:r>
            <a:r>
              <a:rPr lang="en-US" dirty="0" err="1"/>
              <a:t>Corri</a:t>
            </a:r>
            <a:endParaRPr lang="en-DE" dirty="0"/>
          </a:p>
          <a:p>
            <a:r>
              <a:rPr lang="en-DE" dirty="0"/>
              <a:t>Achim  	</a:t>
            </a:r>
            <a:r>
              <a:rPr lang="de-DE" dirty="0"/>
              <a:t> 	</a:t>
            </a:r>
            <a:r>
              <a:rPr lang="de-DE" dirty="0">
                <a:sym typeface="Symbol" pitchFamily="2" charset="2"/>
              </a:rPr>
              <a:t> </a:t>
            </a:r>
            <a:r>
              <a:rPr lang="de-DE" dirty="0"/>
              <a:t>	*</a:t>
            </a:r>
            <a:r>
              <a:rPr lang="de-DE" dirty="0" err="1"/>
              <a:t>Achi</a:t>
            </a:r>
            <a:endParaRPr lang="de-DE" dirty="0"/>
          </a:p>
          <a:p>
            <a:r>
              <a:rPr lang="de-DE" dirty="0"/>
              <a:t>(obwohl Michi okay ist)</a:t>
            </a:r>
          </a:p>
          <a:p>
            <a:endParaRPr lang="de-DE" dirty="0"/>
          </a:p>
          <a:p>
            <a:r>
              <a:rPr lang="de-DE" dirty="0">
                <a:solidFill>
                  <a:srgbClr val="FF0000"/>
                </a:solidFill>
              </a:rPr>
              <a:t>Wie ist es mit [</a:t>
            </a:r>
            <a:r>
              <a:rPr lang="de-DE" dirty="0" err="1">
                <a:solidFill>
                  <a:srgbClr val="FF0000"/>
                </a:solidFill>
              </a:rPr>
              <a:t>j</a:t>
            </a:r>
            <a:r>
              <a:rPr lang="de-DE" dirty="0">
                <a:solidFill>
                  <a:srgbClr val="FF0000"/>
                </a:solidFill>
              </a:rPr>
              <a:t>]?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Audio Recording 15. Nov 2020 at 16:31:45" descr="Audio Recording 15. Nov 2020 at 16:31:45">
            <a:hlinkClick r:id="" action="ppaction://media"/>
            <a:extLst>
              <a:ext uri="{FF2B5EF4-FFF2-40B4-BE49-F238E27FC236}">
                <a16:creationId xmlns:a16="http://schemas.microsoft.com/office/drawing/2014/main" id="{0DD6334C-FD22-ED4B-8C9F-C8C5E46F6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7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7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i-Bildungen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de-DE" dirty="0"/>
              <a:t>Alternative Erklärung:</a:t>
            </a:r>
          </a:p>
          <a:p>
            <a:r>
              <a:rPr lang="de-DE" dirty="0"/>
              <a:t>Die erste Silbe wird maximiert und das Suffix –</a:t>
            </a:r>
            <a:r>
              <a:rPr lang="de-DE" i="1" dirty="0"/>
              <a:t>i</a:t>
            </a:r>
            <a:r>
              <a:rPr lang="de-DE" dirty="0"/>
              <a:t> wird an die maximierte Silbe angehängt</a:t>
            </a:r>
          </a:p>
          <a:p>
            <a:endParaRPr lang="de-DE" dirty="0"/>
          </a:p>
          <a:p>
            <a:r>
              <a:rPr lang="de-DE" dirty="0" err="1"/>
              <a:t>An.dre.as</a:t>
            </a:r>
            <a:r>
              <a:rPr lang="de-DE" dirty="0"/>
              <a:t> (</a:t>
            </a:r>
            <a:r>
              <a:rPr lang="de-DE" dirty="0" err="1"/>
              <a:t>And</a:t>
            </a:r>
            <a:r>
              <a:rPr lang="de-DE" dirty="0"/>
              <a:t>)	 </a:t>
            </a:r>
            <a:r>
              <a:rPr lang="de-DE" dirty="0">
                <a:sym typeface="Symbol" pitchFamily="2" charset="2"/>
              </a:rPr>
              <a:t>  	Andi		(*</a:t>
            </a:r>
            <a:r>
              <a:rPr lang="de-DE" dirty="0" err="1">
                <a:sym typeface="Symbol" pitchFamily="2" charset="2"/>
              </a:rPr>
              <a:t>Andr</a:t>
            </a:r>
            <a:r>
              <a:rPr lang="de-DE" dirty="0">
                <a:sym typeface="Symbol" pitchFamily="2" charset="2"/>
              </a:rPr>
              <a:t>)</a:t>
            </a:r>
          </a:p>
          <a:p>
            <a:r>
              <a:rPr lang="en-US" dirty="0"/>
              <a:t>Ulrich		</a:t>
            </a:r>
            <a:r>
              <a:rPr lang="de-DE" dirty="0">
                <a:sym typeface="Symbol" pitchFamily="2" charset="2"/>
              </a:rPr>
              <a:t> (Ul)		  </a:t>
            </a:r>
            <a:r>
              <a:rPr lang="en-US" dirty="0"/>
              <a:t>	</a:t>
            </a:r>
            <a:r>
              <a:rPr lang="en-US" dirty="0" err="1"/>
              <a:t>Ulli</a:t>
            </a:r>
            <a:r>
              <a:rPr lang="en-US" dirty="0"/>
              <a:t>		(*</a:t>
            </a:r>
            <a:r>
              <a:rPr lang="en-US" dirty="0" err="1"/>
              <a:t>Ulr</a:t>
            </a:r>
            <a:r>
              <a:rPr lang="en-US" dirty="0"/>
              <a:t>)</a:t>
            </a:r>
            <a:endParaRPr lang="de-DE" dirty="0">
              <a:sym typeface="Symbol" pitchFamily="2" charset="2"/>
            </a:endParaRPr>
          </a:p>
          <a:p>
            <a:endParaRPr lang="de-DE" dirty="0">
              <a:sym typeface="Symbol" pitchFamily="2" charset="2"/>
            </a:endParaRPr>
          </a:p>
          <a:p>
            <a:r>
              <a:rPr lang="de-DE" dirty="0">
                <a:sym typeface="Symbol" pitchFamily="2" charset="2"/>
              </a:rPr>
              <a:t>aber</a:t>
            </a:r>
          </a:p>
          <a:p>
            <a:r>
              <a:rPr lang="de-DE" dirty="0">
                <a:sym typeface="Symbol" pitchFamily="2" charset="2"/>
              </a:rPr>
              <a:t>Westdeutscher (West)	 	Wessi   (*</a:t>
            </a:r>
            <a:r>
              <a:rPr lang="de-DE" dirty="0" err="1">
                <a:sym typeface="Symbol" pitchFamily="2" charset="2"/>
              </a:rPr>
              <a:t>Westi</a:t>
            </a:r>
            <a:r>
              <a:rPr lang="de-DE" dirty="0">
                <a:sym typeface="Symbol" pitchFamily="2" charset="2"/>
              </a:rPr>
              <a:t>)</a:t>
            </a:r>
          </a:p>
          <a:p>
            <a:r>
              <a:rPr lang="de-DE" dirty="0">
                <a:sym typeface="Symbol" pitchFamily="2" charset="2"/>
              </a:rPr>
              <a:t>Cornelia	 (</a:t>
            </a:r>
            <a:r>
              <a:rPr lang="de-DE" dirty="0" err="1">
                <a:sym typeface="Symbol" pitchFamily="2" charset="2"/>
              </a:rPr>
              <a:t>Corn</a:t>
            </a:r>
            <a:r>
              <a:rPr lang="de-DE" dirty="0">
                <a:sym typeface="Symbol" pitchFamily="2" charset="2"/>
              </a:rPr>
              <a:t>)		  	Conni	(*</a:t>
            </a:r>
            <a:r>
              <a:rPr lang="de-DE" dirty="0" err="1">
                <a:sym typeface="Symbol" pitchFamily="2" charset="2"/>
              </a:rPr>
              <a:t>Corni</a:t>
            </a:r>
            <a:r>
              <a:rPr lang="de-DE" dirty="0">
                <a:sym typeface="Symbol" pitchFamily="2" charset="2"/>
              </a:rPr>
              <a:t>)</a:t>
            </a:r>
          </a:p>
          <a:p>
            <a:r>
              <a:rPr lang="de-DE" dirty="0">
                <a:sym typeface="Symbol" pitchFamily="2" charset="2"/>
              </a:rPr>
              <a:t>Manfred  (</a:t>
            </a:r>
            <a:r>
              <a:rPr lang="de-DE" dirty="0" err="1">
                <a:sym typeface="Symbol" pitchFamily="2" charset="2"/>
              </a:rPr>
              <a:t>Manf</a:t>
            </a:r>
            <a:r>
              <a:rPr lang="de-DE" dirty="0">
                <a:sym typeface="Symbol" pitchFamily="2" charset="2"/>
              </a:rPr>
              <a:t>)		 	</a:t>
            </a:r>
            <a:r>
              <a:rPr lang="de-DE" dirty="0" err="1">
                <a:sym typeface="Symbol" pitchFamily="2" charset="2"/>
              </a:rPr>
              <a:t>Manni</a:t>
            </a:r>
            <a:r>
              <a:rPr lang="de-DE" dirty="0">
                <a:sym typeface="Symbol" pitchFamily="2" charset="2"/>
              </a:rPr>
              <a:t>	(*</a:t>
            </a:r>
            <a:r>
              <a:rPr lang="de-DE" dirty="0" err="1">
                <a:sym typeface="Symbol" pitchFamily="2" charset="2"/>
              </a:rPr>
              <a:t>Manf</a:t>
            </a:r>
            <a:r>
              <a:rPr lang="de-DE" dirty="0">
                <a:sym typeface="Symbol" pitchFamily="2" charset="2"/>
              </a:rPr>
              <a:t>)</a:t>
            </a:r>
          </a:p>
          <a:p>
            <a:endParaRPr lang="en-DE" dirty="0"/>
          </a:p>
          <a:p>
            <a:endParaRPr lang="en-DE" dirty="0"/>
          </a:p>
          <a:p>
            <a:r>
              <a:rPr lang="en-US" dirty="0"/>
              <a:t> </a:t>
            </a:r>
            <a:endParaRPr lang="en-DE" dirty="0"/>
          </a:p>
          <a:p>
            <a:endParaRPr lang="en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6" name="Audio Recording 15. Nov 2020 at 16:34:38" descr="Audio Recording 15. Nov 2020 at 16:34:38">
            <a:hlinkClick r:id="" action="ppaction://media"/>
            <a:extLst>
              <a:ext uri="{FF2B5EF4-FFF2-40B4-BE49-F238E27FC236}">
                <a16:creationId xmlns:a16="http://schemas.microsoft.com/office/drawing/2014/main" id="{0ABC969A-64B9-6844-930A-E8DF2DD2E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23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81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Kurzformen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de-DE" dirty="0"/>
              <a:t>Abkürzungen oder </a:t>
            </a:r>
            <a:r>
              <a:rPr lang="en-GB" dirty="0" err="1"/>
              <a:t>Kürzungen</a:t>
            </a:r>
            <a:r>
              <a:rPr lang="en-GB" dirty="0"/>
              <a:t> (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Trunkierungen</a:t>
            </a:r>
            <a:r>
              <a:rPr lang="en-GB" dirty="0"/>
              <a:t>) </a:t>
            </a:r>
            <a:r>
              <a:rPr lang="en-GB" dirty="0" err="1"/>
              <a:t>sind</a:t>
            </a:r>
            <a:r>
              <a:rPr lang="en-GB" dirty="0"/>
              <a:t> oft </a:t>
            </a:r>
            <a:r>
              <a:rPr lang="en-GB" dirty="0" err="1"/>
              <a:t>trochäisch</a:t>
            </a:r>
            <a:endParaRPr lang="en-GB" dirty="0"/>
          </a:p>
          <a:p>
            <a:r>
              <a:rPr lang="en-GB" dirty="0"/>
              <a:t>Cello 		&lt;	Violoncello</a:t>
            </a:r>
          </a:p>
          <a:p>
            <a:r>
              <a:rPr lang="en-GB" dirty="0"/>
              <a:t>Cola 		&lt;	Coca Cola</a:t>
            </a:r>
          </a:p>
          <a:p>
            <a:r>
              <a:rPr lang="en-GB" dirty="0"/>
              <a:t>Auto  		&lt;   	</a:t>
            </a:r>
            <a:r>
              <a:rPr lang="en-GB" dirty="0" err="1"/>
              <a:t>Automobil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Kripo</a:t>
            </a:r>
            <a:r>
              <a:rPr lang="en-GB" dirty="0"/>
              <a:t> 		&lt;	</a:t>
            </a:r>
            <a:r>
              <a:rPr lang="en-GB" dirty="0" err="1"/>
              <a:t>Kriminalpolizei</a:t>
            </a:r>
            <a:endParaRPr lang="en-GB" dirty="0"/>
          </a:p>
          <a:p>
            <a:r>
              <a:rPr lang="en-GB" dirty="0" err="1"/>
              <a:t>Schiri</a:t>
            </a:r>
            <a:r>
              <a:rPr lang="en-GB" dirty="0"/>
              <a:t> 		&lt;	</a:t>
            </a:r>
            <a:r>
              <a:rPr lang="en-GB" dirty="0" err="1"/>
              <a:t>Schiedsrichter</a:t>
            </a:r>
            <a:endParaRPr lang="en-GB" dirty="0"/>
          </a:p>
          <a:p>
            <a:r>
              <a:rPr lang="en-GB" dirty="0"/>
              <a:t>Stasi 		&lt;	</a:t>
            </a:r>
            <a:r>
              <a:rPr lang="en-GB" dirty="0" err="1"/>
              <a:t>Staatssicherheit</a:t>
            </a:r>
            <a:r>
              <a:rPr lang="en-GB" dirty="0"/>
              <a:t>’</a:t>
            </a:r>
            <a:endParaRPr lang="en-DE" dirty="0"/>
          </a:p>
          <a:p>
            <a:endParaRPr lang="en-GB" dirty="0"/>
          </a:p>
          <a:p>
            <a:r>
              <a:rPr lang="en-GB" dirty="0" err="1"/>
              <a:t>aber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immer</a:t>
            </a:r>
            <a:r>
              <a:rPr lang="en-GB" dirty="0"/>
              <a:t>:</a:t>
            </a:r>
          </a:p>
          <a:p>
            <a:r>
              <a:rPr lang="en-GB" dirty="0"/>
              <a:t>Rad  		&lt;	</a:t>
            </a:r>
            <a:r>
              <a:rPr lang="en-GB" dirty="0" err="1"/>
              <a:t>Fahrrad</a:t>
            </a:r>
            <a:endParaRPr lang="en-GB" dirty="0"/>
          </a:p>
          <a:p>
            <a:r>
              <a:rPr lang="en-GB" dirty="0"/>
              <a:t>Bus 			&lt;	Omnibus</a:t>
            </a:r>
          </a:p>
          <a:p>
            <a:r>
              <a:rPr lang="en-GB" dirty="0"/>
              <a:t>Gestapo &lt;	</a:t>
            </a:r>
            <a:r>
              <a:rPr lang="en-GB" dirty="0" err="1"/>
              <a:t>Geheime</a:t>
            </a:r>
            <a:r>
              <a:rPr lang="en-GB" dirty="0"/>
              <a:t> </a:t>
            </a:r>
            <a:r>
              <a:rPr lang="en-GB" dirty="0" err="1"/>
              <a:t>Staatspolizei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6" name="Audio Recording 15. Nov 2020 at 16:38:48" descr="Audio Recording 15. Nov 2020 at 16:38:48">
            <a:hlinkClick r:id="" action="ppaction://media"/>
            <a:extLst>
              <a:ext uri="{FF2B5EF4-FFF2-40B4-BE49-F238E27FC236}">
                <a16:creationId xmlns:a16="http://schemas.microsoft.com/office/drawing/2014/main" id="{3E1D38C9-930A-9547-87E4-03D9E27D2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200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35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Kurzformen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Teile von Wörtern für die Abkürzungen benutzt.</a:t>
            </a:r>
          </a:p>
          <a:p>
            <a:pPr marL="15875" indent="-15875">
              <a:tabLst>
                <a:tab pos="747713" algn="l"/>
                <a:tab pos="1090613" algn="l"/>
              </a:tabLst>
            </a:pPr>
            <a:endParaRPr lang="de-DE" dirty="0"/>
          </a:p>
          <a:p>
            <a:pPr marL="15875" indent="-15875">
              <a:tabLst>
                <a:tab pos="747713" algn="l"/>
                <a:tab pos="1090613" algn="l"/>
              </a:tabLst>
            </a:pPr>
            <a:r>
              <a:rPr lang="de-DE" dirty="0"/>
              <a:t>1. D</a:t>
            </a:r>
            <a:r>
              <a:rPr lang="en-GB" dirty="0" err="1"/>
              <a:t>ie</a:t>
            </a:r>
            <a:r>
              <a:rPr lang="en-GB" dirty="0"/>
              <a:t> </a:t>
            </a:r>
            <a:r>
              <a:rPr lang="en-GB" dirty="0" err="1"/>
              <a:t>ersten</a:t>
            </a:r>
            <a:r>
              <a:rPr lang="en-GB" dirty="0"/>
              <a:t> </a:t>
            </a:r>
            <a:r>
              <a:rPr lang="en-GB" dirty="0" err="1"/>
              <a:t>beiden</a:t>
            </a:r>
            <a:r>
              <a:rPr lang="en-GB" dirty="0"/>
              <a:t> </a:t>
            </a:r>
            <a:r>
              <a:rPr lang="en-GB" dirty="0" err="1"/>
              <a:t>Silben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 </a:t>
            </a:r>
            <a:r>
              <a:rPr lang="en-GB" dirty="0" err="1"/>
              <a:t>für</a:t>
            </a:r>
            <a:r>
              <a:rPr lang="en-GB" dirty="0"/>
              <a:t> das </a:t>
            </a:r>
            <a:r>
              <a:rPr lang="en-GB" dirty="0" err="1"/>
              <a:t>neue</a:t>
            </a:r>
            <a:r>
              <a:rPr lang="en-GB" dirty="0"/>
              <a:t> Wort </a:t>
            </a:r>
            <a:r>
              <a:rPr lang="en-GB" dirty="0" err="1"/>
              <a:t>verwendet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 err="1"/>
              <a:t>Krimi</a:t>
            </a:r>
            <a:r>
              <a:rPr lang="en-GB" dirty="0"/>
              <a:t> 		</a:t>
            </a:r>
            <a:r>
              <a:rPr lang="en-GB" dirty="0" err="1"/>
              <a:t>Kriminalgeschichte</a:t>
            </a:r>
            <a:r>
              <a:rPr lang="en-GB" dirty="0"/>
              <a:t>/</a:t>
            </a:r>
            <a:r>
              <a:rPr lang="en-GB" dirty="0" err="1"/>
              <a:t>Kriminalfilm</a:t>
            </a:r>
            <a:endParaRPr lang="en-GB" dirty="0"/>
          </a:p>
          <a:p>
            <a:r>
              <a:rPr lang="en-GB" dirty="0" err="1"/>
              <a:t>Akku</a:t>
            </a:r>
            <a:r>
              <a:rPr lang="en-GB" dirty="0"/>
              <a:t> 		</a:t>
            </a:r>
            <a:r>
              <a:rPr lang="en-GB" dirty="0" err="1"/>
              <a:t>Akkumulator</a:t>
            </a:r>
            <a:endParaRPr lang="en-GB" dirty="0"/>
          </a:p>
          <a:p>
            <a:r>
              <a:rPr lang="en-GB" dirty="0"/>
              <a:t>Limo 		</a:t>
            </a:r>
            <a:r>
              <a:rPr lang="en-GB" dirty="0" err="1"/>
              <a:t>Limonade</a:t>
            </a:r>
            <a:endParaRPr lang="en-GB" dirty="0"/>
          </a:p>
          <a:p>
            <a:r>
              <a:rPr lang="en-GB" dirty="0"/>
              <a:t>Info 		Information</a:t>
            </a:r>
          </a:p>
          <a:p>
            <a:r>
              <a:rPr lang="en-GB" dirty="0"/>
              <a:t>Disco 		</a:t>
            </a:r>
            <a:r>
              <a:rPr lang="en-GB" dirty="0" err="1"/>
              <a:t>Discothek</a:t>
            </a:r>
            <a:endParaRPr lang="en-GB" dirty="0"/>
          </a:p>
          <a:p>
            <a:r>
              <a:rPr lang="en-GB" dirty="0"/>
              <a:t>Euro 		Europa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Listen </a:t>
            </a:r>
            <a:r>
              <a:rPr lang="en-GB" dirty="0" err="1">
                <a:solidFill>
                  <a:srgbClr val="FF0000"/>
                </a:solidFill>
              </a:rPr>
              <a:t>ein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paar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Abkürzungen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Ihrer</a:t>
            </a:r>
            <a:r>
              <a:rPr lang="en-GB" dirty="0">
                <a:solidFill>
                  <a:srgbClr val="FF0000"/>
                </a:solidFill>
              </a:rPr>
              <a:t> Wahl (</a:t>
            </a:r>
            <a:r>
              <a:rPr lang="en-GB" dirty="0" err="1">
                <a:solidFill>
                  <a:srgbClr val="FF0000"/>
                </a:solidFill>
              </a:rPr>
              <a:t>auch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Griechischen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endParaRPr lang="en-GB" dirty="0"/>
          </a:p>
          <a:p>
            <a:pPr marL="15875" indent="-15875">
              <a:tabLst>
                <a:tab pos="747713" algn="l"/>
                <a:tab pos="1090613" algn="l"/>
              </a:tabLst>
            </a:pPr>
            <a:endParaRPr lang="en-GB" dirty="0"/>
          </a:p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6" name="Audio Recording 15. Nov 2020 at 16:39:49" descr="Audio Recording 15. Nov 2020 at 16:39:49">
            <a:hlinkClick r:id="" action="ppaction://media"/>
            <a:extLst>
              <a:ext uri="{FF2B5EF4-FFF2-40B4-BE49-F238E27FC236}">
                <a16:creationId xmlns:a16="http://schemas.microsoft.com/office/drawing/2014/main" id="{5DC02245-AB4D-5D46-9099-1EC936619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9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Kurzformen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dirty="0" err="1"/>
              <a:t>Diese</a:t>
            </a:r>
            <a:r>
              <a:rPr lang="en-GB" dirty="0"/>
              <a:t> </a:t>
            </a:r>
            <a:r>
              <a:rPr lang="en-GB" dirty="0" err="1"/>
              <a:t>Kurzformen</a:t>
            </a:r>
            <a:r>
              <a:rPr lang="en-GB" dirty="0"/>
              <a:t> </a:t>
            </a:r>
            <a:r>
              <a:rPr lang="en-GB" dirty="0" err="1"/>
              <a:t>sehen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i-Bildungen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, </a:t>
            </a:r>
            <a:r>
              <a:rPr lang="en-GB" dirty="0" err="1"/>
              <a:t>indem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unbetonten</a:t>
            </a:r>
            <a:r>
              <a:rPr lang="en-GB" dirty="0"/>
              <a:t> </a:t>
            </a:r>
            <a:r>
              <a:rPr lang="en-GB" dirty="0" err="1"/>
              <a:t>Konsonanten</a:t>
            </a:r>
            <a:r>
              <a:rPr lang="en-GB" dirty="0"/>
              <a:t> </a:t>
            </a:r>
            <a:r>
              <a:rPr lang="en-GB" dirty="0" err="1"/>
              <a:t>enden</a:t>
            </a:r>
            <a:r>
              <a:rPr lang="en-GB" dirty="0"/>
              <a:t> und </a:t>
            </a:r>
            <a:r>
              <a:rPr lang="en-GB" dirty="0" err="1"/>
              <a:t>Kodas</a:t>
            </a:r>
            <a:r>
              <a:rPr lang="en-GB" dirty="0"/>
              <a:t> </a:t>
            </a:r>
            <a:r>
              <a:rPr lang="en-GB" dirty="0" err="1"/>
              <a:t>vermeiden</a:t>
            </a:r>
            <a:endParaRPr lang="en-GB" dirty="0"/>
          </a:p>
          <a:p>
            <a:endParaRPr lang="en-GB" dirty="0"/>
          </a:p>
          <a:p>
            <a:r>
              <a:rPr lang="en-GB" dirty="0"/>
              <a:t>Info 		Information	  	</a:t>
            </a:r>
            <a:r>
              <a:rPr lang="en-GB" dirty="0" err="1"/>
              <a:t>nicht</a:t>
            </a:r>
            <a:r>
              <a:rPr lang="en-GB" dirty="0"/>
              <a:t> 	*Infor</a:t>
            </a:r>
          </a:p>
          <a:p>
            <a:endParaRPr lang="en-GB" dirty="0"/>
          </a:p>
          <a:p>
            <a:pPr marL="15875" indent="-15875">
              <a:tabLst>
                <a:tab pos="747713" algn="l"/>
                <a:tab pos="1090613" algn="l"/>
              </a:tabLst>
            </a:pPr>
            <a:endParaRPr lang="en-GB" dirty="0"/>
          </a:p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Audio Recording 15. Nov 2020 at 16:40:48" descr="Audio Recording 15. Nov 2020 at 16:40:48">
            <a:hlinkClick r:id="" action="ppaction://media"/>
            <a:extLst>
              <a:ext uri="{FF2B5EF4-FFF2-40B4-BE49-F238E27FC236}">
                <a16:creationId xmlns:a16="http://schemas.microsoft.com/office/drawing/2014/main" id="{2D4CB45E-32EA-C648-ACAC-FD6F99CCF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7300" y="200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61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Kurzformen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b="1" dirty="0"/>
              <a:t>Abkürzungen</a:t>
            </a:r>
            <a:r>
              <a:rPr lang="de-DE" dirty="0"/>
              <a:t> </a:t>
            </a:r>
          </a:p>
          <a:p>
            <a:r>
              <a:rPr lang="de-DE" dirty="0"/>
              <a:t>entweder nur Buchstaben:</a:t>
            </a:r>
          </a:p>
          <a:p>
            <a:r>
              <a:rPr lang="de-DE" dirty="0"/>
              <a:t>DFG Deutsche Forschungsgemeinschaft</a:t>
            </a:r>
          </a:p>
          <a:p>
            <a:r>
              <a:rPr lang="de-DE" dirty="0"/>
              <a:t>USA United States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America</a:t>
            </a:r>
            <a:endParaRPr lang="de-DE" dirty="0"/>
          </a:p>
          <a:p>
            <a:r>
              <a:rPr lang="de-DE" dirty="0"/>
              <a:t>DDR: Deutsche Demokratische Republik</a:t>
            </a:r>
          </a:p>
          <a:p>
            <a:r>
              <a:rPr lang="de-DE" dirty="0"/>
              <a:t>VW: Volkswagen</a:t>
            </a:r>
          </a:p>
          <a:p>
            <a:endParaRPr lang="de-DE" dirty="0"/>
          </a:p>
          <a:p>
            <a:r>
              <a:rPr lang="de-DE" dirty="0"/>
              <a:t>Oder die ersten Buchstaben werden zu neuen Wörtern (</a:t>
            </a:r>
            <a:r>
              <a:rPr lang="de-DE" b="1" dirty="0"/>
              <a:t>Akronymen</a:t>
            </a:r>
            <a:r>
              <a:rPr lang="de-DE" dirty="0"/>
              <a:t>):</a:t>
            </a:r>
          </a:p>
          <a:p>
            <a:r>
              <a:rPr lang="en-GB" dirty="0" err="1"/>
              <a:t>BaföG</a:t>
            </a:r>
            <a:r>
              <a:rPr lang="en-GB" dirty="0"/>
              <a:t> [</a:t>
            </a:r>
            <a:r>
              <a:rPr lang="en-GB" dirty="0" err="1"/>
              <a:t>báfög</a:t>
            </a:r>
            <a:r>
              <a:rPr lang="en-GB" dirty="0"/>
              <a:t>] '</a:t>
            </a:r>
            <a:r>
              <a:rPr lang="en-GB" dirty="0" err="1"/>
              <a:t>Bundesausbildungsförderungsgesetz</a:t>
            </a:r>
            <a:r>
              <a:rPr lang="en-GB" dirty="0"/>
              <a:t>'</a:t>
            </a:r>
          </a:p>
          <a:p>
            <a:r>
              <a:rPr lang="en-GB" dirty="0"/>
              <a:t>Dax [daks] '</a:t>
            </a:r>
            <a:r>
              <a:rPr lang="en-GB" dirty="0" err="1"/>
              <a:t>Deutscher</a:t>
            </a:r>
            <a:r>
              <a:rPr lang="en-GB" dirty="0"/>
              <a:t> </a:t>
            </a:r>
            <a:r>
              <a:rPr lang="en-GB" dirty="0" err="1"/>
              <a:t>Aktienindex</a:t>
            </a:r>
            <a:r>
              <a:rPr lang="en-GB" dirty="0"/>
              <a:t>'</a:t>
            </a:r>
          </a:p>
          <a:p>
            <a:r>
              <a:rPr lang="en-GB" dirty="0" err="1"/>
              <a:t>DaF</a:t>
            </a:r>
            <a:r>
              <a:rPr lang="en-GB" dirty="0"/>
              <a:t> [</a:t>
            </a:r>
            <a:r>
              <a:rPr lang="en-GB" dirty="0" err="1"/>
              <a:t>daf</a:t>
            </a:r>
            <a:r>
              <a:rPr lang="en-GB" dirty="0"/>
              <a:t>] 'Deutsch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Fremdsprache</a:t>
            </a:r>
            <a:r>
              <a:rPr lang="en-GB" dirty="0"/>
              <a:t>'</a:t>
            </a:r>
          </a:p>
          <a:p>
            <a:r>
              <a:rPr lang="en-GB" dirty="0"/>
              <a:t>FAZ [fats] 'Frankfurter Allgemeine Zeitung'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6" name="Audio Recording 15. Nov 2020 at 16:41:57" descr="Audio Recording 15. Nov 2020 at 16:41:57">
            <a:hlinkClick r:id="" action="ppaction://media"/>
            <a:extLst>
              <a:ext uri="{FF2B5EF4-FFF2-40B4-BE49-F238E27FC236}">
                <a16:creationId xmlns:a16="http://schemas.microsoft.com/office/drawing/2014/main" id="{780BBA4E-73BF-E543-B86F-49B4D5CF1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Kurzformen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dirty="0" err="1"/>
              <a:t>Schluss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Kurzformen</a:t>
            </a:r>
            <a:endParaRPr lang="en-GB" dirty="0"/>
          </a:p>
          <a:p>
            <a:r>
              <a:rPr lang="en-GB" dirty="0" err="1"/>
              <a:t>Kurzformen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oft </a:t>
            </a:r>
            <a:r>
              <a:rPr lang="en-GB" dirty="0" err="1"/>
              <a:t>trochäisch</a:t>
            </a:r>
            <a:r>
              <a:rPr lang="en-GB" dirty="0"/>
              <a:t>, </a:t>
            </a:r>
            <a:r>
              <a:rPr lang="en-GB" dirty="0" err="1"/>
              <a:t>i-Bildungen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immer</a:t>
            </a:r>
            <a:r>
              <a:rPr lang="en-GB" dirty="0"/>
              <a:t> </a:t>
            </a:r>
            <a:r>
              <a:rPr lang="en-GB" dirty="0" err="1"/>
              <a:t>trochäisch</a:t>
            </a:r>
            <a:r>
              <a:rPr lang="en-GB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6" name="Audio Recording 15. Nov 2020 at 16:43:06" descr="Audio Recording 15. Nov 2020 at 16:43:06">
            <a:hlinkClick r:id="" action="ppaction://media"/>
            <a:extLst>
              <a:ext uri="{FF2B5EF4-FFF2-40B4-BE49-F238E27FC236}">
                <a16:creationId xmlns:a16="http://schemas.microsoft.com/office/drawing/2014/main" id="{66447ACA-9B91-B041-A778-C27D4485E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26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Diminutivbildungen mit -</a:t>
            </a:r>
            <a:r>
              <a:rPr lang="de-DE" i="1" dirty="0" err="1"/>
              <a:t>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Deutsche Diminutivbildungen werden mit dem Derivationssuffix </a:t>
            </a:r>
          </a:p>
          <a:p>
            <a:pPr marL="15875" indent="-15875">
              <a:tabLst>
                <a:tab pos="747713" algn="l"/>
                <a:tab pos="1090613" algn="l"/>
              </a:tabLst>
            </a:pPr>
            <a:r>
              <a:rPr lang="en-GB" dirty="0"/>
              <a:t>-</a:t>
            </a:r>
            <a:r>
              <a:rPr lang="en-GB" i="1" dirty="0" err="1"/>
              <a:t>chen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–</a:t>
            </a:r>
            <a:r>
              <a:rPr lang="en-GB" i="1" dirty="0" err="1"/>
              <a:t>lein</a:t>
            </a:r>
            <a:r>
              <a:rPr lang="en-GB" i="1" dirty="0"/>
              <a:t>:</a:t>
            </a:r>
          </a:p>
          <a:p>
            <a:r>
              <a:rPr lang="de-DE" dirty="0"/>
              <a:t>	a. Jahr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Jährchen ‘</a:t>
            </a:r>
            <a:r>
              <a:rPr lang="de-DE" dirty="0" err="1"/>
              <a:t>year</a:t>
            </a:r>
            <a:r>
              <a:rPr lang="de-DE" dirty="0"/>
              <a:t>-dim.’		</a:t>
            </a:r>
            <a:endParaRPr lang="en-DE" dirty="0"/>
          </a:p>
          <a:p>
            <a:r>
              <a:rPr lang="de-DE" dirty="0"/>
              <a:t>		Woche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</a:t>
            </a:r>
            <a:r>
              <a:rPr lang="de-DE" dirty="0" err="1"/>
              <a:t>Wöchlein</a:t>
            </a:r>
            <a:r>
              <a:rPr lang="de-DE" dirty="0"/>
              <a:t> ‘</a:t>
            </a:r>
            <a:r>
              <a:rPr lang="de-DE" dirty="0" err="1"/>
              <a:t>week</a:t>
            </a:r>
            <a:r>
              <a:rPr lang="de-DE" dirty="0"/>
              <a:t>-dim.’	</a:t>
            </a:r>
            <a:endParaRPr lang="en-DE" dirty="0"/>
          </a:p>
          <a:p>
            <a:r>
              <a:rPr lang="de-DE" dirty="0"/>
              <a:t>	b. Bruder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Brüderchen ‘</a:t>
            </a:r>
            <a:r>
              <a:rPr lang="de-DE" dirty="0" err="1"/>
              <a:t>brother</a:t>
            </a:r>
            <a:r>
              <a:rPr lang="de-DE" dirty="0"/>
              <a:t>-dim.’</a:t>
            </a:r>
            <a:endParaRPr lang="en-DE" dirty="0"/>
          </a:p>
          <a:p>
            <a:r>
              <a:rPr lang="de-DE" dirty="0"/>
              <a:t>		Mauer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Mäuerchen ‘wall-dim.’</a:t>
            </a:r>
            <a:endParaRPr lang="en-DE" dirty="0"/>
          </a:p>
          <a:p>
            <a:r>
              <a:rPr lang="de-DE" dirty="0"/>
              <a:t>	c. </a:t>
            </a:r>
            <a:r>
              <a:rPr lang="de-DE" dirty="0" err="1"/>
              <a:t>Mónat</a:t>
            </a:r>
            <a:r>
              <a:rPr lang="de-DE" dirty="0"/>
              <a:t> 	</a:t>
            </a:r>
            <a:r>
              <a:rPr lang="de-DE" dirty="0">
                <a:sym typeface="Symbol" pitchFamily="2" charset="2"/>
              </a:rPr>
              <a:t>	</a:t>
            </a:r>
            <a:r>
              <a:rPr lang="de-DE" baseline="30000" dirty="0"/>
              <a:t>?</a:t>
            </a:r>
            <a:r>
              <a:rPr lang="de-DE" dirty="0" err="1"/>
              <a:t>Monatchen</a:t>
            </a:r>
            <a:r>
              <a:rPr lang="de-DE" dirty="0"/>
              <a:t>, *</a:t>
            </a:r>
            <a:r>
              <a:rPr lang="de-DE" dirty="0" err="1"/>
              <a:t>Monätchen</a:t>
            </a:r>
            <a:r>
              <a:rPr lang="de-DE" dirty="0"/>
              <a:t> *</a:t>
            </a:r>
            <a:r>
              <a:rPr lang="de-DE" dirty="0" err="1"/>
              <a:t>Mönatchen</a:t>
            </a:r>
            <a:r>
              <a:rPr lang="de-DE" dirty="0"/>
              <a:t>, 					*</a:t>
            </a:r>
            <a:r>
              <a:rPr lang="de-DE" dirty="0" err="1"/>
              <a:t>Mönätchen</a:t>
            </a:r>
            <a:r>
              <a:rPr lang="de-DE" dirty="0"/>
              <a:t> 	 ‘</a:t>
            </a:r>
            <a:r>
              <a:rPr lang="de-DE" dirty="0" err="1"/>
              <a:t>month</a:t>
            </a:r>
            <a:r>
              <a:rPr lang="de-DE" dirty="0"/>
              <a:t>-dim.’</a:t>
            </a:r>
            <a:endParaRPr lang="en-DE" dirty="0"/>
          </a:p>
          <a:p>
            <a:r>
              <a:rPr lang="de-DE" dirty="0"/>
              <a:t>	d. </a:t>
            </a:r>
            <a:r>
              <a:rPr lang="de-DE" dirty="0" err="1"/>
              <a:t>Európa</a:t>
            </a:r>
            <a:r>
              <a:rPr lang="de-DE" dirty="0"/>
              <a:t>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</a:t>
            </a:r>
            <a:r>
              <a:rPr lang="de-DE" baseline="30000" dirty="0"/>
              <a:t>?</a:t>
            </a:r>
            <a:r>
              <a:rPr lang="de-DE" dirty="0" err="1"/>
              <a:t>Europachen</a:t>
            </a:r>
            <a:r>
              <a:rPr lang="de-DE" dirty="0"/>
              <a:t>, *</a:t>
            </a:r>
            <a:r>
              <a:rPr lang="de-DE" dirty="0" err="1"/>
              <a:t>Europächen</a:t>
            </a:r>
            <a:r>
              <a:rPr lang="de-DE" dirty="0"/>
              <a:t>, *</a:t>
            </a:r>
            <a:r>
              <a:rPr lang="de-DE" dirty="0" err="1"/>
              <a:t>Euröpächen</a:t>
            </a:r>
            <a:r>
              <a:rPr lang="de-DE" dirty="0"/>
              <a:t> 					‘Europe-dim.’ </a:t>
            </a:r>
            <a:endParaRPr lang="en-DE" dirty="0"/>
          </a:p>
          <a:p>
            <a:r>
              <a:rPr lang="de-DE" dirty="0"/>
              <a:t>	e. </a:t>
            </a:r>
            <a:r>
              <a:rPr lang="de-DE" dirty="0" err="1"/>
              <a:t>Wérmuth</a:t>
            </a:r>
            <a:r>
              <a:rPr lang="de-DE" dirty="0"/>
              <a:t> 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	 </a:t>
            </a:r>
            <a:r>
              <a:rPr lang="de-DE" baseline="30000" dirty="0"/>
              <a:t>?</a:t>
            </a:r>
            <a:r>
              <a:rPr lang="de-DE" dirty="0" err="1"/>
              <a:t>Wermuthchen</a:t>
            </a:r>
            <a:r>
              <a:rPr lang="de-DE" dirty="0"/>
              <a:t>, *</a:t>
            </a:r>
            <a:r>
              <a:rPr lang="de-DE" dirty="0" err="1"/>
              <a:t>Wermüthchen</a:t>
            </a:r>
            <a:r>
              <a:rPr lang="de-DE" dirty="0"/>
              <a:t>, 						‘</a:t>
            </a:r>
            <a:r>
              <a:rPr lang="de-DE" dirty="0" err="1"/>
              <a:t>Vermouth</a:t>
            </a:r>
            <a:r>
              <a:rPr lang="de-DE" dirty="0"/>
              <a:t>-dim.’</a:t>
            </a:r>
            <a:endParaRPr lang="en-DE" dirty="0"/>
          </a:p>
          <a:p>
            <a:r>
              <a:rPr lang="en-DE" dirty="0"/>
              <a:t>	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" name="Audio Recording 15. Nov 2020 at 16:45:07" descr="Audio Recording 15. Nov 2020 at 16:45:07">
            <a:hlinkClick r:id="" action="ppaction://media"/>
            <a:extLst>
              <a:ext uri="{FF2B5EF4-FFF2-40B4-BE49-F238E27FC236}">
                <a16:creationId xmlns:a16="http://schemas.microsoft.com/office/drawing/2014/main" id="{435F9263-A0D4-5A4B-8C09-425A9D312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9400" y="200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83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Diminutivbildungen mit -</a:t>
            </a:r>
            <a:r>
              <a:rPr lang="de-DE" i="1" dirty="0" err="1"/>
              <a:t>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Auch Diminutivbildungen sind oft trochäisch, insbesondere solche, die den Stamm umlautet:</a:t>
            </a:r>
          </a:p>
          <a:p>
            <a:endParaRPr lang="de-DE" dirty="0"/>
          </a:p>
          <a:p>
            <a:r>
              <a:rPr lang="de-DE" dirty="0"/>
              <a:t>(Jährchen)</a:t>
            </a:r>
            <a:r>
              <a:rPr lang="de-DE" baseline="-25000" dirty="0"/>
              <a:t>F</a:t>
            </a:r>
            <a:r>
              <a:rPr lang="de-DE" dirty="0"/>
              <a:t> bildet einen trochäischen Fuß, der den letzten Stammvokal und das Suffix enthält. 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*</a:t>
            </a:r>
            <a:r>
              <a:rPr lang="de-DE" dirty="0" err="1"/>
              <a:t>Eu</a:t>
            </a:r>
            <a:r>
              <a:rPr lang="de-DE" dirty="0"/>
              <a:t>(</a:t>
            </a:r>
            <a:r>
              <a:rPr lang="de-DE" dirty="0" err="1"/>
              <a:t>ropä</a:t>
            </a:r>
            <a:r>
              <a:rPr lang="de-DE" dirty="0"/>
              <a:t>)</a:t>
            </a:r>
            <a:r>
              <a:rPr lang="de-DE" baseline="-25000" dirty="0"/>
              <a:t>F </a:t>
            </a:r>
            <a:r>
              <a:rPr lang="de-DE" dirty="0" err="1"/>
              <a:t>chen</a:t>
            </a:r>
            <a:r>
              <a:rPr lang="de-DE" dirty="0"/>
              <a:t> aber nicht, vgl. mit  </a:t>
            </a:r>
            <a:r>
              <a:rPr lang="de-DE" dirty="0" err="1"/>
              <a:t>Eu</a:t>
            </a:r>
            <a:r>
              <a:rPr lang="de-DE" dirty="0"/>
              <a:t>(</a:t>
            </a:r>
            <a:r>
              <a:rPr lang="de-DE" dirty="0" err="1"/>
              <a:t>ropa</a:t>
            </a:r>
            <a:r>
              <a:rPr lang="de-DE" dirty="0"/>
              <a:t>)</a:t>
            </a:r>
            <a:r>
              <a:rPr lang="de-DE" baseline="-25000" dirty="0"/>
              <a:t>F </a:t>
            </a:r>
            <a:endParaRPr lang="en-GB" dirty="0"/>
          </a:p>
          <a:p>
            <a:r>
              <a:rPr lang="de-DE" dirty="0"/>
              <a:t>	</a:t>
            </a:r>
            <a:endParaRPr lang="en-GB" dirty="0"/>
          </a:p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Audio Recording 15. Nov 2020 at 16:48:23" descr="Audio Recording 15. Nov 2020 at 16:48:23">
            <a:hlinkClick r:id="" action="ppaction://media"/>
            <a:extLst>
              <a:ext uri="{FF2B5EF4-FFF2-40B4-BE49-F238E27FC236}">
                <a16:creationId xmlns:a16="http://schemas.microsoft.com/office/drawing/2014/main" id="{83B9D407-37C3-B743-A499-22A0ABAC5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311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29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Lektüre von Alber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Bitte lesen Sie Abschnitte 3.3.3 und 3.4 (S.35-41) von Alber (2004).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 Übungen der Woche finden Sie am Ende dieser PowerPoint Präsentation. Die Übungen werden am 25.11 diskutiert, in der nächsten Zoom-Sitzung.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33669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Diminutivbildungen mit -</a:t>
            </a:r>
            <a:r>
              <a:rPr lang="de-DE" i="1" dirty="0" err="1"/>
              <a:t>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/>
            <a:r>
              <a:rPr lang="en-GB" dirty="0" err="1"/>
              <a:t>Phonologische</a:t>
            </a:r>
            <a:r>
              <a:rPr lang="en-GB" dirty="0"/>
              <a:t> </a:t>
            </a:r>
            <a:r>
              <a:rPr lang="en-GB" dirty="0" err="1"/>
              <a:t>Eigenschaften</a:t>
            </a:r>
            <a:r>
              <a:rPr lang="en-GB" dirty="0"/>
              <a:t> des </a:t>
            </a:r>
            <a:r>
              <a:rPr lang="en-GB" dirty="0" err="1"/>
              <a:t>produktiven</a:t>
            </a:r>
            <a:r>
              <a:rPr lang="en-GB" dirty="0"/>
              <a:t> Umlauts (</a:t>
            </a:r>
            <a:r>
              <a:rPr lang="en-GB" dirty="0" err="1"/>
              <a:t>mit</a:t>
            </a:r>
            <a:r>
              <a:rPr lang="en-GB" dirty="0"/>
              <a:t> </a:t>
            </a:r>
          </a:p>
          <a:p>
            <a:pPr lvl="0"/>
            <a:r>
              <a:rPr lang="en-GB" dirty="0"/>
              <a:t>-</a:t>
            </a:r>
            <a:r>
              <a:rPr lang="en-GB" i="1" dirty="0" err="1"/>
              <a:t>chen</a:t>
            </a:r>
            <a:r>
              <a:rPr lang="en-GB" dirty="0"/>
              <a:t>):</a:t>
            </a:r>
          </a:p>
          <a:p>
            <a:pPr lvl="0"/>
            <a:r>
              <a:rPr lang="en-GB" dirty="0"/>
              <a:t>	</a:t>
            </a:r>
            <a:endParaRPr lang="en-DE" dirty="0"/>
          </a:p>
          <a:p>
            <a:r>
              <a:rPr lang="en-US" dirty="0"/>
              <a:t>a.	Umlaut </a:t>
            </a:r>
            <a:r>
              <a:rPr lang="en-US" dirty="0" err="1"/>
              <a:t>macht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hinteren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vorderen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.</a:t>
            </a:r>
            <a:endParaRPr lang="en-DE" dirty="0"/>
          </a:p>
          <a:p>
            <a:r>
              <a:rPr lang="en-US" dirty="0"/>
              <a:t>b.	Umlaut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Suffix </a:t>
            </a:r>
            <a:r>
              <a:rPr lang="en-GB" dirty="0"/>
              <a:t>-</a:t>
            </a:r>
            <a:r>
              <a:rPr lang="en-GB" i="1" dirty="0" err="1"/>
              <a:t>chen</a:t>
            </a:r>
            <a:r>
              <a:rPr lang="en-US" dirty="0"/>
              <a:t> </a:t>
            </a:r>
            <a:r>
              <a:rPr lang="en-US" dirty="0" err="1"/>
              <a:t>verursacht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wenn</a:t>
            </a:r>
            <a:r>
              <a:rPr lang="en-US" dirty="0"/>
              <a:t> der </a:t>
            </a:r>
            <a:r>
              <a:rPr lang="en-US" dirty="0" err="1"/>
              <a:t>betroffene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</a:t>
            </a:r>
            <a:r>
              <a:rPr lang="en-US" dirty="0" err="1"/>
              <a:t>adjakent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Suffix </a:t>
            </a:r>
            <a:r>
              <a:rPr lang="en-US" dirty="0" err="1"/>
              <a:t>ist</a:t>
            </a:r>
            <a:r>
              <a:rPr lang="en-US" dirty="0"/>
              <a:t>.</a:t>
            </a:r>
            <a:endParaRPr lang="en-DE" dirty="0"/>
          </a:p>
          <a:p>
            <a:r>
              <a:rPr lang="en-US" dirty="0"/>
              <a:t>c. 	Eine </a:t>
            </a:r>
            <a:r>
              <a:rPr lang="en-US" dirty="0" err="1"/>
              <a:t>Schwasilbe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Suffix und </a:t>
            </a:r>
            <a:r>
              <a:rPr lang="en-US" dirty="0" err="1"/>
              <a:t>betroffenem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.</a:t>
            </a:r>
            <a:endParaRPr lang="en-DE" dirty="0"/>
          </a:p>
          <a:p>
            <a:r>
              <a:rPr lang="en-US" dirty="0"/>
              <a:t>d. 	Nur </a:t>
            </a:r>
            <a:r>
              <a:rPr lang="en-US" dirty="0" err="1"/>
              <a:t>betonte</a:t>
            </a:r>
            <a:r>
              <a:rPr lang="en-US" dirty="0"/>
              <a:t> </a:t>
            </a:r>
            <a:r>
              <a:rPr lang="en-US" dirty="0" err="1"/>
              <a:t>Vokale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betroffen</a:t>
            </a:r>
            <a:r>
              <a:rPr lang="en-US" dirty="0"/>
              <a:t>: </a:t>
            </a:r>
            <a:r>
              <a:rPr lang="en-US" dirty="0" err="1"/>
              <a:t>betroffener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und Suffix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trochäischen</a:t>
            </a:r>
            <a:r>
              <a:rPr lang="en-US" dirty="0"/>
              <a:t> </a:t>
            </a:r>
            <a:r>
              <a:rPr lang="en-US" dirty="0" err="1"/>
              <a:t>Fuß</a:t>
            </a:r>
            <a:r>
              <a:rPr lang="en-US" dirty="0"/>
              <a:t>.</a:t>
            </a:r>
            <a:endParaRPr lang="en-DE" dirty="0"/>
          </a:p>
          <a:p>
            <a:r>
              <a:rPr lang="en-US" dirty="0"/>
              <a:t>e.	Umlaut </a:t>
            </a:r>
            <a:r>
              <a:rPr lang="en-US" dirty="0" err="1"/>
              <a:t>wendet</a:t>
            </a:r>
            <a:r>
              <a:rPr lang="en-US" dirty="0"/>
              <a:t> nut </a:t>
            </a:r>
            <a:r>
              <a:rPr lang="en-US" dirty="0" err="1"/>
              <a:t>einmal</a:t>
            </a:r>
            <a:r>
              <a:rPr lang="en-US" dirty="0"/>
              <a:t> an.</a:t>
            </a:r>
            <a:endParaRPr lang="en-DE" dirty="0"/>
          </a:p>
          <a:p>
            <a:pPr marL="15875" indent="-15875">
              <a:tabLst>
                <a:tab pos="747713" algn="l"/>
                <a:tab pos="1090613" algn="l"/>
              </a:tabLst>
            </a:pPr>
            <a:endParaRPr lang="en-GB" dirty="0"/>
          </a:p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6" name="Audio Recording 15. Nov 2020 at 16:51:29" descr="Audio Recording 15. Nov 2020 at 16:51:29">
            <a:hlinkClick r:id="" action="ppaction://media"/>
            <a:extLst>
              <a:ext uri="{FF2B5EF4-FFF2-40B4-BE49-F238E27FC236}">
                <a16:creationId xmlns:a16="http://schemas.microsoft.com/office/drawing/2014/main" id="{01A6FA22-F874-8848-9954-425AAE26C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200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18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Diminutivbildungen mit -</a:t>
            </a:r>
            <a:r>
              <a:rPr lang="de-DE" i="1" dirty="0" err="1"/>
              <a:t>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lvl="0" indent="-14288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r>
              <a:rPr lang="de-DE" dirty="0"/>
              <a:t>Es darf keinen intervenierenden Vokal zwischen Suffix und umgelautetem Stammvokal (außer Schwa wie in </a:t>
            </a:r>
            <a:r>
              <a:rPr lang="en-GB" i="1" dirty="0" err="1"/>
              <a:t>Brüderchen</a:t>
            </a:r>
            <a:r>
              <a:rPr lang="en-GB" dirty="0"/>
              <a:t>)</a:t>
            </a:r>
            <a:endParaRPr lang="de-DE" dirty="0"/>
          </a:p>
          <a:p>
            <a:pPr lvl="0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endParaRPr lang="de-DE" dirty="0"/>
          </a:p>
          <a:p>
            <a:pPr lvl="0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r>
              <a:rPr lang="de-DE" dirty="0"/>
              <a:t>Omi 	</a:t>
            </a:r>
            <a:r>
              <a:rPr lang="de-DE" i="1" dirty="0"/>
              <a:t>	</a:t>
            </a:r>
            <a:r>
              <a:rPr lang="de-DE" dirty="0"/>
              <a:t>		</a:t>
            </a:r>
            <a:r>
              <a:rPr lang="en-GB" dirty="0">
                <a:sym typeface="Symbol" pitchFamily="2" charset="2"/>
              </a:rPr>
              <a:t></a:t>
            </a:r>
            <a:r>
              <a:rPr lang="de-DE" dirty="0"/>
              <a:t>			*</a:t>
            </a:r>
            <a:r>
              <a:rPr lang="de-DE" dirty="0" err="1"/>
              <a:t>Ömichen</a:t>
            </a:r>
            <a:r>
              <a:rPr lang="de-DE" i="1" dirty="0"/>
              <a:t> 	</a:t>
            </a:r>
            <a:r>
              <a:rPr lang="de-DE" dirty="0"/>
              <a:t> </a:t>
            </a:r>
            <a:r>
              <a:rPr lang="de-DE" i="1" dirty="0"/>
              <a:t>	</a:t>
            </a:r>
            <a:endParaRPr lang="en-DE" dirty="0"/>
          </a:p>
          <a:p>
            <a:pPr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r>
              <a:rPr lang="de-DE" dirty="0"/>
              <a:t>Kaffee 		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		*</a:t>
            </a:r>
            <a:r>
              <a:rPr lang="de-DE" dirty="0" err="1"/>
              <a:t>Käffeechen</a:t>
            </a:r>
            <a:r>
              <a:rPr lang="de-DE" dirty="0"/>
              <a:t>   (</a:t>
            </a:r>
            <a:r>
              <a:rPr lang="de-DE" i="1" dirty="0"/>
              <a:t>Käffchen</a:t>
            </a:r>
            <a:r>
              <a:rPr lang="de-DE" dirty="0"/>
              <a:t>)</a:t>
            </a:r>
            <a:endParaRPr lang="en-GB" dirty="0"/>
          </a:p>
          <a:p>
            <a:pPr lvl="0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r>
              <a:rPr lang="en-GB" dirty="0" err="1"/>
              <a:t>Bruder</a:t>
            </a:r>
            <a:r>
              <a:rPr lang="en-GB" dirty="0"/>
              <a:t>			</a:t>
            </a:r>
            <a:r>
              <a:rPr lang="en-GB" dirty="0">
                <a:sym typeface="Symbol" pitchFamily="2" charset="2"/>
              </a:rPr>
              <a:t></a:t>
            </a:r>
            <a:r>
              <a:rPr lang="en-GB" dirty="0"/>
              <a:t>				</a:t>
            </a:r>
            <a:r>
              <a:rPr lang="en-GB" dirty="0" err="1"/>
              <a:t>Brüderchen</a:t>
            </a:r>
            <a:r>
              <a:rPr lang="en-GB" dirty="0"/>
              <a:t> 	</a:t>
            </a:r>
            <a:r>
              <a:rPr lang="en-GB" i="1" dirty="0"/>
              <a:t>	</a:t>
            </a:r>
          </a:p>
          <a:p>
            <a:pPr lvl="0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r>
              <a:rPr lang="en-US" dirty="0" err="1"/>
              <a:t>Vater</a:t>
            </a:r>
            <a:r>
              <a:rPr lang="en-US" dirty="0"/>
              <a:t>				</a:t>
            </a:r>
            <a:r>
              <a:rPr lang="en-GB" dirty="0">
                <a:sym typeface="Symbol" pitchFamily="2" charset="2"/>
              </a:rPr>
              <a:t></a:t>
            </a:r>
            <a:r>
              <a:rPr lang="en-US" dirty="0"/>
              <a:t>				</a:t>
            </a:r>
            <a:r>
              <a:rPr lang="en-US" dirty="0" err="1"/>
              <a:t>Väterchen</a:t>
            </a:r>
            <a:r>
              <a:rPr lang="en-US" dirty="0"/>
              <a:t> 				</a:t>
            </a:r>
          </a:p>
          <a:p>
            <a:pPr lvl="0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r>
              <a:rPr lang="en-US" dirty="0"/>
              <a:t>Mauer			</a:t>
            </a:r>
            <a:r>
              <a:rPr lang="en-GB" dirty="0">
                <a:sym typeface="Symbol" pitchFamily="2" charset="2"/>
              </a:rPr>
              <a:t></a:t>
            </a:r>
            <a:r>
              <a:rPr lang="en-GB" dirty="0"/>
              <a:t>				</a:t>
            </a:r>
            <a:r>
              <a:rPr lang="en-US" dirty="0" err="1"/>
              <a:t>Mäuerchen</a:t>
            </a:r>
            <a:r>
              <a:rPr lang="en-US" dirty="0"/>
              <a:t> 	</a:t>
            </a:r>
          </a:p>
          <a:p>
            <a:pPr lvl="0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endParaRPr lang="en-US" dirty="0"/>
          </a:p>
          <a:p>
            <a:pPr lvl="0">
              <a:tabLst>
                <a:tab pos="342900" algn="l"/>
                <a:tab pos="747713" algn="l"/>
                <a:tab pos="922338" algn="l"/>
                <a:tab pos="1090613" algn="l"/>
                <a:tab pos="1370013" algn="l"/>
                <a:tab pos="1630363" algn="l"/>
                <a:tab pos="1990725" algn="l"/>
                <a:tab pos="2222500" algn="l"/>
                <a:tab pos="2524125" algn="l"/>
                <a:tab pos="2741613" algn="l"/>
                <a:tab pos="3101975" algn="l"/>
                <a:tab pos="3333750" algn="l"/>
                <a:tab pos="3679825" algn="l"/>
                <a:tab pos="3910013" algn="l"/>
                <a:tab pos="4170363" algn="l"/>
                <a:tab pos="4343400" algn="l"/>
                <a:tab pos="4703763" algn="l"/>
                <a:tab pos="4746625" algn="l"/>
                <a:tab pos="5151438" algn="l"/>
                <a:tab pos="5324475" algn="l"/>
                <a:tab pos="5556250" algn="l"/>
                <a:tab pos="5815013" algn="l"/>
                <a:tab pos="6075363" algn="l"/>
                <a:tab pos="6305550" algn="l"/>
                <a:tab pos="6710363" algn="l"/>
                <a:tab pos="7143750" algn="l"/>
                <a:tab pos="7546975" algn="l"/>
              </a:tabLst>
            </a:pPr>
            <a:r>
              <a:rPr lang="en-US" dirty="0">
                <a:solidFill>
                  <a:srgbClr val="FF0000"/>
                </a:solidFill>
              </a:rPr>
              <a:t>Listen Sie </a:t>
            </a:r>
            <a:r>
              <a:rPr lang="en-US" dirty="0" err="1">
                <a:solidFill>
                  <a:srgbClr val="FF0000"/>
                </a:solidFill>
              </a:rPr>
              <a:t>einige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weitere</a:t>
            </a:r>
            <a:r>
              <a:rPr lang="en-US" dirty="0">
                <a:solidFill>
                  <a:srgbClr val="FF0000"/>
                </a:solidFill>
              </a:rPr>
              <a:t> 	</a:t>
            </a:r>
            <a:r>
              <a:rPr lang="de-DE" dirty="0">
                <a:solidFill>
                  <a:srgbClr val="FF0000"/>
                </a:solidFill>
              </a:rPr>
              <a:t>Diminutivbildungen mit Umlaut.</a:t>
            </a:r>
            <a:r>
              <a:rPr lang="en-US" dirty="0"/>
              <a:t>	</a:t>
            </a:r>
            <a:endParaRPr lang="en-GB" dirty="0"/>
          </a:p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6" name="Audio Recording 15. Nov 2020 at 16:54:08" descr="Audio Recording 15. Nov 2020 at 16:54:08">
            <a:hlinkClick r:id="" action="ppaction://media"/>
            <a:extLst>
              <a:ext uri="{FF2B5EF4-FFF2-40B4-BE49-F238E27FC236}">
                <a16:creationId xmlns:a16="http://schemas.microsoft.com/office/drawing/2014/main" id="{12346949-06EB-104D-BB87-7AD246932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51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Diminutivbildungen mit -</a:t>
            </a:r>
            <a:r>
              <a:rPr lang="de-DE" i="1" dirty="0" err="1"/>
              <a:t>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lvl="0" indent="-14288"/>
            <a:r>
              <a:rPr lang="en-GB" dirty="0"/>
              <a:t>Umlaut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Althochdeutschen</a:t>
            </a:r>
            <a:r>
              <a:rPr lang="en-GB" dirty="0"/>
              <a:t> war </a:t>
            </a:r>
            <a:r>
              <a:rPr lang="en-GB" dirty="0" err="1"/>
              <a:t>produktiv</a:t>
            </a:r>
            <a:r>
              <a:rPr lang="en-GB" dirty="0"/>
              <a:t> und von </a:t>
            </a:r>
            <a:r>
              <a:rPr lang="en-GB" dirty="0" err="1"/>
              <a:t>einem</a:t>
            </a:r>
            <a:r>
              <a:rPr lang="en-GB" dirty="0"/>
              <a:t> Suffix </a:t>
            </a:r>
            <a:r>
              <a:rPr lang="en-GB" dirty="0" err="1"/>
              <a:t>verursacht</a:t>
            </a:r>
            <a:r>
              <a:rPr lang="en-GB" dirty="0"/>
              <a:t>. Man </a:t>
            </a:r>
            <a:r>
              <a:rPr lang="en-GB" dirty="0" err="1"/>
              <a:t>redet</a:t>
            </a:r>
            <a:r>
              <a:rPr lang="en-GB" dirty="0"/>
              <a:t> von </a:t>
            </a:r>
            <a:r>
              <a:rPr lang="en-GB" dirty="0" err="1"/>
              <a:t>Vokalharmonie</a:t>
            </a:r>
            <a:r>
              <a:rPr lang="en-GB" dirty="0"/>
              <a:t>: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Vokal</a:t>
            </a:r>
            <a:r>
              <a:rPr lang="en-GB" dirty="0"/>
              <a:t> </a:t>
            </a:r>
            <a:r>
              <a:rPr lang="en-GB" dirty="0" err="1"/>
              <a:t>teilt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Eigenschaft</a:t>
            </a:r>
            <a:r>
              <a:rPr lang="en-GB" dirty="0"/>
              <a:t> von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benachbarten</a:t>
            </a:r>
            <a:r>
              <a:rPr lang="en-GB" dirty="0"/>
              <a:t> </a:t>
            </a:r>
            <a:r>
              <a:rPr lang="en-GB" dirty="0" err="1"/>
              <a:t>Vokal</a:t>
            </a:r>
            <a:r>
              <a:rPr lang="en-GB" dirty="0"/>
              <a:t>, </a:t>
            </a:r>
            <a:r>
              <a:rPr lang="en-GB" dirty="0" err="1"/>
              <a:t>hier</a:t>
            </a:r>
            <a:r>
              <a:rPr lang="en-GB" dirty="0"/>
              <a:t> das </a:t>
            </a:r>
            <a:r>
              <a:rPr lang="en-GB" dirty="0" err="1"/>
              <a:t>Merkmal</a:t>
            </a:r>
            <a:r>
              <a:rPr lang="en-GB" dirty="0"/>
              <a:t> [-</a:t>
            </a:r>
            <a:r>
              <a:rPr lang="en-GB" dirty="0" err="1"/>
              <a:t>hinten</a:t>
            </a:r>
            <a:r>
              <a:rPr lang="en-GB" dirty="0"/>
              <a:t>].</a:t>
            </a:r>
          </a:p>
          <a:p>
            <a:pPr marL="14288" lvl="0" indent="-14288"/>
            <a:r>
              <a:rPr lang="en-GB" dirty="0"/>
              <a:t>Umlaut </a:t>
            </a:r>
            <a:r>
              <a:rPr lang="en-GB" dirty="0" err="1"/>
              <a:t>wurde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mehrfach</a:t>
            </a:r>
            <a:r>
              <a:rPr lang="en-GB" dirty="0"/>
              <a:t> </a:t>
            </a:r>
            <a:r>
              <a:rPr lang="en-GB" dirty="0" err="1"/>
              <a:t>angewendet</a:t>
            </a:r>
            <a:r>
              <a:rPr lang="en-GB" dirty="0"/>
              <a:t>.</a:t>
            </a:r>
          </a:p>
          <a:p>
            <a:pPr lvl="0"/>
            <a:endParaRPr lang="en-DE" dirty="0"/>
          </a:p>
          <a:p>
            <a:pPr marL="0" indent="0"/>
            <a:r>
              <a:rPr lang="de-DE" dirty="0"/>
              <a:t>	[</a:t>
            </a:r>
            <a:r>
              <a:rPr lang="de-DE" dirty="0" err="1"/>
              <a:t>zahar-zæheri</a:t>
            </a:r>
            <a:r>
              <a:rPr lang="de-DE" dirty="0"/>
              <a:t>]	‘Träne/Tränen’	(</a:t>
            </a:r>
            <a:r>
              <a:rPr lang="de-DE" dirty="0" err="1"/>
              <a:t>zahari</a:t>
            </a:r>
            <a:r>
              <a:rPr lang="de-DE" dirty="0"/>
              <a:t> oder </a:t>
            </a:r>
            <a:r>
              <a:rPr lang="de-DE" dirty="0" err="1"/>
              <a:t>zahiri</a:t>
            </a:r>
            <a:r>
              <a:rPr lang="de-DE" dirty="0"/>
              <a:t> </a:t>
            </a:r>
          </a:p>
          <a:p>
            <a:pPr marL="0" indent="0"/>
            <a:r>
              <a:rPr lang="de-DE" dirty="0"/>
              <a:t>								geschrieben) </a:t>
            </a:r>
            <a:endParaRPr lang="en-DE" dirty="0"/>
          </a:p>
          <a:p>
            <a:r>
              <a:rPr lang="en-US" dirty="0"/>
              <a:t>	[</a:t>
            </a:r>
            <a:r>
              <a:rPr lang="en-US" dirty="0" err="1"/>
              <a:t>fræveli</a:t>
            </a:r>
            <a:r>
              <a:rPr lang="en-US" dirty="0"/>
              <a:t>]        	‘</a:t>
            </a:r>
            <a:r>
              <a:rPr lang="en-US" dirty="0" err="1"/>
              <a:t>tapfer</a:t>
            </a:r>
            <a:r>
              <a:rPr lang="en-US" dirty="0"/>
              <a:t>’   	(</a:t>
            </a:r>
            <a:r>
              <a:rPr lang="en-US" dirty="0" err="1"/>
              <a:t>fravali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fravili</a:t>
            </a:r>
            <a:r>
              <a:rPr lang="en-US" dirty="0"/>
              <a:t>)</a:t>
            </a:r>
            <a:endParaRPr lang="en-DE" dirty="0"/>
          </a:p>
          <a:p>
            <a:r>
              <a:rPr lang="en-US" dirty="0"/>
              <a:t>	[</a:t>
            </a:r>
            <a:r>
              <a:rPr lang="en-US" dirty="0" err="1"/>
              <a:t>mægedi</a:t>
            </a:r>
            <a:r>
              <a:rPr lang="en-US" dirty="0"/>
              <a:t>]   		‘</a:t>
            </a:r>
            <a:r>
              <a:rPr lang="en-US" dirty="0" err="1"/>
              <a:t>Mädchen.pl</a:t>
            </a:r>
            <a:r>
              <a:rPr lang="en-US" dirty="0"/>
              <a:t>’	(</a:t>
            </a:r>
            <a:r>
              <a:rPr lang="en-US" dirty="0" err="1"/>
              <a:t>magadi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magedi</a:t>
            </a:r>
            <a:r>
              <a:rPr lang="en-US" dirty="0"/>
              <a:t>)</a:t>
            </a:r>
            <a:endParaRPr lang="en-DE" dirty="0"/>
          </a:p>
          <a:p>
            <a:r>
              <a:rPr lang="en-US" dirty="0"/>
              <a:t>	[</a:t>
            </a:r>
            <a:r>
              <a:rPr lang="en-US" dirty="0" err="1"/>
              <a:t>jægeri</a:t>
            </a:r>
            <a:r>
              <a:rPr lang="en-US" dirty="0"/>
              <a:t>]        	‘</a:t>
            </a:r>
            <a:r>
              <a:rPr lang="en-US" dirty="0" err="1"/>
              <a:t>Jäger</a:t>
            </a:r>
            <a:r>
              <a:rPr lang="en-US" dirty="0"/>
              <a:t>’      	(</a:t>
            </a:r>
            <a:r>
              <a:rPr lang="en-US" dirty="0" err="1"/>
              <a:t>jagari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jagiri</a:t>
            </a:r>
            <a:r>
              <a:rPr lang="en-US" dirty="0"/>
              <a:t>)</a:t>
            </a:r>
            <a:endParaRPr lang="en-DE" dirty="0"/>
          </a:p>
          <a:p>
            <a:r>
              <a:rPr lang="en-US" dirty="0"/>
              <a:t>	[</a:t>
            </a:r>
            <a:r>
              <a:rPr lang="en-US" dirty="0" err="1"/>
              <a:t>gast-gesti</a:t>
            </a:r>
            <a:r>
              <a:rPr lang="en-US" dirty="0"/>
              <a:t>]   	‘Gast/</a:t>
            </a:r>
            <a:r>
              <a:rPr lang="en-US" dirty="0" err="1"/>
              <a:t>Gäste</a:t>
            </a:r>
            <a:r>
              <a:rPr lang="en-US" dirty="0"/>
              <a:t>’</a:t>
            </a:r>
            <a:r>
              <a:rPr lang="en-DE" dirty="0"/>
              <a:t> </a:t>
            </a:r>
            <a:r>
              <a:rPr lang="en-US" dirty="0"/>
              <a:t>			</a:t>
            </a:r>
            <a:endParaRPr lang="en-GB" dirty="0"/>
          </a:p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6" name="Audio Recording 15. Nov 2020 at 16:57:47" descr="Audio Recording 15. Nov 2020 at 16:57:47">
            <a:hlinkClick r:id="" action="ppaction://media"/>
            <a:extLst>
              <a:ext uri="{FF2B5EF4-FFF2-40B4-BE49-F238E27FC236}">
                <a16:creationId xmlns:a16="http://schemas.microsoft.com/office/drawing/2014/main" id="{16755C5D-8264-2349-9E9F-269F714AD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67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Diminutivbildungen mit -</a:t>
            </a:r>
            <a:r>
              <a:rPr lang="de-DE" i="1" dirty="0" err="1"/>
              <a:t>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lvl="0" indent="0"/>
            <a:r>
              <a:rPr lang="en-GB" dirty="0"/>
              <a:t>Es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Deutschen</a:t>
            </a:r>
            <a:r>
              <a:rPr lang="en-GB" dirty="0"/>
              <a:t> </a:t>
            </a:r>
            <a:r>
              <a:rPr lang="en-GB" dirty="0" err="1"/>
              <a:t>Minimalpaare</a:t>
            </a:r>
            <a:r>
              <a:rPr lang="en-GB" dirty="0"/>
              <a:t> von </a:t>
            </a:r>
            <a:r>
              <a:rPr lang="en-GB" dirty="0" err="1"/>
              <a:t>Diminutivkonstruktionen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und </a:t>
            </a:r>
            <a:r>
              <a:rPr lang="en-GB" dirty="0" err="1"/>
              <a:t>ohne</a:t>
            </a:r>
            <a:r>
              <a:rPr lang="en-GB" dirty="0"/>
              <a:t> Umlaut. Die </a:t>
            </a:r>
            <a:r>
              <a:rPr lang="en-GB" dirty="0" err="1"/>
              <a:t>ohne</a:t>
            </a:r>
            <a:r>
              <a:rPr lang="en-GB" dirty="0"/>
              <a:t> Umlaut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eher</a:t>
            </a:r>
            <a:r>
              <a:rPr lang="en-GB" dirty="0"/>
              <a:t> </a:t>
            </a:r>
            <a:r>
              <a:rPr lang="en-GB" dirty="0" err="1"/>
              <a:t>Namen</a:t>
            </a:r>
            <a:r>
              <a:rPr lang="en-GB" dirty="0"/>
              <a:t>.</a:t>
            </a:r>
          </a:p>
          <a:p>
            <a:pPr marL="0" lvl="0" indent="0"/>
            <a:endParaRPr lang="en-GB" dirty="0"/>
          </a:p>
          <a:p>
            <a:pPr marL="0" lvl="0" indent="0"/>
            <a:r>
              <a:rPr lang="en-GB" dirty="0"/>
              <a:t>a.	 (</a:t>
            </a:r>
            <a:r>
              <a:rPr lang="en-GB" dirty="0" err="1"/>
              <a:t>Fräuchen</a:t>
            </a:r>
            <a:r>
              <a:rPr lang="en-US" dirty="0"/>
              <a:t>)</a:t>
            </a:r>
            <a:r>
              <a:rPr lang="en-GB" baseline="-25000" dirty="0"/>
              <a:t>F</a:t>
            </a:r>
            <a:r>
              <a:rPr lang="en-GB" dirty="0"/>
              <a:t>     </a:t>
            </a:r>
            <a:r>
              <a:rPr lang="en-GB" i="1" dirty="0"/>
              <a:t> 	        </a:t>
            </a:r>
            <a:r>
              <a:rPr lang="en-GB" dirty="0"/>
              <a:t>b. 	(</a:t>
            </a:r>
            <a:r>
              <a:rPr lang="en-GB" dirty="0" err="1"/>
              <a:t>Frauchen</a:t>
            </a:r>
            <a:r>
              <a:rPr lang="en-US" dirty="0"/>
              <a:t>)</a:t>
            </a:r>
            <a:r>
              <a:rPr lang="en-GB" baseline="-25000" dirty="0"/>
              <a:t>F</a:t>
            </a:r>
            <a:r>
              <a:rPr lang="en-GB" i="1" dirty="0"/>
              <a:t> </a:t>
            </a:r>
            <a:r>
              <a:rPr lang="en-GB" dirty="0"/>
              <a:t>	    	</a:t>
            </a:r>
          </a:p>
          <a:p>
            <a:pPr marL="0" lvl="0" indent="0"/>
            <a:r>
              <a:rPr lang="en-GB" dirty="0"/>
              <a:t>      (</a:t>
            </a:r>
            <a:r>
              <a:rPr lang="en-US" dirty="0" err="1"/>
              <a:t>Hündchen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  	     	(</a:t>
            </a:r>
            <a:r>
              <a:rPr lang="en-GB" dirty="0" err="1"/>
              <a:t>Hundchen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i="1" dirty="0"/>
              <a:t> </a:t>
            </a:r>
            <a:r>
              <a:rPr lang="en-GB" dirty="0"/>
              <a:t>	    			 (</a:t>
            </a:r>
            <a:r>
              <a:rPr lang="en-US" dirty="0" err="1"/>
              <a:t>Dümmchen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  	</a:t>
            </a:r>
            <a:r>
              <a:rPr lang="en-GB" i="1" dirty="0"/>
              <a:t>    	</a:t>
            </a:r>
            <a:r>
              <a:rPr lang="en-GB" dirty="0"/>
              <a:t>(</a:t>
            </a:r>
            <a:r>
              <a:rPr lang="en-GB" dirty="0" err="1"/>
              <a:t>Dummchen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i="1" dirty="0"/>
              <a:t> </a:t>
            </a:r>
            <a:r>
              <a:rPr lang="en-US" dirty="0"/>
              <a:t>	</a:t>
            </a:r>
          </a:p>
          <a:p>
            <a:pPr marL="0" lvl="0" indent="0"/>
            <a:endParaRPr lang="en-US" dirty="0"/>
          </a:p>
          <a:p>
            <a:pPr marL="0" lvl="0" indent="0"/>
            <a:r>
              <a:rPr lang="en-GB" dirty="0" err="1"/>
              <a:t>Derivationen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Suffix -</a:t>
            </a:r>
            <a:r>
              <a:rPr lang="en-GB" i="1" dirty="0" err="1"/>
              <a:t>chen</a:t>
            </a:r>
            <a:r>
              <a:rPr lang="en-GB" dirty="0"/>
              <a:t> </a:t>
            </a:r>
            <a:r>
              <a:rPr lang="en-GB" dirty="0" err="1"/>
              <a:t>ergeben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Nomen</a:t>
            </a:r>
            <a:r>
              <a:rPr lang="en-GB" dirty="0"/>
              <a:t>. </a:t>
            </a:r>
            <a:r>
              <a:rPr lang="en-GB" i="1" dirty="0" err="1"/>
              <a:t>chen</a:t>
            </a:r>
            <a:r>
              <a:rPr lang="en-GB" i="1" dirty="0"/>
              <a:t> </a:t>
            </a:r>
            <a:r>
              <a:rPr lang="en-GB" dirty="0" err="1"/>
              <a:t>ist</a:t>
            </a:r>
            <a:r>
              <a:rPr lang="en-GB" dirty="0"/>
              <a:t> der Kopf der Derivation.</a:t>
            </a:r>
          </a:p>
          <a:p>
            <a:pPr marL="0" lvl="0" indent="0"/>
            <a:r>
              <a:rPr lang="en-GB" dirty="0"/>
              <a:t>Das </a:t>
            </a:r>
            <a:r>
              <a:rPr lang="en-GB" dirty="0" err="1"/>
              <a:t>Ergebnis</a:t>
            </a:r>
            <a:r>
              <a:rPr lang="en-GB" dirty="0"/>
              <a:t> hat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bestimmte</a:t>
            </a:r>
            <a:r>
              <a:rPr lang="en-GB" dirty="0"/>
              <a:t> </a:t>
            </a:r>
            <a:r>
              <a:rPr lang="en-GB" dirty="0" err="1"/>
              <a:t>prosodische</a:t>
            </a:r>
            <a:r>
              <a:rPr lang="en-GB" dirty="0"/>
              <a:t> Form: </a:t>
            </a:r>
            <a:r>
              <a:rPr lang="en-GB" dirty="0" err="1"/>
              <a:t>Trochäus</a:t>
            </a:r>
            <a:r>
              <a:rPr lang="en-GB" dirty="0"/>
              <a:t>. </a:t>
            </a:r>
            <a:r>
              <a:rPr lang="en-US" dirty="0"/>
              <a:t>	</a:t>
            </a:r>
            <a:endParaRPr lang="en-GB" dirty="0"/>
          </a:p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Audio Recording 15. Nov 2020 at 17:02:20" descr="Audio Recording 15. Nov 2020 at 17:02:20">
            <a:hlinkClick r:id="" action="ppaction://media"/>
            <a:extLst>
              <a:ext uri="{FF2B5EF4-FFF2-40B4-BE49-F238E27FC236}">
                <a16:creationId xmlns:a16="http://schemas.microsoft.com/office/drawing/2014/main" id="{8BCAF011-48B2-1C46-B1C4-74F9B9956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25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60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 err="1"/>
              <a:t>Kentner</a:t>
            </a:r>
            <a:r>
              <a:rPr lang="de-DE" dirty="0"/>
              <a:t> (2017) betrachtet Reduplikationen als Teil der Grammatik des Deutschen: Regularitäten sind eher in der prosodischen Domäne.</a:t>
            </a:r>
          </a:p>
          <a:p>
            <a:r>
              <a:rPr lang="de-DE" dirty="0"/>
              <a:t>Syntax: Nomen (oft Kosename), Adjektiv, oder Interjektionen</a:t>
            </a:r>
          </a:p>
          <a:p>
            <a:r>
              <a:rPr lang="de-DE" dirty="0"/>
              <a:t>Semantik: “</a:t>
            </a:r>
            <a:r>
              <a:rPr lang="en-GB" dirty="0"/>
              <a:t>playful and facetious connotation”</a:t>
            </a:r>
          </a:p>
          <a:p>
            <a:endParaRPr lang="en-GB" dirty="0"/>
          </a:p>
          <a:p>
            <a:r>
              <a:rPr lang="en-GB" dirty="0" err="1"/>
              <a:t>Morphophonologische</a:t>
            </a:r>
            <a:r>
              <a:rPr lang="en-GB" dirty="0"/>
              <a:t> </a:t>
            </a:r>
            <a:r>
              <a:rPr lang="en-GB" dirty="0" err="1"/>
              <a:t>Regularität</a:t>
            </a:r>
            <a:r>
              <a:rPr lang="en-GB" dirty="0"/>
              <a:t>:</a:t>
            </a:r>
          </a:p>
          <a:p>
            <a:r>
              <a:rPr lang="en-GB" dirty="0"/>
              <a:t>Ein </a:t>
            </a:r>
            <a:r>
              <a:rPr lang="en-GB" dirty="0" err="1"/>
              <a:t>Morphem</a:t>
            </a:r>
            <a:r>
              <a:rPr lang="en-GB" dirty="0"/>
              <a:t>, das segmental </a:t>
            </a:r>
            <a:r>
              <a:rPr lang="en-GB" dirty="0" err="1"/>
              <a:t>unterspezifiziert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,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existierenden</a:t>
            </a:r>
            <a:r>
              <a:rPr lang="en-GB" dirty="0"/>
              <a:t> </a:t>
            </a:r>
            <a:r>
              <a:rPr lang="en-GB" dirty="0" err="1"/>
              <a:t>Morphem</a:t>
            </a:r>
            <a:r>
              <a:rPr lang="en-GB" dirty="0"/>
              <a:t> </a:t>
            </a:r>
            <a:r>
              <a:rPr lang="en-GB" dirty="0" err="1"/>
              <a:t>hinzugefügt</a:t>
            </a:r>
            <a:r>
              <a:rPr lang="en-GB" dirty="0"/>
              <a:t>. </a:t>
            </a:r>
            <a:r>
              <a:rPr lang="en-GB" dirty="0" err="1"/>
              <a:t>Zusammen</a:t>
            </a:r>
            <a:r>
              <a:rPr lang="en-GB" dirty="0"/>
              <a:t> </a:t>
            </a:r>
            <a:r>
              <a:rPr lang="en-GB" dirty="0" err="1"/>
              <a:t>bidlen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Prosodisches</a:t>
            </a:r>
            <a:r>
              <a:rPr lang="en-GB" dirty="0"/>
              <a:t> Wort, das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bestimmte</a:t>
            </a:r>
            <a:r>
              <a:rPr lang="en-GB" dirty="0"/>
              <a:t> Form </a:t>
            </a:r>
            <a:r>
              <a:rPr lang="en-GB" dirty="0" err="1"/>
              <a:t>haben</a:t>
            </a:r>
            <a:r>
              <a:rPr lang="en-GB" dirty="0"/>
              <a:t> muss.</a:t>
            </a:r>
          </a:p>
          <a:p>
            <a:r>
              <a:rPr lang="en-GB" dirty="0" err="1"/>
              <a:t>Ausgangsmorphem</a:t>
            </a:r>
            <a:r>
              <a:rPr lang="en-GB" dirty="0"/>
              <a:t> (=Basis) und </a:t>
            </a:r>
            <a:r>
              <a:rPr lang="en-GB" dirty="0" err="1"/>
              <a:t>Reduplikant</a:t>
            </a:r>
            <a:r>
              <a:rPr lang="en-GB" dirty="0"/>
              <a:t> </a:t>
            </a:r>
            <a:r>
              <a:rPr lang="en-GB" dirty="0" err="1"/>
              <a:t>müssen</a:t>
            </a:r>
            <a:r>
              <a:rPr lang="en-GB" dirty="0"/>
              <a:t> </a:t>
            </a:r>
            <a:r>
              <a:rPr lang="en-GB" dirty="0" err="1"/>
              <a:t>zusammen</a:t>
            </a:r>
            <a:r>
              <a:rPr lang="en-GB" dirty="0"/>
              <a:t> </a:t>
            </a:r>
            <a:r>
              <a:rPr lang="en-GB" dirty="0" err="1"/>
              <a:t>passen</a:t>
            </a:r>
            <a:r>
              <a:rPr lang="en-GB" dirty="0"/>
              <a:t>.</a:t>
            </a:r>
            <a:endParaRPr lang="de-DE" dirty="0"/>
          </a:p>
          <a:p>
            <a:endParaRPr lang="en-GB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6" name="Audio Recording 15. Nov 2020 at 17:06:55" descr="Audio Recording 15. Nov 2020 at 17:06:55">
            <a:hlinkClick r:id="" action="ppaction://media"/>
            <a:extLst>
              <a:ext uri="{FF2B5EF4-FFF2-40B4-BE49-F238E27FC236}">
                <a16:creationId xmlns:a16="http://schemas.microsoft.com/office/drawing/2014/main" id="{2CB908AF-B49B-B743-B7D7-3C4DF49F0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3500" y="25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0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Zwei Typen von Reduplikationen </a:t>
            </a:r>
          </a:p>
          <a:p>
            <a:r>
              <a:rPr lang="de-DE" dirty="0"/>
              <a:t>Reimreduplikationen, die der Reim der Basis redupliziert, aber nicht der Ansatz: </a:t>
            </a:r>
          </a:p>
          <a:p>
            <a:r>
              <a:rPr lang="de-DE" dirty="0" err="1"/>
              <a:t>Schickimicki</a:t>
            </a:r>
            <a:r>
              <a:rPr lang="de-DE" dirty="0"/>
              <a:t> </a:t>
            </a:r>
            <a:r>
              <a:rPr lang="en-GB" dirty="0"/>
              <a:t>(&lt;</a:t>
            </a:r>
            <a:r>
              <a:rPr lang="en-GB" dirty="0" err="1"/>
              <a:t>schick</a:t>
            </a:r>
            <a:r>
              <a:rPr lang="en-GB" dirty="0"/>
              <a:t>)</a:t>
            </a:r>
            <a:r>
              <a:rPr lang="de-DE" dirty="0"/>
              <a:t> </a:t>
            </a:r>
          </a:p>
          <a:p>
            <a:r>
              <a:rPr lang="en-GB" dirty="0" err="1"/>
              <a:t>Hinkepinke</a:t>
            </a:r>
            <a:r>
              <a:rPr lang="en-GB" dirty="0"/>
              <a:t> (&lt;</a:t>
            </a:r>
            <a:r>
              <a:rPr lang="en-GB" dirty="0" err="1"/>
              <a:t>hink</a:t>
            </a:r>
            <a:r>
              <a:rPr lang="en-GB" dirty="0"/>
              <a:t>) </a:t>
            </a:r>
          </a:p>
          <a:p>
            <a:r>
              <a:rPr lang="en-GB" dirty="0" err="1"/>
              <a:t>Hasepase</a:t>
            </a:r>
            <a:r>
              <a:rPr lang="en-GB" dirty="0"/>
              <a:t> (&lt;</a:t>
            </a:r>
            <a:r>
              <a:rPr lang="en-GB" dirty="0" err="1"/>
              <a:t>Hase</a:t>
            </a:r>
            <a:r>
              <a:rPr lang="en-GB" dirty="0"/>
              <a:t>) </a:t>
            </a:r>
            <a:endParaRPr lang="de-DE" dirty="0"/>
          </a:p>
          <a:p>
            <a:endParaRPr lang="de-DE" dirty="0"/>
          </a:p>
          <a:p>
            <a:r>
              <a:rPr lang="de-DE" dirty="0"/>
              <a:t>Ablautreduplikationen: der Vokal der Basis verändert sich (i </a:t>
            </a:r>
            <a:r>
              <a:rPr lang="de-DE" dirty="0">
                <a:sym typeface="Symbol" pitchFamily="2" charset="2"/>
              </a:rPr>
              <a:t> </a:t>
            </a:r>
            <a:r>
              <a:rPr lang="de-DE" dirty="0"/>
              <a:t>a)</a:t>
            </a:r>
          </a:p>
          <a:p>
            <a:pPr marL="12700" indent="-12700"/>
            <a:r>
              <a:rPr lang="de-DE" dirty="0"/>
              <a:t>Wirrwarr (&lt;wirr) </a:t>
            </a:r>
          </a:p>
          <a:p>
            <a:pPr marL="12700" indent="-12700"/>
            <a:r>
              <a:rPr lang="de-DE" dirty="0"/>
              <a:t>Mischmasch(&lt;misch) </a:t>
            </a:r>
          </a:p>
          <a:p>
            <a:pPr marL="12700" indent="-12700"/>
            <a:r>
              <a:rPr lang="de-DE" dirty="0"/>
              <a:t>Krimskrams (&lt;Krams) </a:t>
            </a:r>
          </a:p>
          <a:p>
            <a:pPr marL="12700" indent="-12700"/>
            <a:r>
              <a:rPr lang="de-DE" dirty="0" err="1"/>
              <a:t>piffpaff</a:t>
            </a:r>
            <a:r>
              <a:rPr lang="de-DE" dirty="0"/>
              <a:t> </a:t>
            </a:r>
          </a:p>
          <a:p>
            <a:pPr marL="12700" indent="-12700"/>
            <a:r>
              <a:rPr lang="de-DE" dirty="0" err="1"/>
              <a:t>Schnippschnapp</a:t>
            </a:r>
            <a:r>
              <a:rPr lang="de-DE" dirty="0"/>
              <a:t>  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6" name="Audio Recording 15. Nov 2020 at 17:10:25" descr="Audio Recording 15. Nov 2020 at 17:10:25">
            <a:hlinkClick r:id="" action="ppaction://media"/>
            <a:extLst>
              <a:ext uri="{FF2B5EF4-FFF2-40B4-BE49-F238E27FC236}">
                <a16:creationId xmlns:a16="http://schemas.microsoft.com/office/drawing/2014/main" id="{4CEECEA1-F1F7-3349-BDC1-523C3918F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77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Produktiv, insbesondere im Bereich der </a:t>
            </a:r>
            <a:r>
              <a:rPr lang="de-DE" dirty="0" err="1"/>
              <a:t>Hypokorismen</a:t>
            </a:r>
            <a:r>
              <a:rPr lang="de-DE" dirty="0"/>
              <a:t> (Kosenamen). </a:t>
            </a:r>
            <a:r>
              <a:rPr lang="de-DE" dirty="0" err="1"/>
              <a:t>Augmentativer</a:t>
            </a:r>
            <a:r>
              <a:rPr lang="de-DE" dirty="0"/>
              <a:t> Prozess. </a:t>
            </a:r>
            <a:endParaRPr lang="en-DE" dirty="0"/>
          </a:p>
          <a:p>
            <a:endParaRPr lang="en-GB" dirty="0"/>
          </a:p>
          <a:p>
            <a:r>
              <a:rPr lang="en-GB" dirty="0" err="1">
                <a:solidFill>
                  <a:srgbClr val="FF0000"/>
                </a:solidFill>
              </a:rPr>
              <a:t>Warum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nennt</a:t>
            </a:r>
            <a:r>
              <a:rPr lang="en-GB" dirty="0">
                <a:solidFill>
                  <a:srgbClr val="FF0000"/>
                </a:solidFill>
              </a:rPr>
              <a:t> man </a:t>
            </a:r>
            <a:r>
              <a:rPr lang="en-GB" dirty="0" err="1">
                <a:solidFill>
                  <a:srgbClr val="FF0000"/>
                </a:solidFill>
              </a:rPr>
              <a:t>diesen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Prozess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augmentativ</a:t>
            </a:r>
            <a:r>
              <a:rPr lang="en-GB" dirty="0">
                <a:solidFill>
                  <a:srgbClr val="FF0000"/>
                </a:solidFill>
              </a:rPr>
              <a:t>? Wie </a:t>
            </a:r>
            <a:r>
              <a:rPr lang="en-GB" dirty="0" err="1">
                <a:solidFill>
                  <a:srgbClr val="FF0000"/>
                </a:solidFill>
              </a:rPr>
              <a:t>unterscheidet</a:t>
            </a:r>
            <a:r>
              <a:rPr lang="en-GB" dirty="0">
                <a:solidFill>
                  <a:srgbClr val="FF0000"/>
                </a:solidFill>
              </a:rPr>
              <a:t> er </a:t>
            </a:r>
            <a:r>
              <a:rPr lang="en-GB" dirty="0" err="1">
                <a:solidFill>
                  <a:srgbClr val="FF0000"/>
                </a:solidFill>
              </a:rPr>
              <a:t>sich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mit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Diminutivbildungen</a:t>
            </a:r>
            <a:r>
              <a:rPr lang="en-GB" dirty="0">
                <a:solidFill>
                  <a:srgbClr val="FF0000"/>
                </a:solidFill>
              </a:rPr>
              <a:t>?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Audio Recording 15. Nov 2020 at 17:11:15" descr="Audio Recording 15. Nov 2020 at 17:11:15">
            <a:hlinkClick r:id="" action="ppaction://media"/>
            <a:extLst>
              <a:ext uri="{FF2B5EF4-FFF2-40B4-BE49-F238E27FC236}">
                <a16:creationId xmlns:a16="http://schemas.microsoft.com/office/drawing/2014/main" id="{D5C82707-7A44-3D48-ADE4-427B43F78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4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Was es nicht ist:</a:t>
            </a:r>
          </a:p>
          <a:p>
            <a:pPr marL="14288" indent="-14288"/>
            <a:r>
              <a:rPr lang="en-GB" dirty="0" err="1"/>
              <a:t>Phonologische</a:t>
            </a:r>
            <a:r>
              <a:rPr lang="en-GB" dirty="0"/>
              <a:t> </a:t>
            </a:r>
            <a:r>
              <a:rPr lang="en-GB" dirty="0" err="1"/>
              <a:t>Verdoppelung</a:t>
            </a:r>
            <a:r>
              <a:rPr lang="en-GB" dirty="0"/>
              <a:t>, </a:t>
            </a:r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Sequenzen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(</a:t>
            </a:r>
            <a:r>
              <a:rPr lang="en-GB" dirty="0" err="1"/>
              <a:t>spezielle</a:t>
            </a:r>
            <a:r>
              <a:rPr lang="en-GB" dirty="0"/>
              <a:t> </a:t>
            </a:r>
            <a:r>
              <a:rPr lang="en-GB" dirty="0" err="1"/>
              <a:t>Fälle</a:t>
            </a:r>
            <a:r>
              <a:rPr lang="en-GB" dirty="0"/>
              <a:t>) von </a:t>
            </a:r>
            <a:r>
              <a:rPr lang="en-GB" dirty="0" err="1"/>
              <a:t>Komposition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de-DE" dirty="0"/>
              <a:t>Reduplikationen.</a:t>
            </a:r>
          </a:p>
          <a:p>
            <a:pPr marL="14288" indent="-14288"/>
            <a:endParaRPr lang="de-DE" dirty="0"/>
          </a:p>
          <a:p>
            <a:pPr marL="14288" indent="-14288"/>
            <a:r>
              <a:rPr lang="de-DE" dirty="0" err="1"/>
              <a:t>Reduplikative</a:t>
            </a:r>
            <a:r>
              <a:rPr lang="de-DE" dirty="0"/>
              <a:t> Sequenzen (Interjektionen): </a:t>
            </a:r>
            <a:r>
              <a:rPr lang="de-DE" dirty="0" err="1"/>
              <a:t>rattattatta</a:t>
            </a:r>
            <a:endParaRPr lang="de-DE" dirty="0"/>
          </a:p>
          <a:p>
            <a:pPr marL="14288" indent="-14288"/>
            <a:r>
              <a:rPr lang="en-GB" dirty="0" err="1"/>
              <a:t>Phonologische</a:t>
            </a:r>
            <a:r>
              <a:rPr lang="en-GB" dirty="0"/>
              <a:t> </a:t>
            </a:r>
            <a:r>
              <a:rPr lang="en-GB" dirty="0" err="1"/>
              <a:t>Verdoppelung</a:t>
            </a:r>
            <a:r>
              <a:rPr lang="en-GB" dirty="0"/>
              <a:t> in </a:t>
            </a:r>
            <a:r>
              <a:rPr lang="de-DE" dirty="0"/>
              <a:t>lexikalischen Wörtern: </a:t>
            </a:r>
          </a:p>
          <a:p>
            <a:pPr marL="14288" indent="-14288"/>
            <a:r>
              <a:rPr lang="de-DE" dirty="0"/>
              <a:t>		Mama Kuckuck</a:t>
            </a:r>
          </a:p>
          <a:p>
            <a:pPr marL="14288" indent="-14288"/>
            <a:r>
              <a:rPr lang="de-DE" dirty="0"/>
              <a:t>		</a:t>
            </a:r>
            <a:r>
              <a:rPr lang="de-DE" dirty="0" err="1"/>
              <a:t>ballaballa</a:t>
            </a:r>
            <a:r>
              <a:rPr lang="de-DE" dirty="0"/>
              <a:t>, plemplem</a:t>
            </a:r>
            <a:endParaRPr lang="en-GB" dirty="0"/>
          </a:p>
          <a:p>
            <a:pPr marL="14288" indent="-14288"/>
            <a:r>
              <a:rPr lang="de-DE" dirty="0"/>
              <a:t>Kompositionen: Kindeskind</a:t>
            </a:r>
          </a:p>
          <a:p>
            <a:pPr marL="14288" indent="-14288"/>
            <a:r>
              <a:rPr lang="de-DE" dirty="0" err="1"/>
              <a:t>Reduplikative</a:t>
            </a:r>
            <a:r>
              <a:rPr lang="de-DE" dirty="0"/>
              <a:t> Phrasen: </a:t>
            </a:r>
          </a:p>
          <a:p>
            <a:pPr marL="14288" indent="-14288"/>
            <a:r>
              <a:rPr lang="de-DE" dirty="0"/>
              <a:t>		X und X Konstruktionen: teuer und teuer</a:t>
            </a:r>
          </a:p>
          <a:p>
            <a:pPr marL="14288" indent="-14288"/>
            <a:r>
              <a:rPr lang="de-DE" dirty="0"/>
              <a:t>		</a:t>
            </a:r>
            <a:r>
              <a:rPr lang="de-DE" dirty="0" err="1"/>
              <a:t>Binomiale</a:t>
            </a:r>
            <a:r>
              <a:rPr lang="de-DE" dirty="0"/>
              <a:t>: Kind und Kegel</a:t>
            </a:r>
          </a:p>
          <a:p>
            <a:pPr marL="14288" indent="-14288"/>
            <a:endParaRPr lang="de-DE" dirty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6" name="Audio Recording 15. Nov 2020 at 17:13:42" descr="Audio Recording 15. Nov 2020 at 17:13:42">
            <a:hlinkClick r:id="" action="ppaction://media"/>
            <a:extLst>
              <a:ext uri="{FF2B5EF4-FFF2-40B4-BE49-F238E27FC236}">
                <a16:creationId xmlns:a16="http://schemas.microsoft.com/office/drawing/2014/main" id="{65C0F143-1EB1-7941-9CDD-1FEAB1279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73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35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Was es nicht ist:</a:t>
            </a:r>
          </a:p>
          <a:p>
            <a:pPr marL="14288" indent="-14288"/>
            <a:r>
              <a:rPr lang="de-DE" dirty="0"/>
              <a:t>Kompositionen:</a:t>
            </a:r>
            <a:endParaRPr lang="de-DE" i="1" dirty="0"/>
          </a:p>
          <a:p>
            <a:pPr marL="14288" indent="-14288"/>
            <a:r>
              <a:rPr lang="en-GB" i="1" dirty="0" err="1"/>
              <a:t>Nimmst</a:t>
            </a:r>
            <a:r>
              <a:rPr lang="en-GB" i="1" dirty="0"/>
              <a:t> Du </a:t>
            </a:r>
            <a:r>
              <a:rPr lang="en-GB" i="1" dirty="0" err="1"/>
              <a:t>Basmatireis</a:t>
            </a:r>
            <a:r>
              <a:rPr lang="en-GB" i="1" dirty="0"/>
              <a:t> </a:t>
            </a:r>
            <a:r>
              <a:rPr lang="en-GB" i="1" dirty="0" err="1"/>
              <a:t>oder</a:t>
            </a:r>
            <a:r>
              <a:rPr lang="en-GB" i="1" dirty="0"/>
              <a:t> </a:t>
            </a:r>
            <a:r>
              <a:rPr lang="en-GB" i="1" dirty="0" err="1"/>
              <a:t>einfach</a:t>
            </a:r>
            <a:r>
              <a:rPr lang="en-GB" i="1" dirty="0"/>
              <a:t> Reis-Reis?</a:t>
            </a:r>
          </a:p>
          <a:p>
            <a:pPr marL="14288" indent="-14288"/>
            <a:r>
              <a:rPr lang="en-GB" i="1" dirty="0"/>
              <a:t>Was </a:t>
            </a:r>
            <a:r>
              <a:rPr lang="en-GB" i="1" dirty="0" err="1"/>
              <a:t>meinst</a:t>
            </a:r>
            <a:r>
              <a:rPr lang="en-GB" i="1" dirty="0"/>
              <a:t> Du </a:t>
            </a:r>
            <a:r>
              <a:rPr lang="en-GB" i="1" dirty="0" err="1"/>
              <a:t>mit</a:t>
            </a:r>
            <a:r>
              <a:rPr lang="en-GB" i="1" dirty="0"/>
              <a:t> ‘</a:t>
            </a:r>
            <a:r>
              <a:rPr lang="en-GB" i="1" dirty="0" err="1"/>
              <a:t>jetzt</a:t>
            </a:r>
            <a:r>
              <a:rPr lang="en-GB" i="1" dirty="0"/>
              <a:t>’ - </a:t>
            </a:r>
            <a:r>
              <a:rPr lang="en-GB" i="1" dirty="0" err="1"/>
              <a:t>jetzt-jetzt</a:t>
            </a:r>
            <a:r>
              <a:rPr lang="en-GB" i="1" dirty="0"/>
              <a:t> </a:t>
            </a:r>
            <a:r>
              <a:rPr lang="en-GB" i="1" dirty="0" err="1"/>
              <a:t>oder</a:t>
            </a:r>
            <a:r>
              <a:rPr lang="en-GB" i="1" dirty="0"/>
              <a:t> in </a:t>
            </a:r>
            <a:r>
              <a:rPr lang="en-GB" i="1" dirty="0" err="1"/>
              <a:t>zwei</a:t>
            </a:r>
            <a:r>
              <a:rPr lang="en-GB" i="1" dirty="0"/>
              <a:t> </a:t>
            </a:r>
            <a:r>
              <a:rPr lang="en-GB" i="1" dirty="0" err="1"/>
              <a:t>Minuten</a:t>
            </a:r>
            <a:r>
              <a:rPr lang="en-GB" i="1" dirty="0"/>
              <a:t>?</a:t>
            </a:r>
          </a:p>
          <a:p>
            <a:pPr marL="14288" indent="-14288"/>
            <a:r>
              <a:rPr lang="de-DE" dirty="0"/>
              <a:t>     (</a:t>
            </a:r>
            <a:r>
              <a:rPr lang="de-DE" dirty="0" err="1"/>
              <a:t>Kentner</a:t>
            </a:r>
            <a:r>
              <a:rPr lang="de-DE" dirty="0"/>
              <a:t> 2017)</a:t>
            </a:r>
          </a:p>
          <a:p>
            <a:pPr marL="14288" indent="-14288"/>
            <a:r>
              <a:rPr lang="de-DE" dirty="0" err="1"/>
              <a:t>Reduplikative</a:t>
            </a:r>
            <a:r>
              <a:rPr lang="de-DE" dirty="0"/>
              <a:t> Phrasen: </a:t>
            </a:r>
          </a:p>
          <a:p>
            <a:pPr marL="14288" indent="-14288"/>
            <a:r>
              <a:rPr lang="de-DE" dirty="0"/>
              <a:t>		X und X Konstruktionen: </a:t>
            </a:r>
            <a:r>
              <a:rPr lang="de-DE" i="1" dirty="0"/>
              <a:t>teuer und teuer</a:t>
            </a:r>
          </a:p>
          <a:p>
            <a:pPr marL="14288" indent="-14288"/>
            <a:r>
              <a:rPr lang="de-DE" dirty="0"/>
              <a:t>	</a:t>
            </a:r>
            <a:r>
              <a:rPr lang="de-DE" dirty="0" err="1"/>
              <a:t>Binomiale</a:t>
            </a:r>
            <a:r>
              <a:rPr lang="de-DE" dirty="0"/>
              <a:t>: 	</a:t>
            </a:r>
            <a:r>
              <a:rPr lang="de-DE" i="1" dirty="0"/>
              <a:t>Kind und Kegel</a:t>
            </a:r>
          </a:p>
          <a:p>
            <a:r>
              <a:rPr lang="en-GB" dirty="0"/>
              <a:t>					</a:t>
            </a:r>
            <a:r>
              <a:rPr lang="en-GB" i="1" dirty="0" err="1"/>
              <a:t>hegen</a:t>
            </a:r>
            <a:r>
              <a:rPr lang="en-GB" i="1" dirty="0"/>
              <a:t> und </a:t>
            </a:r>
            <a:r>
              <a:rPr lang="en-GB" i="1" dirty="0" err="1"/>
              <a:t>pflegen</a:t>
            </a:r>
            <a:endParaRPr lang="en-GB" i="1" dirty="0"/>
          </a:p>
          <a:p>
            <a:r>
              <a:rPr lang="en-GB" i="1" dirty="0"/>
              <a:t>					</a:t>
            </a:r>
            <a:r>
              <a:rPr lang="en-GB" i="1" dirty="0" err="1"/>
              <a:t>schalten</a:t>
            </a:r>
            <a:r>
              <a:rPr lang="en-GB" i="1" dirty="0"/>
              <a:t> und </a:t>
            </a:r>
            <a:r>
              <a:rPr lang="en-GB" i="1" dirty="0" err="1"/>
              <a:t>walten</a:t>
            </a:r>
            <a:endParaRPr lang="en-GB" i="1" dirty="0"/>
          </a:p>
          <a:p>
            <a:r>
              <a:rPr lang="en-GB" i="1" dirty="0"/>
              <a:t>					fix und </a:t>
            </a:r>
            <a:r>
              <a:rPr lang="en-GB" i="1" dirty="0" err="1"/>
              <a:t>foxi</a:t>
            </a:r>
            <a:endParaRPr lang="en-GB" i="1" dirty="0"/>
          </a:p>
          <a:p>
            <a:r>
              <a:rPr lang="en-GB" i="1" dirty="0"/>
              <a:t>					dies und das</a:t>
            </a:r>
          </a:p>
          <a:p>
            <a:pPr marL="14288" indent="-14288"/>
            <a:endParaRPr lang="de-DE" i="1" dirty="0"/>
          </a:p>
          <a:p>
            <a:pPr marL="14288" indent="-14288"/>
            <a:endParaRPr lang="de-DE" dirty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6" name="Audio Recording 15. Nov 2020 at 17:15:33" descr="Audio Recording 15. Nov 2020 at 17:15:33">
            <a:hlinkClick r:id="" action="ppaction://media"/>
            <a:extLst>
              <a:ext uri="{FF2B5EF4-FFF2-40B4-BE49-F238E27FC236}">
                <a16:creationId xmlns:a16="http://schemas.microsoft.com/office/drawing/2014/main" id="{FCE89DB7-AA4D-B948-9BD8-24A9D734D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39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Was es nicht ist:</a:t>
            </a:r>
          </a:p>
          <a:p>
            <a:pPr marL="14288" indent="-14288"/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Sequenzen</a:t>
            </a:r>
            <a:r>
              <a:rPr lang="en-GB" dirty="0"/>
              <a:t>:</a:t>
            </a:r>
          </a:p>
          <a:p>
            <a:pPr marL="14288" indent="-14288"/>
            <a:r>
              <a:rPr lang="en-GB" i="1" dirty="0"/>
              <a:t>		</a:t>
            </a:r>
            <a:r>
              <a:rPr lang="en-GB" i="1" dirty="0" err="1"/>
              <a:t>hopp</a:t>
            </a:r>
            <a:r>
              <a:rPr lang="en-GB" i="1" dirty="0"/>
              <a:t> </a:t>
            </a:r>
            <a:r>
              <a:rPr lang="en-GB" i="1" dirty="0" err="1"/>
              <a:t>hopp</a:t>
            </a:r>
            <a:endParaRPr lang="en-GB" i="1" dirty="0"/>
          </a:p>
          <a:p>
            <a:pPr marL="14288" indent="-14288"/>
            <a:r>
              <a:rPr lang="en-GB" i="1" dirty="0"/>
              <a:t>		dalli dalli</a:t>
            </a:r>
          </a:p>
          <a:p>
            <a:pPr marL="14288" indent="-14288"/>
            <a:r>
              <a:rPr lang="en-GB" i="1" dirty="0"/>
              <a:t>		los los</a:t>
            </a:r>
          </a:p>
          <a:p>
            <a:pPr marL="14288" indent="-14288"/>
            <a:r>
              <a:rPr lang="en-GB" i="1" dirty="0"/>
              <a:t>		</a:t>
            </a:r>
            <a:r>
              <a:rPr lang="en-GB" i="1" dirty="0" err="1"/>
              <a:t>sehr</a:t>
            </a:r>
            <a:r>
              <a:rPr lang="en-GB" i="1" dirty="0"/>
              <a:t> </a:t>
            </a:r>
            <a:r>
              <a:rPr lang="en-GB" i="1" dirty="0" err="1"/>
              <a:t>sehr</a:t>
            </a:r>
            <a:r>
              <a:rPr lang="en-GB" i="1" dirty="0"/>
              <a:t> </a:t>
            </a:r>
            <a:r>
              <a:rPr lang="en-GB" i="1" dirty="0" err="1"/>
              <a:t>schön</a:t>
            </a:r>
            <a:endParaRPr lang="en-GB" i="1" dirty="0"/>
          </a:p>
          <a:p>
            <a:pPr marL="14288" indent="-14288"/>
            <a:endParaRPr lang="en-GB" i="1" dirty="0"/>
          </a:p>
          <a:p>
            <a:pPr marL="14288" indent="-14288"/>
            <a:r>
              <a:rPr lang="en-GB" dirty="0" err="1">
                <a:solidFill>
                  <a:srgbClr val="FF0000"/>
                </a:solidFill>
              </a:rPr>
              <a:t>Können</a:t>
            </a:r>
            <a:r>
              <a:rPr lang="en-GB" dirty="0">
                <a:solidFill>
                  <a:srgbClr val="FF0000"/>
                </a:solidFill>
              </a:rPr>
              <a:t> Sie </a:t>
            </a:r>
            <a:r>
              <a:rPr lang="en-GB" dirty="0" err="1">
                <a:solidFill>
                  <a:srgbClr val="FF0000"/>
                </a:solidFill>
              </a:rPr>
              <a:t>weitere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lexikalische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Sequenzen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finden</a:t>
            </a:r>
            <a:r>
              <a:rPr lang="en-GB" dirty="0">
                <a:solidFill>
                  <a:srgbClr val="FF0000"/>
                </a:solidFill>
              </a:rPr>
              <a:t>?</a:t>
            </a:r>
            <a:endParaRPr lang="de-DE" dirty="0">
              <a:solidFill>
                <a:srgbClr val="FF0000"/>
              </a:solidFill>
            </a:endParaRPr>
          </a:p>
          <a:p>
            <a:pPr marL="14288" indent="-14288"/>
            <a:endParaRPr lang="de-DE" dirty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6" name="Audio Recording 15. Nov 2020 at 17:16:15" descr="Audio Recording 15. Nov 2020 at 17:16:15">
            <a:hlinkClick r:id="" action="ppaction://media"/>
            <a:extLst>
              <a:ext uri="{FF2B5EF4-FFF2-40B4-BE49-F238E27FC236}">
                <a16:creationId xmlns:a16="http://schemas.microsoft.com/office/drawing/2014/main" id="{5185D43A-E88C-0A42-B7A3-28197C6F9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24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der Präsentation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Prosodische Morphologie ist der Name für spezielle Formen der Derivationen, die eine bestimmte prosodische Form bevorzugen: meistens zwei Silben, die erste ist betont, die zweite unbetont, also einen Trochäus: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1. i-Bildungen</a:t>
            </a:r>
          </a:p>
          <a:p>
            <a:pPr marL="0" indent="0">
              <a:buSzPct val="100000"/>
            </a:pPr>
            <a:r>
              <a:rPr lang="de-DE" dirty="0"/>
              <a:t>2. Kurzformen</a:t>
            </a:r>
          </a:p>
          <a:p>
            <a:pPr marL="0" indent="0">
              <a:buSzPct val="100000"/>
            </a:pPr>
            <a:r>
              <a:rPr lang="de-DE" dirty="0"/>
              <a:t>3. </a:t>
            </a:r>
            <a:r>
              <a:rPr lang="de-DE" dirty="0" err="1"/>
              <a:t>Hypokorismen</a:t>
            </a:r>
            <a:r>
              <a:rPr lang="de-DE" dirty="0"/>
              <a:t> (Diminutivbildungen)</a:t>
            </a:r>
          </a:p>
          <a:p>
            <a:pPr marL="0" indent="0">
              <a:buSzPct val="100000"/>
            </a:pPr>
            <a:r>
              <a:rPr lang="de-DE" dirty="0"/>
              <a:t>4. Reduplikationen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Audio Recording 15. Nov 2020 at 16:05:48" descr="Audio Recording 15. Nov 2020 at 16:05:48">
            <a:hlinkClick r:id="" action="ppaction://media"/>
            <a:extLst>
              <a:ext uri="{FF2B5EF4-FFF2-40B4-BE49-F238E27FC236}">
                <a16:creationId xmlns:a16="http://schemas.microsoft.com/office/drawing/2014/main" id="{DEB82682-55B7-7542-B041-28353AA5D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107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2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Beispiele von Reimreduplikationen</a:t>
            </a:r>
          </a:p>
          <a:p>
            <a:endParaRPr lang="en-GB" dirty="0"/>
          </a:p>
          <a:p>
            <a:r>
              <a:rPr lang="en-GB" dirty="0" err="1"/>
              <a:t>Einsilbige</a:t>
            </a:r>
            <a:r>
              <a:rPr lang="en-GB" dirty="0"/>
              <a:t> Basis</a:t>
            </a:r>
          </a:p>
          <a:p>
            <a:r>
              <a:rPr lang="en-GB" dirty="0" err="1"/>
              <a:t>Heinzpeinz</a:t>
            </a:r>
            <a:r>
              <a:rPr lang="en-GB" dirty="0"/>
              <a:t>, </a:t>
            </a:r>
            <a:r>
              <a:rPr lang="en-GB" dirty="0" err="1"/>
              <a:t>Ralfpalf</a:t>
            </a:r>
            <a:r>
              <a:rPr lang="en-GB" dirty="0"/>
              <a:t>, </a:t>
            </a:r>
            <a:r>
              <a:rPr lang="en-GB" dirty="0" err="1"/>
              <a:t>Matzpatz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Zweisilbige</a:t>
            </a:r>
            <a:r>
              <a:rPr lang="en-GB" dirty="0"/>
              <a:t> Basis</a:t>
            </a:r>
          </a:p>
          <a:p>
            <a:pPr marL="14288" indent="-14288"/>
            <a:r>
              <a:rPr lang="en-GB" dirty="0" err="1"/>
              <a:t>Doppelmoppel</a:t>
            </a:r>
            <a:r>
              <a:rPr lang="en-GB" dirty="0"/>
              <a:t>, </a:t>
            </a:r>
            <a:r>
              <a:rPr lang="en-GB" dirty="0" err="1"/>
              <a:t>Hasemase</a:t>
            </a:r>
            <a:r>
              <a:rPr lang="en-GB" dirty="0"/>
              <a:t>, </a:t>
            </a:r>
            <a:r>
              <a:rPr lang="en-GB" dirty="0" err="1"/>
              <a:t>Kallepalle</a:t>
            </a:r>
            <a:r>
              <a:rPr lang="en-GB" dirty="0"/>
              <a:t>, </a:t>
            </a:r>
            <a:r>
              <a:rPr lang="en-GB" dirty="0" err="1"/>
              <a:t>Popelmopel</a:t>
            </a:r>
            <a:r>
              <a:rPr lang="en-GB" dirty="0"/>
              <a:t>, </a:t>
            </a:r>
            <a:r>
              <a:rPr lang="en-GB" dirty="0" err="1"/>
              <a:t>Schorlemorle</a:t>
            </a:r>
            <a:r>
              <a:rPr lang="en-GB" dirty="0"/>
              <a:t>, </a:t>
            </a:r>
            <a:r>
              <a:rPr lang="en-GB" dirty="0" err="1"/>
              <a:t>Nickipicki</a:t>
            </a:r>
            <a:r>
              <a:rPr lang="en-GB" dirty="0"/>
              <a:t>, </a:t>
            </a:r>
            <a:r>
              <a:rPr lang="en-GB" dirty="0" err="1"/>
              <a:t>Michipichi</a:t>
            </a:r>
            <a:r>
              <a:rPr lang="en-GB" dirty="0"/>
              <a:t>, </a:t>
            </a:r>
            <a:r>
              <a:rPr lang="en-GB" dirty="0" err="1"/>
              <a:t>Rikepike</a:t>
            </a:r>
            <a:r>
              <a:rPr lang="en-GB" dirty="0"/>
              <a:t>, </a:t>
            </a:r>
            <a:r>
              <a:rPr lang="en-GB" dirty="0" err="1"/>
              <a:t>Silkepilke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0554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Beispiele von Ablautreduplikationen:</a:t>
            </a:r>
          </a:p>
          <a:p>
            <a:endParaRPr lang="de-DE" dirty="0"/>
          </a:p>
          <a:p>
            <a:r>
              <a:rPr lang="en-GB" u="sng" dirty="0"/>
              <a:t>Suffix-</a:t>
            </a:r>
            <a:r>
              <a:rPr lang="en-GB" u="sng" dirty="0" err="1"/>
              <a:t>Reduplikationen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 err="1"/>
              <a:t>Einsilbige</a:t>
            </a:r>
            <a:r>
              <a:rPr lang="en-GB" dirty="0"/>
              <a:t> Basis</a:t>
            </a:r>
          </a:p>
          <a:p>
            <a:r>
              <a:rPr lang="en-GB" i="1" dirty="0" err="1"/>
              <a:t>Mischmasch</a:t>
            </a:r>
            <a:r>
              <a:rPr lang="en-GB" i="1" dirty="0"/>
              <a:t>, </a:t>
            </a:r>
            <a:r>
              <a:rPr lang="en-GB" i="1" dirty="0" err="1"/>
              <a:t>Ticktack</a:t>
            </a:r>
            <a:r>
              <a:rPr lang="en-GB" i="1" dirty="0"/>
              <a:t>, </a:t>
            </a:r>
            <a:r>
              <a:rPr lang="en-GB" i="1" dirty="0" err="1"/>
              <a:t>Stinkstonk</a:t>
            </a:r>
            <a:endParaRPr lang="en-GB" i="1" dirty="0"/>
          </a:p>
          <a:p>
            <a:endParaRPr lang="en-GB" i="1" dirty="0"/>
          </a:p>
          <a:p>
            <a:r>
              <a:rPr lang="en-GB" dirty="0" err="1"/>
              <a:t>Zweisilbige</a:t>
            </a:r>
            <a:r>
              <a:rPr lang="en-GB" dirty="0"/>
              <a:t> Basis</a:t>
            </a:r>
          </a:p>
          <a:p>
            <a:r>
              <a:rPr lang="en-GB" i="1" dirty="0" err="1"/>
              <a:t>Sillesalle</a:t>
            </a:r>
            <a:r>
              <a:rPr lang="en-GB" i="1" dirty="0"/>
              <a:t>, </a:t>
            </a:r>
            <a:r>
              <a:rPr lang="en-GB" i="1" dirty="0" err="1"/>
              <a:t>Rikerake</a:t>
            </a:r>
            <a:r>
              <a:rPr lang="en-GB" i="1" dirty="0"/>
              <a:t>, </a:t>
            </a:r>
            <a:r>
              <a:rPr lang="en-GB" i="1" dirty="0" err="1"/>
              <a:t>Flügelagel</a:t>
            </a:r>
            <a:r>
              <a:rPr lang="en-GB" i="1" dirty="0"/>
              <a:t>, </a:t>
            </a:r>
            <a:r>
              <a:rPr lang="en-GB" i="1" dirty="0" err="1"/>
              <a:t>kritzelkratzel</a:t>
            </a:r>
            <a:r>
              <a:rPr lang="en-GB" i="1" dirty="0"/>
              <a:t>, </a:t>
            </a:r>
            <a:r>
              <a:rPr lang="en-GB" i="1" dirty="0" err="1"/>
              <a:t>giggelgaggel</a:t>
            </a:r>
            <a:endParaRPr lang="en-GB" i="1" dirty="0"/>
          </a:p>
          <a:p>
            <a:pPr marL="12700" indent="-12700"/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39831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u="sng" dirty="0" err="1"/>
              <a:t>Präfix-Reduplikationen</a:t>
            </a:r>
            <a:endParaRPr lang="en-GB" u="sng" dirty="0"/>
          </a:p>
          <a:p>
            <a:endParaRPr lang="en-GB" dirty="0"/>
          </a:p>
          <a:p>
            <a:r>
              <a:rPr lang="en-GB" dirty="0" err="1"/>
              <a:t>Einsilbige</a:t>
            </a:r>
            <a:r>
              <a:rPr lang="en-GB" dirty="0"/>
              <a:t> Basis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en-GB" i="1" dirty="0" err="1"/>
              <a:t>Frinzfranz</a:t>
            </a:r>
            <a:r>
              <a:rPr lang="en-GB" i="1" dirty="0"/>
              <a:t>, </a:t>
            </a:r>
            <a:r>
              <a:rPr lang="en-GB" i="1" dirty="0" err="1"/>
              <a:t>Quitschquatsch</a:t>
            </a:r>
            <a:r>
              <a:rPr lang="en-GB" i="1" dirty="0"/>
              <a:t>, </a:t>
            </a:r>
            <a:r>
              <a:rPr lang="en-GB" i="1" dirty="0" err="1"/>
              <a:t>Zickzack</a:t>
            </a:r>
            <a:r>
              <a:rPr lang="en-GB" i="1" dirty="0"/>
              <a:t>, </a:t>
            </a:r>
            <a:r>
              <a:rPr lang="en-GB" i="1" dirty="0" err="1"/>
              <a:t>Mitzmatz</a:t>
            </a:r>
            <a:r>
              <a:rPr lang="en-GB" i="1" dirty="0"/>
              <a:t>, </a:t>
            </a:r>
            <a:r>
              <a:rPr lang="en-GB" i="1" dirty="0" err="1"/>
              <a:t>schwippschwapp</a:t>
            </a:r>
            <a:r>
              <a:rPr lang="en-GB" i="1" dirty="0"/>
              <a:t>, </a:t>
            </a:r>
            <a:r>
              <a:rPr lang="en-GB" i="1" dirty="0" err="1"/>
              <a:t>Schnickschnack</a:t>
            </a:r>
            <a:r>
              <a:rPr lang="en-GB" i="1" dirty="0"/>
              <a:t>, </a:t>
            </a:r>
            <a:r>
              <a:rPr lang="en-GB" i="1" dirty="0" err="1"/>
              <a:t>pitschpatsch</a:t>
            </a:r>
            <a:r>
              <a:rPr lang="en-GB" i="1" dirty="0"/>
              <a:t>, </a:t>
            </a:r>
            <a:r>
              <a:rPr lang="en-GB" i="1" dirty="0" err="1"/>
              <a:t>plitschplatsch</a:t>
            </a:r>
            <a:endParaRPr lang="en-GB" i="1" dirty="0"/>
          </a:p>
          <a:p>
            <a:pPr marL="14288" indent="-14288">
              <a:tabLst>
                <a:tab pos="747713" algn="l"/>
                <a:tab pos="1090613" algn="l"/>
              </a:tabLst>
            </a:pPr>
            <a:endParaRPr lang="en-GB" i="1" dirty="0"/>
          </a:p>
          <a:p>
            <a:r>
              <a:rPr lang="en-GB" dirty="0" err="1"/>
              <a:t>Zweisilbige</a:t>
            </a:r>
            <a:r>
              <a:rPr lang="en-GB" dirty="0"/>
              <a:t> Basis</a:t>
            </a:r>
          </a:p>
          <a:p>
            <a:r>
              <a:rPr lang="en-GB" i="1" dirty="0" err="1"/>
              <a:t>nigelnagel</a:t>
            </a:r>
            <a:r>
              <a:rPr lang="en-GB" i="1" dirty="0"/>
              <a:t>(neu), </a:t>
            </a:r>
            <a:r>
              <a:rPr lang="en-GB" i="1" dirty="0" err="1"/>
              <a:t>schwibbelschwabbel</a:t>
            </a:r>
            <a:r>
              <a:rPr lang="en-GB" i="1" dirty="0"/>
              <a:t>, </a:t>
            </a:r>
            <a:r>
              <a:rPr lang="en-GB" i="1" dirty="0" err="1"/>
              <a:t>pipelpopel</a:t>
            </a:r>
            <a:r>
              <a:rPr lang="en-GB" i="1" dirty="0"/>
              <a:t>, </a:t>
            </a:r>
            <a:r>
              <a:rPr lang="en-GB" i="1" dirty="0" err="1"/>
              <a:t>rischelraschel</a:t>
            </a:r>
            <a:r>
              <a:rPr lang="en-GB" i="1" dirty="0"/>
              <a:t>,</a:t>
            </a:r>
          </a:p>
          <a:p>
            <a:r>
              <a:rPr lang="en-GB" i="1" dirty="0" err="1"/>
              <a:t>pickepacke</a:t>
            </a:r>
            <a:r>
              <a:rPr lang="en-GB" i="1" dirty="0"/>
              <a:t>(</a:t>
            </a:r>
            <a:r>
              <a:rPr lang="en-GB" i="1" dirty="0" err="1"/>
              <a:t>voll</a:t>
            </a:r>
            <a:r>
              <a:rPr lang="en-GB" i="1" dirty="0"/>
              <a:t>),  </a:t>
            </a:r>
            <a:r>
              <a:rPr lang="en-GB" i="1" dirty="0" err="1"/>
              <a:t>flitterflatter</a:t>
            </a:r>
            <a:r>
              <a:rPr lang="en-GB" i="1" dirty="0"/>
              <a:t>, </a:t>
            </a:r>
            <a:r>
              <a:rPr lang="en-GB" i="1" dirty="0" err="1"/>
              <a:t>krikelkrake</a:t>
            </a:r>
            <a:r>
              <a:rPr lang="en-GB" dirty="0" err="1"/>
              <a:t>l</a:t>
            </a:r>
            <a:endParaRPr lang="en-GB" dirty="0"/>
          </a:p>
          <a:p>
            <a:pPr marL="12700" indent="-12700"/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6" name="Audio Recording 15. Nov 2020 at 17:21:40" descr="Audio Recording 15. Nov 2020 at 17:21:40">
            <a:hlinkClick r:id="" action="ppaction://media"/>
            <a:extLst>
              <a:ext uri="{FF2B5EF4-FFF2-40B4-BE49-F238E27FC236}">
                <a16:creationId xmlns:a16="http://schemas.microsoft.com/office/drawing/2014/main" id="{2748EA44-D55C-C94D-A0D6-09CFD0461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83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4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dirty="0" err="1"/>
              <a:t>Phonologische</a:t>
            </a:r>
            <a:r>
              <a:rPr lang="en-GB" dirty="0"/>
              <a:t> </a:t>
            </a:r>
            <a:r>
              <a:rPr lang="en-GB" dirty="0" err="1"/>
              <a:t>Restriktionen</a:t>
            </a:r>
            <a:endParaRPr lang="en-GB" dirty="0"/>
          </a:p>
          <a:p>
            <a:endParaRPr lang="en-GB" dirty="0"/>
          </a:p>
          <a:p>
            <a:r>
              <a:rPr lang="en-GB" dirty="0"/>
              <a:t>a. </a:t>
            </a:r>
            <a:r>
              <a:rPr lang="de-DE" dirty="0"/>
              <a:t>Die reduplizierte Form besteht aus einem Fuß oder aus zwei Füße.</a:t>
            </a:r>
            <a:r>
              <a:rPr lang="en-DE" dirty="0"/>
              <a:t> </a:t>
            </a:r>
            <a:endParaRPr lang="en-GB" dirty="0"/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en-GB" dirty="0"/>
              <a:t>b. </a:t>
            </a:r>
            <a:r>
              <a:rPr lang="de-DE" dirty="0"/>
              <a:t>Die Basis entspricht entweder einem trochäischen Fuß oder    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dirty="0"/>
              <a:t>		nur eine Silbe.</a:t>
            </a:r>
          </a:p>
          <a:p>
            <a:r>
              <a:rPr lang="en-GB" dirty="0"/>
              <a:t>c. Basis und Reduplicant </a:t>
            </a:r>
            <a:r>
              <a:rPr lang="en-GB" dirty="0" err="1"/>
              <a:t>haben</a:t>
            </a:r>
            <a:r>
              <a:rPr lang="en-GB" dirty="0"/>
              <a:t> die </a:t>
            </a:r>
            <a:r>
              <a:rPr lang="en-GB" dirty="0" err="1"/>
              <a:t>gleiche</a:t>
            </a:r>
            <a:r>
              <a:rPr lang="en-GB" dirty="0"/>
              <a:t> </a:t>
            </a:r>
            <a:r>
              <a:rPr lang="en-GB" dirty="0" err="1"/>
              <a:t>Anzahl</a:t>
            </a:r>
            <a:r>
              <a:rPr lang="en-GB" dirty="0"/>
              <a:t> von </a:t>
            </a:r>
            <a:r>
              <a:rPr lang="en-GB" dirty="0" err="1"/>
              <a:t>Silben</a:t>
            </a:r>
            <a:r>
              <a:rPr lang="en-GB" dirty="0"/>
              <a:t>.</a:t>
            </a:r>
          </a:p>
          <a:p>
            <a:pPr marL="14288" indent="-14288"/>
            <a:r>
              <a:rPr lang="en-GB" dirty="0"/>
              <a:t>d. </a:t>
            </a:r>
            <a:r>
              <a:rPr lang="de-DE" dirty="0" err="1"/>
              <a:t>Reduplikant</a:t>
            </a:r>
            <a:r>
              <a:rPr lang="de-DE" dirty="0"/>
              <a:t> ist mit der Basis nicht identisch (</a:t>
            </a:r>
            <a:r>
              <a:rPr lang="de-DE" dirty="0" err="1"/>
              <a:t>Labialität</a:t>
            </a:r>
            <a:r>
              <a:rPr lang="de-DE" dirty="0"/>
              <a:t> ist oft da, Vokalismus </a:t>
            </a:r>
            <a:r>
              <a:rPr lang="de-DE" i="1" dirty="0"/>
              <a:t>i-a = </a:t>
            </a:r>
            <a:r>
              <a:rPr lang="de-DE" dirty="0"/>
              <a:t> Ablautreduplikationen).</a:t>
            </a:r>
          </a:p>
          <a:p>
            <a:pPr marL="14288" indent="-14288"/>
            <a:endParaRPr lang="de-DE" dirty="0"/>
          </a:p>
          <a:p>
            <a:pPr marL="14288" indent="-14288"/>
            <a:r>
              <a:rPr lang="de-DE" dirty="0"/>
              <a:t>Schlussfolgerungen: Reduplikation sind immer entweder zwei- oder viersilbig und bestehen aus zwei nicht-identischen Teilen.</a:t>
            </a:r>
            <a:endParaRPr lang="en-DE" dirty="0"/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dirty="0"/>
              <a:t> </a:t>
            </a:r>
            <a:endParaRPr lang="en-GB" dirty="0"/>
          </a:p>
          <a:p>
            <a:endParaRPr lang="en-GB" dirty="0"/>
          </a:p>
          <a:p>
            <a:pPr marL="12700" indent="-12700"/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6" name="Audio Recording 15. Nov 2020 at 17:24:17" descr="Audio Recording 15. Nov 2020 at 17:24:17">
            <a:hlinkClick r:id="" action="ppaction://media"/>
            <a:extLst>
              <a:ext uri="{FF2B5EF4-FFF2-40B4-BE49-F238E27FC236}">
                <a16:creationId xmlns:a16="http://schemas.microsoft.com/office/drawing/2014/main" id="{E944748A-1433-D64B-BF3D-03A35F42E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92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 </a:t>
            </a:r>
            <a:endParaRPr lang="en-DE" dirty="0"/>
          </a:p>
          <a:p>
            <a:r>
              <a:rPr lang="en-US" dirty="0" err="1"/>
              <a:t>Zicke</a:t>
            </a:r>
            <a:r>
              <a:rPr lang="en-US" dirty="0"/>
              <a:t>  &gt; (</a:t>
            </a:r>
            <a:r>
              <a:rPr lang="en-US" dirty="0" err="1"/>
              <a:t>zicke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(</a:t>
            </a:r>
            <a:r>
              <a:rPr lang="en-US" dirty="0" err="1"/>
              <a:t>zacke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		super &gt; </a:t>
            </a:r>
            <a:r>
              <a:rPr lang="en-US" dirty="0" err="1"/>
              <a:t>superduper</a:t>
            </a:r>
            <a:endParaRPr lang="en-DE" dirty="0"/>
          </a:p>
          <a:p>
            <a:r>
              <a:rPr lang="de-DE" dirty="0" err="1"/>
              <a:t>doppel</a:t>
            </a:r>
            <a:r>
              <a:rPr lang="de-DE" dirty="0"/>
              <a:t> &gt; </a:t>
            </a:r>
            <a:r>
              <a:rPr lang="de-DE" dirty="0" err="1"/>
              <a:t>doppelmoppel</a:t>
            </a:r>
            <a:r>
              <a:rPr lang="de-DE" dirty="0"/>
              <a:t>		</a:t>
            </a:r>
            <a:r>
              <a:rPr lang="de-DE" dirty="0" err="1"/>
              <a:t>Knuddel</a:t>
            </a:r>
            <a:r>
              <a:rPr lang="de-DE" dirty="0"/>
              <a:t> &gt; </a:t>
            </a:r>
            <a:r>
              <a:rPr lang="de-DE" dirty="0" err="1"/>
              <a:t>Knuddelmuddel</a:t>
            </a:r>
            <a:endParaRPr lang="en-DE" dirty="0"/>
          </a:p>
          <a:p>
            <a:r>
              <a:rPr lang="de-DE" dirty="0"/>
              <a:t>	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89652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Reduplikation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DE" dirty="0"/>
              <a:t>	Nicht jede Basis  löst ein mögliche Reduplikation aus:</a:t>
            </a:r>
          </a:p>
          <a:p>
            <a:endParaRPr lang="en-DE" dirty="0"/>
          </a:p>
          <a:p>
            <a:r>
              <a:rPr lang="en-DE" dirty="0"/>
              <a:t>Kein Trochäus:</a:t>
            </a:r>
          </a:p>
          <a:p>
            <a:r>
              <a:rPr lang="en-DE" dirty="0"/>
              <a:t>*Nataliepatalie &lt; Natalie; </a:t>
            </a:r>
          </a:p>
          <a:p>
            <a:r>
              <a:rPr lang="en-DE" dirty="0"/>
              <a:t>*Kunigundepunigunde &lt; Kunigunde, </a:t>
            </a:r>
          </a:p>
          <a:p>
            <a:r>
              <a:rPr lang="en-DE" dirty="0"/>
              <a:t>*Ivonnepivonne &lt; Ivonne [pi’von]) </a:t>
            </a:r>
          </a:p>
          <a:p>
            <a:r>
              <a:rPr lang="en-DE" dirty="0"/>
              <a:t>	Aber  Ivipivi &lt; Ivi ist okay</a:t>
            </a:r>
          </a:p>
          <a:p>
            <a:endParaRPr lang="en-DE" dirty="0"/>
          </a:p>
          <a:p>
            <a:r>
              <a:rPr lang="en-DE" dirty="0">
                <a:solidFill>
                  <a:srgbClr val="FF0000"/>
                </a:solidFill>
              </a:rPr>
              <a:t>Warum kann </a:t>
            </a:r>
            <a:r>
              <a:rPr lang="en-DE" i="1" dirty="0">
                <a:solidFill>
                  <a:srgbClr val="FF0000"/>
                </a:solidFill>
              </a:rPr>
              <a:t>Benjamin</a:t>
            </a:r>
            <a:r>
              <a:rPr lang="en-DE" dirty="0">
                <a:solidFill>
                  <a:srgbClr val="FF0000"/>
                </a:solidFill>
              </a:rPr>
              <a:t> keine Basis für Reduplkation sein?</a:t>
            </a:r>
            <a:br>
              <a:rPr lang="en-DE" dirty="0">
                <a:solidFill>
                  <a:srgbClr val="FF0000"/>
                </a:solidFill>
              </a:rPr>
            </a:b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6" name="Audio Recording 15. Nov 2020 at 17:26:11" descr="Audio Recording 15. Nov 2020 at 17:26:11">
            <a:hlinkClick r:id="" action="ppaction://media"/>
            <a:extLst>
              <a:ext uri="{FF2B5EF4-FFF2-40B4-BE49-F238E27FC236}">
                <a16:creationId xmlns:a16="http://schemas.microsoft.com/office/drawing/2014/main" id="{565D0F39-185D-F544-A888-3F34E2897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0800" y="571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94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						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						Ende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2511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/>
            </a:pPr>
            <a:r>
              <a:rPr lang="de-DE" dirty="0"/>
              <a:t>Was ist prosodische Morphologie ? Geben Sie eine Definition von prosodischer Morphologie. </a:t>
            </a:r>
          </a:p>
          <a:p>
            <a:pPr marL="457200" indent="-457200">
              <a:buSzPct val="100000"/>
              <a:buAutoNum type="arabicPeriod"/>
            </a:pPr>
            <a:endParaRPr lang="de-DE" dirty="0"/>
          </a:p>
          <a:p>
            <a:pPr marL="457200" indent="-457200">
              <a:buSzPct val="100000"/>
              <a:buAutoNum type="arabicPeriod"/>
            </a:pPr>
            <a:r>
              <a:rPr lang="de-DE" dirty="0"/>
              <a:t>Wie unterscheidet sich prosodische Morphologie  von Flexion, Derivation und Komposition.</a:t>
            </a:r>
          </a:p>
          <a:p>
            <a:pPr marL="0" indent="0">
              <a:buSzPct val="100000"/>
            </a:pPr>
            <a:r>
              <a:rPr lang="de-DE" dirty="0"/>
              <a:t> </a:t>
            </a:r>
          </a:p>
          <a:p>
            <a:pPr marL="0" indent="0">
              <a:buSzPct val="100000"/>
            </a:pPr>
            <a:r>
              <a:rPr lang="de-DE" dirty="0"/>
              <a:t>3. a. Sind i-Bildungen Flexionen, Derivationen, Kompositionen? </a:t>
            </a:r>
          </a:p>
          <a:p>
            <a:pPr marL="0" indent="0">
              <a:buSzPct val="100000"/>
            </a:pPr>
            <a:r>
              <a:rPr lang="de-DE" dirty="0"/>
              <a:t>	b. Und Diminutivbildungen? </a:t>
            </a:r>
          </a:p>
          <a:p>
            <a:pPr marL="0" indent="0">
              <a:buSzPct val="100000"/>
            </a:pPr>
            <a:r>
              <a:rPr lang="de-DE" dirty="0"/>
              <a:t>	c. Akronymen?</a:t>
            </a:r>
          </a:p>
          <a:p>
            <a:pPr marL="0" indent="0">
              <a:buSzPct val="100000"/>
            </a:pPr>
            <a:r>
              <a:rPr lang="de-DE" dirty="0"/>
              <a:t>	d. Reduplikationen?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81857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 4. a. Listen Sie 10 Diminutivbildungen mit –</a:t>
            </a:r>
            <a:r>
              <a:rPr lang="de-DE" i="1" dirty="0" err="1"/>
              <a:t>chen</a:t>
            </a:r>
            <a:r>
              <a:rPr lang="de-DE" i="1" dirty="0"/>
              <a:t> </a:t>
            </a:r>
            <a:r>
              <a:rPr lang="de-DE" dirty="0"/>
              <a:t>und Umlaut</a:t>
            </a:r>
          </a:p>
          <a:p>
            <a:pPr marL="0" indent="0">
              <a:buSzPct val="100000"/>
            </a:pPr>
            <a:r>
              <a:rPr lang="de-DE" dirty="0"/>
              <a:t>	b. und 5 unmögliche Diminutivbildungen mit -</a:t>
            </a:r>
            <a:r>
              <a:rPr lang="de-DE" i="1" dirty="0" err="1"/>
              <a:t>chen</a:t>
            </a:r>
            <a:r>
              <a:rPr lang="de-DE" dirty="0"/>
              <a:t> und Umlaut</a:t>
            </a:r>
            <a:endParaRPr lang="de-DE" i="1" dirty="0"/>
          </a:p>
          <a:p>
            <a:pPr marL="0" indent="0">
              <a:buSzPct val="100000"/>
            </a:pPr>
            <a:r>
              <a:rPr lang="de-DE" dirty="0"/>
              <a:t>     c. Listen Sie 10 i-Bildungen, die nicht in der Präsentation erscheinen.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5. Sind Reduplikationen Ihrer Meinung nach echte Wortbildungen des Deutschen? </a:t>
            </a:r>
          </a:p>
          <a:p>
            <a:pPr marL="0" indent="0">
              <a:buSzPct val="100000"/>
            </a:pPr>
            <a:endParaRPr lang="de-DE" i="1" dirty="0"/>
          </a:p>
          <a:p>
            <a:pPr marL="0" indent="0">
              <a:buSzPct val="100000"/>
            </a:pPr>
            <a:endParaRPr lang="de-DE" i="1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5687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Prosodische Morphologie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“Normale” Morphologie ist </a:t>
            </a:r>
            <a:r>
              <a:rPr lang="de-DE" dirty="0" err="1"/>
              <a:t>konkatenativ</a:t>
            </a:r>
            <a:r>
              <a:rPr lang="de-DE" dirty="0"/>
              <a:t>, d.h. dass Morpheme aneinander verkettet werden: Flexion, Derivation und Komposition waren bisher </a:t>
            </a:r>
            <a:r>
              <a:rPr lang="de-DE" dirty="0" err="1"/>
              <a:t>konkatenativ</a:t>
            </a:r>
            <a:r>
              <a:rPr lang="de-DE" dirty="0"/>
              <a:t>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Prosodische Morphologie bevorzugt bestimmte prosodische Formen, meistens Trochäen. Sie kann </a:t>
            </a:r>
            <a:r>
              <a:rPr lang="de-DE" dirty="0" err="1"/>
              <a:t>konkatenativ</a:t>
            </a:r>
            <a:r>
              <a:rPr lang="de-DE" dirty="0"/>
              <a:t> oder nicht </a:t>
            </a:r>
            <a:r>
              <a:rPr lang="de-DE" dirty="0" err="1"/>
              <a:t>konkatenativ</a:t>
            </a:r>
            <a:r>
              <a:rPr lang="de-DE" dirty="0"/>
              <a:t> sein.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Audio Recording 15. Nov 2020 at 16:07:47" descr="Audio Recording 15. Nov 2020 at 16:07:47">
            <a:hlinkClick r:id="" action="ppaction://media"/>
            <a:extLst>
              <a:ext uri="{FF2B5EF4-FFF2-40B4-BE49-F238E27FC236}">
                <a16:creationId xmlns:a16="http://schemas.microsoft.com/office/drawing/2014/main" id="{D7489AE8-49D4-9E4B-BE11-FC54D4931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215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Trochäen (</a:t>
            </a:r>
            <a:r>
              <a:rPr lang="de-DE" i="1" dirty="0"/>
              <a:t>perfekte Wörter</a:t>
            </a:r>
            <a:r>
              <a:rPr lang="de-DE" dirty="0"/>
              <a:t>)</a:t>
            </a:r>
            <a:endParaRPr lang="en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de-DE" b="1" dirty="0"/>
              <a:t>Metrische Form der prosodischen Wörter (</a:t>
            </a:r>
            <a:r>
              <a:rPr lang="de-DE" dirty="0" err="1"/>
              <a:t>ω</a:t>
            </a:r>
            <a:r>
              <a:rPr lang="de-DE" dirty="0"/>
              <a:t>-Wort </a:t>
            </a:r>
            <a:r>
              <a:rPr lang="de-DE" b="1" dirty="0"/>
              <a:t>: </a:t>
            </a:r>
          </a:p>
          <a:p>
            <a:r>
              <a:rPr lang="de-DE" dirty="0"/>
              <a:t>Das </a:t>
            </a:r>
            <a:r>
              <a:rPr lang="de-DE" dirty="0" err="1"/>
              <a:t>unmarkierte</a:t>
            </a:r>
            <a:r>
              <a:rPr lang="de-DE" dirty="0"/>
              <a:t> </a:t>
            </a:r>
            <a:r>
              <a:rPr lang="de-DE" dirty="0" err="1"/>
              <a:t>ω</a:t>
            </a:r>
            <a:r>
              <a:rPr lang="de-DE" dirty="0"/>
              <a:t>-Wort im Deutschen ist trochäisch: i-</a:t>
            </a:r>
            <a:r>
              <a:rPr lang="de-DE" dirty="0" err="1"/>
              <a:t>Bilgungen</a:t>
            </a:r>
            <a:r>
              <a:rPr lang="de-DE" dirty="0"/>
              <a:t>, Reduplikationen, </a:t>
            </a:r>
            <a:r>
              <a:rPr lang="de-DE" dirty="0" err="1"/>
              <a:t>Binomiale</a:t>
            </a:r>
            <a:r>
              <a:rPr lang="de-DE" dirty="0"/>
              <a:t> sind mit Vorliebe trochäisch, aber auch Infinitive (</a:t>
            </a:r>
            <a:r>
              <a:rPr lang="de-DE" dirty="0" err="1"/>
              <a:t>Flektionen</a:t>
            </a:r>
            <a:r>
              <a:rPr lang="de-DE" dirty="0"/>
              <a:t>):</a:t>
            </a:r>
            <a:endParaRPr lang="en-DE" dirty="0"/>
          </a:p>
          <a:p>
            <a:r>
              <a:rPr lang="de-DE" dirty="0"/>
              <a:t> </a:t>
            </a:r>
            <a:endParaRPr lang="en-DE" dirty="0"/>
          </a:p>
          <a:p>
            <a:r>
              <a:rPr lang="de-DE" dirty="0"/>
              <a:t> Der Trochäus (starke Silbe-schwache Silbe) ist im Deutschen in vielen morphologischen Prozessen die beste Form.</a:t>
            </a:r>
            <a:endParaRPr lang="en-DE" dirty="0"/>
          </a:p>
          <a:p>
            <a:r>
              <a:rPr lang="de-DE" dirty="0"/>
              <a:t>	a. 	Infinitivbildung: </a:t>
            </a:r>
            <a:r>
              <a:rPr lang="de-DE" i="1" dirty="0"/>
              <a:t>bauen, segeln</a:t>
            </a:r>
            <a:r>
              <a:rPr lang="de-DE" dirty="0"/>
              <a:t> (*</a:t>
            </a:r>
            <a:r>
              <a:rPr lang="de-DE" i="1" dirty="0" err="1"/>
              <a:t>baun</a:t>
            </a:r>
            <a:r>
              <a:rPr lang="de-DE" i="1" dirty="0"/>
              <a:t>, *</a:t>
            </a:r>
            <a:r>
              <a:rPr lang="de-DE" i="1" dirty="0" err="1"/>
              <a:t>segelen</a:t>
            </a:r>
            <a:r>
              <a:rPr lang="de-DE" dirty="0"/>
              <a:t>).</a:t>
            </a:r>
            <a:endParaRPr lang="en-DE" dirty="0"/>
          </a:p>
          <a:p>
            <a:r>
              <a:rPr lang="de-DE" dirty="0"/>
              <a:t>	b. 	</a:t>
            </a:r>
            <a:r>
              <a:rPr lang="de-DE" dirty="0" err="1"/>
              <a:t>Suffigierung</a:t>
            </a:r>
            <a:r>
              <a:rPr lang="de-DE" dirty="0"/>
              <a:t> mit –</a:t>
            </a:r>
            <a:r>
              <a:rPr lang="de-DE" i="1" dirty="0" err="1"/>
              <a:t>ig</a:t>
            </a:r>
            <a:r>
              <a:rPr lang="de-DE" i="1" dirty="0"/>
              <a:t> </a:t>
            </a:r>
            <a:r>
              <a:rPr lang="de-DE" dirty="0"/>
              <a:t>(und anderen Suffixen): </a:t>
            </a:r>
            <a:r>
              <a:rPr lang="de-DE" i="1" dirty="0"/>
              <a:t>artig, sonnig, </a:t>
            </a:r>
            <a:r>
              <a:rPr lang="de-DE" i="1" dirty="0" err="1"/>
              <a:t>wäß</a:t>
            </a:r>
            <a:r>
              <a:rPr lang="de-DE" i="1" dirty="0"/>
              <a:t>(</a:t>
            </a:r>
            <a:r>
              <a:rPr lang="de-DE" i="1" dirty="0" err="1"/>
              <a:t>e</a:t>
            </a:r>
            <a:r>
              <a:rPr lang="de-DE" i="1" dirty="0"/>
              <a:t>)</a:t>
            </a:r>
            <a:r>
              <a:rPr lang="de-DE" i="1" dirty="0" err="1"/>
              <a:t>rig</a:t>
            </a:r>
            <a:r>
              <a:rPr lang="de-DE" i="1" dirty="0"/>
              <a:t>, </a:t>
            </a:r>
            <a:r>
              <a:rPr lang="de-DE" i="1" dirty="0" err="1"/>
              <a:t>flatt</a:t>
            </a:r>
            <a:r>
              <a:rPr lang="de-DE" i="1" dirty="0"/>
              <a:t>(</a:t>
            </a:r>
            <a:r>
              <a:rPr lang="de-DE" i="1" dirty="0" err="1"/>
              <a:t>e</a:t>
            </a:r>
            <a:r>
              <a:rPr lang="de-DE" i="1" dirty="0"/>
              <a:t>)</a:t>
            </a:r>
            <a:r>
              <a:rPr lang="de-DE" i="1" dirty="0" err="1"/>
              <a:t>rig</a:t>
            </a:r>
            <a:r>
              <a:rPr lang="de-DE" i="1" dirty="0"/>
              <a:t>, </a:t>
            </a:r>
            <a:r>
              <a:rPr lang="de-DE" i="1" dirty="0" err="1"/>
              <a:t>tomátig</a:t>
            </a:r>
            <a:r>
              <a:rPr lang="de-DE" i="1" dirty="0"/>
              <a:t>; *</a:t>
            </a:r>
            <a:r>
              <a:rPr lang="de-DE" i="1" dirty="0" err="1"/>
              <a:t>áutoig</a:t>
            </a:r>
            <a:r>
              <a:rPr lang="de-DE" i="1" dirty="0"/>
              <a:t>, *</a:t>
            </a:r>
            <a:r>
              <a:rPr lang="de-DE" i="1" dirty="0" err="1"/>
              <a:t>páprikaig</a:t>
            </a:r>
            <a:r>
              <a:rPr lang="de-DE" dirty="0"/>
              <a:t>.</a:t>
            </a:r>
            <a:endParaRPr lang="en-DE" dirty="0"/>
          </a:p>
          <a:p>
            <a:r>
              <a:rPr lang="de-DE" dirty="0"/>
              <a:t>	c. 	Schwa-Tilgung in </a:t>
            </a:r>
            <a:r>
              <a:rPr lang="de-DE" dirty="0" err="1"/>
              <a:t>Suffigierung</a:t>
            </a:r>
            <a:r>
              <a:rPr lang="de-DE" dirty="0"/>
              <a:t>: </a:t>
            </a:r>
            <a:r>
              <a:rPr lang="de-DE" i="1" dirty="0"/>
              <a:t>Katze/Kätzchen; Schwede/Schwedin</a:t>
            </a:r>
            <a:r>
              <a:rPr lang="de-DE" dirty="0"/>
              <a:t>.</a:t>
            </a:r>
            <a:endParaRPr lang="en-DE" dirty="0"/>
          </a:p>
          <a:p>
            <a:r>
              <a:rPr lang="de-DE" dirty="0"/>
              <a:t>	d. 	</a:t>
            </a:r>
            <a:r>
              <a:rPr lang="de-DE" i="1" dirty="0"/>
              <a:t>i</a:t>
            </a:r>
            <a:r>
              <a:rPr lang="de-DE" dirty="0"/>
              <a:t>-Bildungen: </a:t>
            </a:r>
            <a:r>
              <a:rPr lang="de-DE" i="1" dirty="0"/>
              <a:t>Ossi</a:t>
            </a:r>
            <a:r>
              <a:rPr lang="de-DE" dirty="0"/>
              <a:t>, </a:t>
            </a:r>
            <a:r>
              <a:rPr lang="de-DE" i="1" dirty="0"/>
              <a:t>Andi</a:t>
            </a:r>
          </a:p>
          <a:p>
            <a:r>
              <a:rPr lang="en-DE" dirty="0"/>
              <a:t>	e. Reduplikationen: </a:t>
            </a:r>
            <a:r>
              <a:rPr lang="de-DE" i="1" dirty="0" err="1"/>
              <a:t>Schickimicki</a:t>
            </a:r>
            <a:r>
              <a:rPr lang="de-DE" i="1" dirty="0"/>
              <a:t>, Wirrwarr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Audio Recording 15. Nov 2020 at 16:11:58" descr="Audio Recording 15. Nov 2020 at 16:11:58">
            <a:hlinkClick r:id="" action="ppaction://media"/>
            <a:extLst>
              <a:ext uri="{FF2B5EF4-FFF2-40B4-BE49-F238E27FC236}">
                <a16:creationId xmlns:a16="http://schemas.microsoft.com/office/drawing/2014/main" id="{2CB36767-0069-5040-AFEF-48F9D61D9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81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55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i-Bildungen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dirty="0"/>
              <a:t>i-Bildungen sind Derivationen mit einem Suffix </a:t>
            </a:r>
            <a:r>
              <a:rPr lang="de-DE" i="1" dirty="0"/>
              <a:t>–i</a:t>
            </a:r>
          </a:p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dirty="0"/>
              <a:t>Dieses Suffix ist immer unbetont, und der Stamm wird zu einer Silbe reduziert</a:t>
            </a:r>
          </a:p>
          <a:p>
            <a:pPr marL="12700" indent="-12700">
              <a:tabLst>
                <a:tab pos="747713" algn="l"/>
                <a:tab pos="1090613" algn="l"/>
              </a:tabLst>
            </a:pPr>
            <a:endParaRPr lang="de-DE" dirty="0"/>
          </a:p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dirty="0"/>
              <a:t>Eigennamen (oft Kosenamen) </a:t>
            </a:r>
          </a:p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dirty="0"/>
              <a:t>	</a:t>
            </a:r>
            <a:r>
              <a:rPr lang="da-DK" dirty="0"/>
              <a:t>a.	Katharina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a-DK" dirty="0"/>
              <a:t>	</a:t>
            </a:r>
            <a:r>
              <a:rPr lang="da-DK" dirty="0" err="1"/>
              <a:t>Kathi</a:t>
            </a:r>
            <a:endParaRPr lang="en-DE" dirty="0"/>
          </a:p>
          <a:p>
            <a:r>
              <a:rPr lang="da-DK" dirty="0"/>
              <a:t>			Rudolf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a-DK" dirty="0"/>
              <a:t>	Rudi</a:t>
            </a:r>
            <a:endParaRPr lang="en-DE" dirty="0"/>
          </a:p>
          <a:p>
            <a:r>
              <a:rPr lang="da-DK" dirty="0"/>
              <a:t>	</a:t>
            </a:r>
            <a:r>
              <a:rPr lang="de-DE" dirty="0"/>
              <a:t>b.	Waldemar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</a:t>
            </a:r>
            <a:r>
              <a:rPr lang="de-DE" dirty="0" err="1"/>
              <a:t>Waldi</a:t>
            </a:r>
            <a:endParaRPr lang="en-DE" dirty="0"/>
          </a:p>
          <a:p>
            <a:r>
              <a:rPr lang="de-DE" dirty="0"/>
              <a:t>	</a:t>
            </a:r>
            <a:r>
              <a:rPr lang="en-US" dirty="0"/>
              <a:t>c.	Andreas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Andi</a:t>
            </a:r>
            <a:endParaRPr lang="en-DE" dirty="0"/>
          </a:p>
          <a:p>
            <a:r>
              <a:rPr lang="en-US" dirty="0"/>
              <a:t>			Benjamin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Benni</a:t>
            </a:r>
            <a:endParaRPr lang="en-DE" dirty="0"/>
          </a:p>
          <a:p>
            <a:r>
              <a:rPr lang="en-US" dirty="0"/>
              <a:t>			Wilhelm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Willi</a:t>
            </a:r>
          </a:p>
          <a:p>
            <a:r>
              <a:rPr lang="en-US" dirty="0"/>
              <a:t>			Ulrich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</a:t>
            </a:r>
            <a:r>
              <a:rPr lang="en-US" dirty="0" err="1"/>
              <a:t>Ulli</a:t>
            </a:r>
            <a:endParaRPr lang="en-DE" dirty="0"/>
          </a:p>
          <a:p>
            <a:r>
              <a:rPr lang="en-US" dirty="0"/>
              <a:t>	d.	Sebastian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Basti	(Clipping)</a:t>
            </a:r>
            <a:endParaRPr lang="en-DE" dirty="0"/>
          </a:p>
          <a:p>
            <a:r>
              <a:rPr lang="en-US" dirty="0"/>
              <a:t>			Fabian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</a:t>
            </a:r>
            <a:r>
              <a:rPr lang="en-US" dirty="0" err="1"/>
              <a:t>Fabi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Audio Recording 15. Nov 2020 at 16:15:29" descr="Audio Recording 15. Nov 2020 at 16:15:29">
            <a:hlinkClick r:id="" action="ppaction://media"/>
            <a:extLst>
              <a:ext uri="{FF2B5EF4-FFF2-40B4-BE49-F238E27FC236}">
                <a16:creationId xmlns:a16="http://schemas.microsoft.com/office/drawing/2014/main" id="{6F32B6D5-14FB-9142-9F87-C46ADEA4E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7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i-Bildungen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dirty="0"/>
              <a:t>Substantive</a:t>
            </a:r>
            <a:endParaRPr lang="en-DE" dirty="0"/>
          </a:p>
          <a:p>
            <a:r>
              <a:rPr lang="en-US" dirty="0"/>
              <a:t>	a.	Student	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US" dirty="0"/>
              <a:t>	</a:t>
            </a:r>
            <a:r>
              <a:rPr lang="en-US" dirty="0" err="1"/>
              <a:t>Studi</a:t>
            </a:r>
            <a:endParaRPr lang="en-DE" dirty="0"/>
          </a:p>
          <a:p>
            <a:r>
              <a:rPr lang="en-US" dirty="0"/>
              <a:t>	</a:t>
            </a:r>
            <a:r>
              <a:rPr lang="de-DE" dirty="0"/>
              <a:t>b.	Fundamentalist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Fundi</a:t>
            </a:r>
            <a:endParaRPr lang="en-DE" dirty="0"/>
          </a:p>
          <a:p>
            <a:r>
              <a:rPr lang="de-DE" dirty="0"/>
              <a:t>	c.	Fußball	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</a:t>
            </a:r>
            <a:r>
              <a:rPr lang="de-DE" dirty="0" err="1"/>
              <a:t>Fußi</a:t>
            </a:r>
            <a:endParaRPr lang="en-DE" dirty="0"/>
          </a:p>
          <a:p>
            <a:r>
              <a:rPr lang="de-DE" dirty="0"/>
              <a:t>			Westdeutscher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Wessi</a:t>
            </a:r>
            <a:endParaRPr lang="en-DE" dirty="0"/>
          </a:p>
          <a:p>
            <a:r>
              <a:rPr lang="de-DE" dirty="0"/>
              <a:t>	d.	Abitur	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Abi</a:t>
            </a:r>
            <a:endParaRPr lang="en-DE" dirty="0"/>
          </a:p>
          <a:p>
            <a:r>
              <a:rPr lang="de-DE" dirty="0"/>
              <a:t>			Kriminalroman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Krimi</a:t>
            </a:r>
            <a:endParaRPr lang="en-DE" dirty="0"/>
          </a:p>
          <a:p>
            <a:r>
              <a:rPr lang="en-US" dirty="0"/>
              <a:t> </a:t>
            </a:r>
            <a:endParaRPr lang="en-DE" dirty="0"/>
          </a:p>
          <a:p>
            <a:pPr marL="12700" indent="-12700"/>
            <a:r>
              <a:rPr lang="en-DE" dirty="0">
                <a:solidFill>
                  <a:srgbClr val="FF0000"/>
                </a:solidFill>
              </a:rPr>
              <a:t>Machen Sie sich Gedanken über die Silbenstruktur der Wörter. Warum wird [b] von Ball nicht ausgesprochen?</a:t>
            </a: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Audio Recording 15. Nov 2020 at 16:18:12" descr="Audio Recording 15. Nov 2020 at 16:18:12">
            <a:hlinkClick r:id="" action="ppaction://media"/>
            <a:extLst>
              <a:ext uri="{FF2B5EF4-FFF2-40B4-BE49-F238E27FC236}">
                <a16:creationId xmlns:a16="http://schemas.microsoft.com/office/drawing/2014/main" id="{836FF681-DCC3-F248-9222-A1B2EBCE8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78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i-Bildungen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Adjektive</a:t>
            </a:r>
            <a:endParaRPr lang="en-DE" dirty="0"/>
          </a:p>
          <a:p>
            <a:r>
              <a:rPr lang="de-DE" dirty="0"/>
              <a:t>	a.	doof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</a:t>
            </a:r>
            <a:r>
              <a:rPr lang="de-DE" dirty="0" err="1"/>
              <a:t>Doofi</a:t>
            </a:r>
            <a:endParaRPr lang="en-DE" dirty="0"/>
          </a:p>
          <a:p>
            <a:r>
              <a:rPr lang="de-DE" dirty="0"/>
              <a:t>			schlaff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Schlaffi</a:t>
            </a:r>
            <a:endParaRPr lang="en-DE" dirty="0"/>
          </a:p>
          <a:p>
            <a:r>
              <a:rPr lang="de-DE" dirty="0"/>
              <a:t>	b.	spontan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Sponti</a:t>
            </a:r>
            <a:endParaRPr lang="en-DE" dirty="0"/>
          </a:p>
          <a:p>
            <a:r>
              <a:rPr lang="de-DE" dirty="0"/>
              <a:t>	c.	deprimiert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</a:t>
            </a:r>
            <a:r>
              <a:rPr lang="de-DE" dirty="0" err="1"/>
              <a:t>Depri</a:t>
            </a:r>
            <a:endParaRPr lang="en-DE" dirty="0"/>
          </a:p>
          <a:p>
            <a:r>
              <a:rPr lang="de-DE" dirty="0"/>
              <a:t>			stinkig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</a:t>
            </a:r>
            <a:r>
              <a:rPr lang="de-DE" dirty="0" err="1"/>
              <a:t>Stinki</a:t>
            </a:r>
            <a:endParaRPr lang="en-DE" dirty="0"/>
          </a:p>
          <a:p>
            <a:r>
              <a:rPr lang="en-US" dirty="0"/>
              <a:t> </a:t>
            </a:r>
            <a:endParaRPr lang="en-DE" dirty="0"/>
          </a:p>
          <a:p>
            <a:endParaRPr lang="en-DE" dirty="0"/>
          </a:p>
          <a:p>
            <a:pPr marL="0" indent="0">
              <a:buSzPct val="100000"/>
            </a:pPr>
            <a:r>
              <a:rPr lang="de-DE" dirty="0">
                <a:solidFill>
                  <a:srgbClr val="FF0000"/>
                </a:solidFill>
              </a:rPr>
              <a:t>Können auch Verben als Basis für i-Bildungen dienen?</a:t>
            </a:r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6" name="Audio Recording 15. Nov 2020 at 16:19:40" descr="Audio Recording 15. Nov 2020 at 16:19:40">
            <a:hlinkClick r:id="" action="ppaction://media"/>
            <a:extLst>
              <a:ext uri="{FF2B5EF4-FFF2-40B4-BE49-F238E27FC236}">
                <a16:creationId xmlns:a16="http://schemas.microsoft.com/office/drawing/2014/main" id="{8317A33E-4503-F642-A8F8-AF6047672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9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i-Bildungen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Erste Silbe (oder betonte Silbe) + unbetontes Suffix –i.</a:t>
            </a:r>
            <a:endParaRPr lang="en-DE" dirty="0"/>
          </a:p>
          <a:p>
            <a:r>
              <a:rPr lang="de-DE" dirty="0"/>
              <a:t>Das Ergebnis: ein trochäischer Default-Fuß</a:t>
            </a:r>
            <a:endParaRPr lang="en-DE" dirty="0"/>
          </a:p>
          <a:p>
            <a:endParaRPr lang="de-DE" dirty="0"/>
          </a:p>
          <a:p>
            <a:r>
              <a:rPr lang="de-DE" dirty="0"/>
              <a:t>Die mediale Konsonantenabfolge wird oft vereinfacht:</a:t>
            </a:r>
            <a:endParaRPr lang="en-DE" dirty="0"/>
          </a:p>
          <a:p>
            <a:r>
              <a:rPr lang="de-DE" dirty="0"/>
              <a:t>	</a:t>
            </a:r>
            <a:r>
              <a:rPr lang="en-US" dirty="0"/>
              <a:t>a.	</a:t>
            </a:r>
            <a:r>
              <a:rPr lang="en-US" i="1" dirty="0"/>
              <a:t>Andreas 	</a:t>
            </a:r>
            <a:r>
              <a:rPr lang="de-DE" dirty="0">
                <a:sym typeface="Symbol" pitchFamily="2" charset="2"/>
              </a:rPr>
              <a:t> </a:t>
            </a:r>
            <a:r>
              <a:rPr lang="en-US" dirty="0"/>
              <a:t> 	</a:t>
            </a:r>
            <a:r>
              <a:rPr lang="en-US" i="1" dirty="0"/>
              <a:t>Andi  	</a:t>
            </a:r>
            <a:r>
              <a:rPr lang="en-US" dirty="0"/>
              <a:t>(*</a:t>
            </a:r>
            <a:r>
              <a:rPr lang="en-US" i="1" dirty="0"/>
              <a:t>Andri</a:t>
            </a:r>
            <a:r>
              <a:rPr lang="en-US" dirty="0"/>
              <a:t>)</a:t>
            </a:r>
            <a:endParaRPr lang="en-DE" dirty="0"/>
          </a:p>
          <a:p>
            <a:r>
              <a:rPr lang="en-US" dirty="0"/>
              <a:t>	b. 	</a:t>
            </a:r>
            <a:r>
              <a:rPr lang="en-US" i="1" dirty="0"/>
              <a:t>Manfred 	</a:t>
            </a:r>
            <a:r>
              <a:rPr lang="de-DE" dirty="0">
                <a:sym typeface="Symbol" pitchFamily="2" charset="2"/>
              </a:rPr>
              <a:t> </a:t>
            </a:r>
            <a:r>
              <a:rPr lang="de-DE" dirty="0"/>
              <a:t> 	</a:t>
            </a:r>
            <a:r>
              <a:rPr lang="en-US" i="1" dirty="0"/>
              <a:t>Manni</a:t>
            </a:r>
            <a:r>
              <a:rPr lang="en-US" dirty="0"/>
              <a:t> 	(*</a:t>
            </a:r>
            <a:r>
              <a:rPr lang="en-US" i="1" dirty="0" err="1"/>
              <a:t>Manfi</a:t>
            </a:r>
            <a:r>
              <a:rPr lang="en-US" dirty="0"/>
              <a:t>)</a:t>
            </a:r>
            <a:endParaRPr lang="en-DE" dirty="0"/>
          </a:p>
          <a:p>
            <a:r>
              <a:rPr lang="en-US" dirty="0"/>
              <a:t>	</a:t>
            </a:r>
            <a:r>
              <a:rPr lang="de-DE" dirty="0"/>
              <a:t>c.	</a:t>
            </a:r>
            <a:r>
              <a:rPr lang="de-DE" i="1" dirty="0"/>
              <a:t>Cornelia	 	</a:t>
            </a:r>
            <a:r>
              <a:rPr lang="de-DE" dirty="0">
                <a:sym typeface="Symbol" pitchFamily="2" charset="2"/>
              </a:rPr>
              <a:t> </a:t>
            </a:r>
            <a:r>
              <a:rPr lang="de-DE" dirty="0"/>
              <a:t> 	</a:t>
            </a:r>
            <a:r>
              <a:rPr lang="de-DE" i="1" dirty="0"/>
              <a:t>Conni </a:t>
            </a:r>
            <a:r>
              <a:rPr lang="de-DE" dirty="0"/>
              <a:t> 	(*</a:t>
            </a:r>
            <a:r>
              <a:rPr lang="de-DE" i="1" dirty="0" err="1"/>
              <a:t>Corri</a:t>
            </a:r>
            <a:r>
              <a:rPr lang="de-DE" dirty="0"/>
              <a:t>)</a:t>
            </a:r>
            <a:endParaRPr lang="en-DE" dirty="0"/>
          </a:p>
          <a:p>
            <a:r>
              <a:rPr lang="de-DE" dirty="0"/>
              <a:t>	d.	</a:t>
            </a:r>
            <a:r>
              <a:rPr lang="de-DE" i="1" dirty="0"/>
              <a:t>Westdeutscher 	</a:t>
            </a:r>
            <a:r>
              <a:rPr lang="de-DE" dirty="0">
                <a:sym typeface="Symbol" pitchFamily="2" charset="2"/>
              </a:rPr>
              <a:t> </a:t>
            </a:r>
            <a:r>
              <a:rPr lang="de-DE" dirty="0"/>
              <a:t> 	</a:t>
            </a:r>
            <a:r>
              <a:rPr lang="de-DE" i="1" dirty="0"/>
              <a:t>Wessi</a:t>
            </a:r>
            <a:r>
              <a:rPr lang="de-DE" dirty="0"/>
              <a:t>  	(*</a:t>
            </a:r>
            <a:r>
              <a:rPr lang="de-DE" i="1" dirty="0" err="1"/>
              <a:t>Westi</a:t>
            </a:r>
            <a:r>
              <a:rPr lang="de-DE" dirty="0"/>
              <a:t>)</a:t>
            </a:r>
          </a:p>
          <a:p>
            <a:r>
              <a:rPr lang="de-DE" dirty="0"/>
              <a:t>	e. 	</a:t>
            </a:r>
            <a:r>
              <a:rPr lang="en-GB" i="1" dirty="0" err="1"/>
              <a:t>Gabriéle</a:t>
            </a:r>
            <a:r>
              <a:rPr lang="en-GB" dirty="0"/>
              <a:t> 	 </a:t>
            </a:r>
            <a:r>
              <a:rPr lang="de-DE" dirty="0">
                <a:sym typeface="Symbol" pitchFamily="2" charset="2"/>
              </a:rPr>
              <a:t></a:t>
            </a:r>
            <a:r>
              <a:rPr lang="en-GB" dirty="0"/>
              <a:t> 	</a:t>
            </a:r>
            <a:r>
              <a:rPr lang="en-GB" i="1" dirty="0" err="1"/>
              <a:t>Gábi</a:t>
            </a:r>
            <a:r>
              <a:rPr lang="en-GB" dirty="0"/>
              <a:t>   	(*</a:t>
            </a:r>
            <a:r>
              <a:rPr lang="en-GB" i="1" dirty="0" err="1"/>
              <a:t>Gabri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de-DE" dirty="0"/>
              <a:t>Konsonantenabfolgen werden vermieden, aber nicht immer.</a:t>
            </a:r>
          </a:p>
          <a:p>
            <a:r>
              <a:rPr lang="de-DE" dirty="0"/>
              <a:t>Optimierung des Silbenkontakts: die Koda einer Silbe hat eine höhere Sonorität als der Ansatz der folgenden Silbe.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6" name="Audio Recording 15. Nov 2020 at 16:24:05" descr="Audio Recording 15. Nov 2020 at 16:24:05">
            <a:hlinkClick r:id="" action="ppaction://media"/>
            <a:extLst>
              <a:ext uri="{FF2B5EF4-FFF2-40B4-BE49-F238E27FC236}">
                <a16:creationId xmlns:a16="http://schemas.microsoft.com/office/drawing/2014/main" id="{5E388BD1-0A79-534E-BAB8-6F39D36A4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36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5123</TotalTime>
  <Words>2842</Words>
  <Application>Microsoft Macintosh PowerPoint</Application>
  <PresentationFormat>On-screen Show (4:3)</PresentationFormat>
  <Paragraphs>452</Paragraphs>
  <Slides>38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Arial</vt:lpstr>
      <vt:lpstr>WP TypographicSymbols</vt:lpstr>
      <vt:lpstr>Larissa-Design</vt:lpstr>
      <vt:lpstr> Phonologie-Morphologie-Schnittstelle des Deutschen </vt:lpstr>
      <vt:lpstr>Lektüre von Alber </vt:lpstr>
      <vt:lpstr>Inhalt der Präsentation</vt:lpstr>
      <vt:lpstr>Prosodische Morphologie</vt:lpstr>
      <vt:lpstr>Trochäen (perfekte Wörter)</vt:lpstr>
      <vt:lpstr>1. i-Bildungen</vt:lpstr>
      <vt:lpstr>i-Bildungen</vt:lpstr>
      <vt:lpstr>i-Bildungen</vt:lpstr>
      <vt:lpstr>i-Bildungen</vt:lpstr>
      <vt:lpstr>i-Bildungen</vt:lpstr>
      <vt:lpstr>i-Bildungen</vt:lpstr>
      <vt:lpstr>i-Bildungen</vt:lpstr>
      <vt:lpstr>2. Kurzformen</vt:lpstr>
      <vt:lpstr>Kurzformen</vt:lpstr>
      <vt:lpstr>Kurzformen</vt:lpstr>
      <vt:lpstr>Kurzformen</vt:lpstr>
      <vt:lpstr>Kurzformen</vt:lpstr>
      <vt:lpstr>3. Diminutivbildungen mit -chen</vt:lpstr>
      <vt:lpstr>3. Diminutivbildungen mit -chen</vt:lpstr>
      <vt:lpstr>Diminutivbildungen mit -chen</vt:lpstr>
      <vt:lpstr>Diminutivbildungen mit -chen</vt:lpstr>
      <vt:lpstr>Diminutivbildungen mit -chen</vt:lpstr>
      <vt:lpstr>Diminutivbildungen mit -chen</vt:lpstr>
      <vt:lpstr>4. Reduplikation</vt:lpstr>
      <vt:lpstr>Reduplikation</vt:lpstr>
      <vt:lpstr>Reduplikation</vt:lpstr>
      <vt:lpstr>Reduplikation</vt:lpstr>
      <vt:lpstr>Reduplikation</vt:lpstr>
      <vt:lpstr>Reduplikation</vt:lpstr>
      <vt:lpstr>Reduplikation</vt:lpstr>
      <vt:lpstr>Reduplikation</vt:lpstr>
      <vt:lpstr>Reduplikation</vt:lpstr>
      <vt:lpstr>Reduplikation</vt:lpstr>
      <vt:lpstr>Reduplikation</vt:lpstr>
      <vt:lpstr>Reduplikation</vt:lpstr>
      <vt:lpstr> </vt:lpstr>
      <vt:lpstr>Übungen</vt:lpstr>
      <vt:lpstr>Übungen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Winfried Lechner</dc:creator>
  <cp:lastModifiedBy>Caroline Fery</cp:lastModifiedBy>
  <cp:revision>510</cp:revision>
  <dcterms:created xsi:type="dcterms:W3CDTF">2019-06-22T15:52:53Z</dcterms:created>
  <dcterms:modified xsi:type="dcterms:W3CDTF">2020-11-16T05:12:58Z</dcterms:modified>
</cp:coreProperties>
</file>