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0"/>
  </p:notesMasterIdLst>
  <p:sldIdLst>
    <p:sldId id="259" r:id="rId2"/>
    <p:sldId id="365" r:id="rId3"/>
    <p:sldId id="434" r:id="rId4"/>
    <p:sldId id="465" r:id="rId5"/>
    <p:sldId id="493" r:id="rId6"/>
    <p:sldId id="466" r:id="rId7"/>
    <p:sldId id="488" r:id="rId8"/>
    <p:sldId id="386" r:id="rId9"/>
    <p:sldId id="467" r:id="rId10"/>
    <p:sldId id="487" r:id="rId11"/>
    <p:sldId id="492" r:id="rId12"/>
    <p:sldId id="377" r:id="rId13"/>
    <p:sldId id="379" r:id="rId14"/>
    <p:sldId id="380" r:id="rId15"/>
    <p:sldId id="459" r:id="rId16"/>
    <p:sldId id="381" r:id="rId17"/>
    <p:sldId id="375" r:id="rId18"/>
    <p:sldId id="383" r:id="rId19"/>
    <p:sldId id="489" r:id="rId20"/>
    <p:sldId id="348" r:id="rId21"/>
    <p:sldId id="351" r:id="rId22"/>
    <p:sldId id="350" r:id="rId23"/>
    <p:sldId id="356" r:id="rId24"/>
    <p:sldId id="352" r:id="rId25"/>
    <p:sldId id="354" r:id="rId26"/>
    <p:sldId id="353" r:id="rId27"/>
    <p:sldId id="357" r:id="rId28"/>
    <p:sldId id="358" r:id="rId29"/>
    <p:sldId id="363" r:id="rId30"/>
    <p:sldId id="359" r:id="rId31"/>
    <p:sldId id="360" r:id="rId32"/>
    <p:sldId id="361" r:id="rId33"/>
    <p:sldId id="362" r:id="rId34"/>
    <p:sldId id="452" r:id="rId35"/>
    <p:sldId id="473" r:id="rId36"/>
    <p:sldId id="481" r:id="rId37"/>
    <p:sldId id="469" r:id="rId38"/>
    <p:sldId id="470" r:id="rId39"/>
    <p:sldId id="471" r:id="rId40"/>
    <p:sldId id="479" r:id="rId41"/>
    <p:sldId id="486" r:id="rId42"/>
    <p:sldId id="480" r:id="rId43"/>
    <p:sldId id="485" r:id="rId44"/>
    <p:sldId id="453" r:id="rId45"/>
    <p:sldId id="472" r:id="rId46"/>
    <p:sldId id="483" r:id="rId47"/>
    <p:sldId id="484" r:id="rId48"/>
    <p:sldId id="476" r:id="rId49"/>
    <p:sldId id="477" r:id="rId50"/>
    <p:sldId id="491" r:id="rId51"/>
    <p:sldId id="490" r:id="rId52"/>
    <p:sldId id="494" r:id="rId53"/>
    <p:sldId id="482" r:id="rId54"/>
    <p:sldId id="495" r:id="rId55"/>
    <p:sldId id="496" r:id="rId56"/>
    <p:sldId id="275" r:id="rId57"/>
    <p:sldId id="456" r:id="rId58"/>
    <p:sldId id="438" r:id="rId59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WP TypographicSymbols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20D0"/>
    <a:srgbClr val="0066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28" autoAdjust="0"/>
    <p:restoredTop sz="93014" autoAdjust="0"/>
  </p:normalViewPr>
  <p:slideViewPr>
    <p:cSldViewPr>
      <p:cViewPr varScale="1">
        <p:scale>
          <a:sx n="65" d="100"/>
          <a:sy n="65" d="100"/>
        </p:scale>
        <p:origin x="192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06.11.20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27.03.2020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71E-2F7A-4858-8042-BEBA37A60D05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06.11.20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>
            <a:normAutofit lnSpcReduction="1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2020-2021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Woche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vom</a:t>
            </a:r>
            <a:r>
              <a:rPr lang="en-US" sz="2000" dirty="0">
                <a:solidFill>
                  <a:schemeClr val="tx1"/>
                </a:solidFill>
              </a:rPr>
              <a:t> 4. bis </a:t>
            </a:r>
            <a:r>
              <a:rPr lang="en-US" sz="2000" dirty="0" err="1">
                <a:solidFill>
                  <a:schemeClr val="tx1"/>
                </a:solidFill>
              </a:rPr>
              <a:t>zum</a:t>
            </a:r>
            <a:r>
              <a:rPr lang="en-US" sz="2000" dirty="0">
                <a:solidFill>
                  <a:schemeClr val="tx1"/>
                </a:solidFill>
              </a:rPr>
              <a:t> 11.11.2020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1524000" y="2667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4. Derivation in der Morphologie und in der Phonologie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1A3755D8-F524-A747-924F-DE9A99E99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2B728874-04B1-874F-9278-73E334518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endParaRPr lang="de-DE" altLang="en-DE" sz="2400" dirty="0"/>
          </a:p>
          <a:p>
            <a:pPr marL="0" indent="0"/>
            <a:r>
              <a:rPr lang="de-DE" altLang="en-DE" sz="2400" dirty="0"/>
              <a:t>Halbaffixe, </a:t>
            </a:r>
            <a:r>
              <a:rPr lang="de-DE" altLang="en-DE" sz="2400" dirty="0" err="1"/>
              <a:t>Affixoide</a:t>
            </a:r>
            <a:r>
              <a:rPr lang="de-DE" altLang="en-DE" dirty="0"/>
              <a:t> (sind auch einfach Derivationssuffixe oder -präfixe)</a:t>
            </a:r>
            <a:endParaRPr lang="de-DE" altLang="en-DE" sz="2400" dirty="0"/>
          </a:p>
          <a:p>
            <a:pPr marL="0" indent="0"/>
            <a:r>
              <a:rPr lang="de-DE" altLang="en-DE" sz="2400" dirty="0"/>
              <a:t>Suffix: -</a:t>
            </a:r>
            <a:r>
              <a:rPr lang="de-DE" altLang="en-DE" sz="2400" dirty="0">
                <a:solidFill>
                  <a:srgbClr val="8020D0"/>
                </a:solidFill>
              </a:rPr>
              <a:t>frei</a:t>
            </a:r>
            <a:r>
              <a:rPr lang="de-DE" altLang="en-DE" sz="2400" dirty="0"/>
              <a:t> (</a:t>
            </a:r>
            <a:r>
              <a:rPr lang="de-DE" altLang="en-DE" sz="2400" i="1" dirty="0"/>
              <a:t>alkohol-frei, </a:t>
            </a:r>
            <a:r>
              <a:rPr lang="de-DE" altLang="en-DE" i="1" dirty="0" err="1"/>
              <a:t>l</a:t>
            </a:r>
            <a:r>
              <a:rPr lang="de-DE" altLang="en-DE" sz="2400" i="1" dirty="0" err="1"/>
              <a:t>aktose</a:t>
            </a:r>
            <a:r>
              <a:rPr lang="de-DE" altLang="en-DE" sz="2400" i="1" dirty="0"/>
              <a:t>-frei</a:t>
            </a:r>
            <a:r>
              <a:rPr lang="de-DE" altLang="en-DE" sz="2400" dirty="0"/>
              <a:t>) </a:t>
            </a:r>
          </a:p>
          <a:p>
            <a:pPr marL="0" indent="0"/>
            <a:r>
              <a:rPr lang="de-DE" altLang="en-DE" dirty="0"/>
              <a:t>Präfix: </a:t>
            </a:r>
            <a:r>
              <a:rPr lang="de-DE" altLang="en-DE" sz="2400" dirty="0">
                <a:solidFill>
                  <a:srgbClr val="8020D0"/>
                </a:solidFill>
              </a:rPr>
              <a:t>fehl</a:t>
            </a:r>
            <a:r>
              <a:rPr lang="de-DE" altLang="en-DE" sz="2400" dirty="0"/>
              <a:t>- (</a:t>
            </a:r>
            <a:r>
              <a:rPr lang="de-DE" altLang="en-DE" sz="2400" i="1" dirty="0"/>
              <a:t>Fehl-verhalten, Fehl-versuch</a:t>
            </a:r>
            <a:r>
              <a:rPr lang="de-DE" altLang="en-DE" sz="2400" dirty="0"/>
              <a:t>)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Genauso wie </a:t>
            </a:r>
            <a:r>
              <a:rPr lang="de-DE" altLang="en-DE" dirty="0" err="1"/>
              <a:t>Konfixe</a:t>
            </a:r>
            <a:r>
              <a:rPr lang="de-DE" altLang="en-DE" dirty="0"/>
              <a:t> sind Halbaffixe oder </a:t>
            </a:r>
            <a:r>
              <a:rPr lang="de-DE" altLang="en-DE" dirty="0" err="1"/>
              <a:t>Affixoide</a:t>
            </a:r>
            <a:r>
              <a:rPr lang="de-DE" altLang="en-DE" dirty="0"/>
              <a:t> auch Derivationspräfixe oder -suffixe.</a:t>
            </a:r>
          </a:p>
          <a:p>
            <a:pPr marL="0" indent="0"/>
            <a:endParaRPr lang="de-DE" altLang="en-DE" sz="2400" dirty="0"/>
          </a:p>
        </p:txBody>
      </p:sp>
      <p:pic>
        <p:nvPicPr>
          <p:cNvPr id="2" name="Audio Recording 31. Oct 2020 at 12:03:06" descr="Audio Recording 31. Oct 2020 at 12:03:06">
            <a:hlinkClick r:id="" action="ppaction://media"/>
            <a:extLst>
              <a:ext uri="{FF2B5EF4-FFF2-40B4-BE49-F238E27FC236}">
                <a16:creationId xmlns:a16="http://schemas.microsoft.com/office/drawing/2014/main" id="{09EC7339-483C-3F4F-9435-C6CB5479C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Köpfigkeit</a:t>
            </a:r>
            <a:r>
              <a:rPr lang="en-GB" dirty="0"/>
              <a:t>: </a:t>
            </a:r>
            <a:r>
              <a:rPr lang="en-GB" dirty="0" err="1"/>
              <a:t>Endozentrizität</a:t>
            </a:r>
            <a:endParaRPr lang="de-DE" altLang="en-DE" dirty="0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14288" indent="-14288"/>
            <a:r>
              <a:rPr lang="de-DE" dirty="0" err="1"/>
              <a:t>Endozentrizität</a:t>
            </a:r>
            <a:r>
              <a:rPr lang="de-DE" dirty="0"/>
              <a:t>: ein komplexes Wort besitzt einen semantischen und syntaktischen Kopf. Die Bedeutung und die Kategorie des Worts wird von diesem Kopf bestimmt.</a:t>
            </a:r>
          </a:p>
          <a:p>
            <a:pPr marL="14288" indent="-14288"/>
            <a:endParaRPr lang="de-DE" dirty="0"/>
          </a:p>
          <a:p>
            <a:pPr marL="14288" indent="-14288"/>
            <a:r>
              <a:rPr lang="de-DE" dirty="0"/>
              <a:t>Komposita und Derivationen sind meistens </a:t>
            </a:r>
            <a:r>
              <a:rPr lang="de-DE" dirty="0" err="1"/>
              <a:t>endozentrisch</a:t>
            </a:r>
            <a:r>
              <a:rPr lang="de-DE" dirty="0"/>
              <a:t>.</a:t>
            </a:r>
          </a:p>
          <a:p>
            <a:endParaRPr lang="de-DE" altLang="en-DE" baseline="-25000" dirty="0"/>
          </a:p>
        </p:txBody>
      </p:sp>
      <p:pic>
        <p:nvPicPr>
          <p:cNvPr id="2" name="Audio Recording 31. Oct 2020 at 12:04:29" descr="Audio Recording 31. Oct 2020 at 12:04:29">
            <a:hlinkClick r:id="" action="ppaction://media"/>
            <a:extLst>
              <a:ext uri="{FF2B5EF4-FFF2-40B4-BE49-F238E27FC236}">
                <a16:creationId xmlns:a16="http://schemas.microsoft.com/office/drawing/2014/main" id="{E41A85C6-5995-2A4C-82F8-E78A4898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769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82C857C3-B33A-FD45-8B0A-155BEE5E2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62126779-98AF-894F-951E-7FDC32EFC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i="1" dirty="0"/>
              <a:t>Kopfrechts Regel</a:t>
            </a:r>
            <a:r>
              <a:rPr lang="de-DE" altLang="en-DE" dirty="0"/>
              <a:t>: die Konstituente, die am weitesten rechts ist, ist der Kopf.</a:t>
            </a:r>
          </a:p>
          <a:p>
            <a:pPr marL="0" indent="0"/>
            <a:r>
              <a:rPr lang="de-DE" altLang="en-DE" dirty="0" err="1"/>
              <a:t>Rechtsperipheralität</a:t>
            </a:r>
            <a:r>
              <a:rPr lang="de-DE" altLang="en-DE" dirty="0"/>
              <a:t> bringt die Generalisierung zum Ausdruck, dass </a:t>
            </a:r>
            <a:r>
              <a:rPr lang="de-DE" altLang="en-DE" u="sng" dirty="0"/>
              <a:t>die Suffixe Köpfe sind</a:t>
            </a:r>
            <a:r>
              <a:rPr lang="de-DE" altLang="en-DE" dirty="0"/>
              <a:t>. </a:t>
            </a:r>
            <a:r>
              <a:rPr lang="de-DE" altLang="en-DE" dirty="0">
                <a:solidFill>
                  <a:srgbClr val="8020D0"/>
                </a:solidFill>
              </a:rPr>
              <a:t>Suffixe haben also eine syntaktische Kategorie.</a:t>
            </a:r>
          </a:p>
          <a:p>
            <a:pPr marL="0" indent="0"/>
            <a:r>
              <a:rPr lang="de-DE" altLang="en-DE" dirty="0"/>
              <a:t>Ein </a:t>
            </a:r>
            <a:r>
              <a:rPr lang="de-DE" altLang="en-DE" dirty="0" err="1"/>
              <a:t>kategorie</a:t>
            </a:r>
            <a:r>
              <a:rPr lang="de-DE" altLang="en-DE" dirty="0"/>
              <a:t>-bestimmendes Affix ist der Kopf der Wortbildung </a:t>
            </a:r>
            <a:endParaRPr lang="de-DE" altLang="en-DE" i="1" dirty="0"/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Machen Sie sich Gedanken über Flexionsaffixe. Es wird oft gesagt, dass sie keine Köpfe sind. Warum ? </a:t>
            </a: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Und könnte man doch annehmen, dass sie Köpfe sind? Warum?</a:t>
            </a:r>
          </a:p>
        </p:txBody>
      </p:sp>
      <p:pic>
        <p:nvPicPr>
          <p:cNvPr id="2" name="Audio Recording 31. Oct 2020 at 12:05:43" descr="Audio Recording 31. Oct 2020 at 12:05:43">
            <a:hlinkClick r:id="" action="ppaction://media"/>
            <a:extLst>
              <a:ext uri="{FF2B5EF4-FFF2-40B4-BE49-F238E27FC236}">
                <a16:creationId xmlns:a16="http://schemas.microsoft.com/office/drawing/2014/main" id="{F359300E-6F4C-144A-8BC8-874CA45F7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2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2ACCF6C3-F706-7E40-B83C-01F8A506A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E4EDC75F-BCE8-E94B-B0BF-8311618E1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229600" cy="4572000"/>
          </a:xfrm>
        </p:spPr>
        <p:txBody>
          <a:bodyPr>
            <a:normAutofit/>
          </a:bodyPr>
          <a:lstStyle/>
          <a:p>
            <a:pPr marL="0" indent="0"/>
            <a:r>
              <a:rPr lang="de-DE" altLang="en-DE" dirty="0"/>
              <a:t>Wie ist es mit Präfixen?</a:t>
            </a:r>
          </a:p>
          <a:p>
            <a:pPr marL="0" indent="0"/>
            <a:r>
              <a:rPr lang="de-DE" altLang="en-DE" dirty="0"/>
              <a:t>Es gibt Präfixe, die Kategorie-verändernd wirken, wie</a:t>
            </a:r>
          </a:p>
          <a:p>
            <a:pPr marL="514350" indent="-514350">
              <a:buAutoNum type="alphaLcPeriod"/>
            </a:pPr>
            <a:r>
              <a:rPr lang="de-DE" altLang="en-DE" i="1" dirty="0" err="1"/>
              <a:t>ver</a:t>
            </a:r>
            <a:r>
              <a:rPr lang="de-DE" altLang="en-DE" dirty="0"/>
              <a:t>- in </a:t>
            </a:r>
            <a:r>
              <a:rPr lang="de-DE" altLang="en-DE" i="1" dirty="0"/>
              <a:t>verdummen, </a:t>
            </a:r>
            <a:r>
              <a:rPr lang="de-DE" altLang="en-DE" i="1" dirty="0" err="1"/>
              <a:t>ver</a:t>
            </a:r>
            <a:r>
              <a:rPr lang="de-DE" altLang="en-DE" i="1" dirty="0"/>
              <a:t>-rohen, </a:t>
            </a:r>
          </a:p>
          <a:p>
            <a:pPr marL="514350" indent="-514350">
              <a:buAutoNum type="alphaLcPeriod"/>
            </a:pPr>
            <a:r>
              <a:rPr lang="de-DE" altLang="en-DE" i="1" dirty="0" err="1"/>
              <a:t>ent</a:t>
            </a:r>
            <a:r>
              <a:rPr lang="de-DE" altLang="en-DE" i="1" dirty="0"/>
              <a:t>- </a:t>
            </a:r>
            <a:r>
              <a:rPr lang="de-DE" altLang="en-DE" dirty="0"/>
              <a:t>in </a:t>
            </a:r>
            <a:r>
              <a:rPr lang="de-DE" altLang="en-DE" i="1" dirty="0"/>
              <a:t>entgleisen, entschwefeln, </a:t>
            </a:r>
          </a:p>
          <a:p>
            <a:pPr marL="514350" indent="-514350">
              <a:buAutoNum type="alphaLcPeriod"/>
            </a:pPr>
            <a:r>
              <a:rPr lang="de-DE" altLang="en-DE" i="1" dirty="0"/>
              <a:t>befingern, belustigen</a:t>
            </a:r>
            <a:endParaRPr lang="de-DE" altLang="en-DE" dirty="0"/>
          </a:p>
          <a:p>
            <a:pPr marL="0" indent="0"/>
            <a:r>
              <a:rPr lang="de-DE" altLang="en-DE" i="1" dirty="0"/>
              <a:t>d</a:t>
            </a:r>
            <a:r>
              <a:rPr lang="de-DE" altLang="en-DE" dirty="0"/>
              <a:t>.     </a:t>
            </a:r>
            <a:r>
              <a:rPr lang="de-DE" altLang="en-DE" i="1" dirty="0" err="1"/>
              <a:t>ge</a:t>
            </a:r>
            <a:r>
              <a:rPr lang="de-DE" altLang="en-DE" i="1" dirty="0"/>
              <a:t>- </a:t>
            </a:r>
            <a:r>
              <a:rPr lang="de-DE" altLang="en-DE" dirty="0"/>
              <a:t>in </a:t>
            </a:r>
            <a:r>
              <a:rPr lang="de-DE" altLang="en-DE" i="1" dirty="0"/>
              <a:t>Gestöhne, Gejaule, Gebirge, Gestüt, Gestänge</a:t>
            </a:r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Möglicherweise ist das Präfix in den Beispielen a-c als V zu kategorisieren: in der Konfiguration V + X ist dann der Kopf der Derivation links.</a:t>
            </a:r>
          </a:p>
          <a:p>
            <a:pPr marL="0" indent="0"/>
            <a:r>
              <a:rPr lang="de-DE" altLang="en-DE" dirty="0"/>
              <a:t>In d. ist </a:t>
            </a:r>
            <a:r>
              <a:rPr lang="de-DE" altLang="en-DE" i="1" dirty="0" err="1"/>
              <a:t>ge</a:t>
            </a:r>
            <a:r>
              <a:rPr lang="de-DE" altLang="en-DE" dirty="0"/>
              <a:t>- als Nomen zu kategorisieren.</a:t>
            </a:r>
          </a:p>
        </p:txBody>
      </p:sp>
      <p:pic>
        <p:nvPicPr>
          <p:cNvPr id="2" name="Audio Recording 31. Oct 2020 at 12:07:10" descr="Audio Recording 31. Oct 2020 at 12:07:10">
            <a:hlinkClick r:id="" action="ppaction://media"/>
            <a:extLst>
              <a:ext uri="{FF2B5EF4-FFF2-40B4-BE49-F238E27FC236}">
                <a16:creationId xmlns:a16="http://schemas.microsoft.com/office/drawing/2014/main" id="{AA5060E3-C705-0944-A612-0219F97B0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19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E13CE66-A12B-E64E-9F7B-E89C9CB57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984D0F02-AE6F-4D49-AB6C-5D132FF88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Alternative Erklärung: Man hat hier </a:t>
            </a:r>
            <a:r>
              <a:rPr lang="de-DE" altLang="en-DE" dirty="0" err="1"/>
              <a:t>Zirkumfixe</a:t>
            </a:r>
            <a:r>
              <a:rPr lang="de-DE" altLang="en-DE" dirty="0"/>
              <a:t> und der Kopf ist doch rechts. Manchmal ist der Kopf leer.</a:t>
            </a:r>
          </a:p>
          <a:p>
            <a:pPr marL="0" indent="0"/>
            <a:r>
              <a:rPr lang="de-DE" altLang="en-DE" dirty="0"/>
              <a:t>Der Begriff des Nullmorphems ist aber schwierig, und wir vermeiden ihn, soviel es geht.</a:t>
            </a:r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08:21" descr="Audio Recording 31. Oct 2020 at 12:08:21">
            <a:hlinkClick r:id="" action="ppaction://media"/>
            <a:extLst>
              <a:ext uri="{FF2B5EF4-FFF2-40B4-BE49-F238E27FC236}">
                <a16:creationId xmlns:a16="http://schemas.microsoft.com/office/drawing/2014/main" id="{21B40475-5B9B-2441-A227-A109E0DF0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2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r>
              <a:rPr lang="de-DE" dirty="0"/>
              <a:t>X + Y → Y</a:t>
            </a:r>
          </a:p>
          <a:p>
            <a:endParaRPr lang="de-DE" dirty="0"/>
          </a:p>
          <a:p>
            <a:pPr marL="11113" indent="-11113"/>
            <a:r>
              <a:rPr lang="de-DE" dirty="0"/>
              <a:t>Der Kopf eines komplexen Worts bestimmt nicht nur die </a:t>
            </a:r>
            <a:r>
              <a:rPr lang="de-DE" u="sng" dirty="0"/>
              <a:t>syntaktische Kategorie</a:t>
            </a:r>
            <a:r>
              <a:rPr lang="de-DE" dirty="0"/>
              <a:t>, sondern auch die </a:t>
            </a:r>
            <a:r>
              <a:rPr lang="de-DE" u="sng" dirty="0"/>
              <a:t>morphologischen Merkmale wie Genus, Numerus, Kasus</a:t>
            </a:r>
            <a:r>
              <a:rPr lang="de-DE" dirty="0"/>
              <a:t>...</a:t>
            </a:r>
          </a:p>
          <a:p>
            <a:pPr marL="11113" indent="-11113"/>
            <a:endParaRPr lang="de-DE" dirty="0"/>
          </a:p>
          <a:p>
            <a:pPr marL="11113" indent="-11113"/>
            <a:r>
              <a:rPr lang="de-DE" dirty="0"/>
              <a:t>Im Deutschen ist der Kopf in Wortzusammensetzungen (Derivationen, Kompositionen) stet final, d.h. rechts.</a:t>
            </a:r>
          </a:p>
          <a:p>
            <a:r>
              <a:rPr lang="de-DE" dirty="0"/>
              <a:t>die/*der Stromenergie</a:t>
            </a:r>
          </a:p>
        </p:txBody>
      </p:sp>
      <p:pic>
        <p:nvPicPr>
          <p:cNvPr id="2" name="Audio Recording 31. Oct 2020 at 12:09:50" descr="Audio Recording 31. Oct 2020 at 12:09:50">
            <a:hlinkClick r:id="" action="ppaction://media"/>
            <a:extLst>
              <a:ext uri="{FF2B5EF4-FFF2-40B4-BE49-F238E27FC236}">
                <a16:creationId xmlns:a16="http://schemas.microsoft.com/office/drawing/2014/main" id="{FEDD1F6A-3FC7-BA4E-9588-CBDABB874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91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1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90AFF2C7-1090-064A-8837-641F75B3E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4DFFAD22-5EC2-0542-AB89-1E275DDCF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In der Komposition gilt das Prinzip der </a:t>
            </a:r>
            <a:r>
              <a:rPr lang="de-DE" altLang="en-DE" dirty="0" err="1"/>
              <a:t>Rechtsperipheralität</a:t>
            </a:r>
            <a:r>
              <a:rPr lang="de-DE" altLang="en-DE" dirty="0"/>
              <a:t> des Kopfes ausnahmslos.</a:t>
            </a:r>
          </a:p>
          <a:p>
            <a:pPr marL="0" indent="0"/>
            <a:r>
              <a:rPr lang="de-DE" altLang="en-DE" dirty="0"/>
              <a:t>[[</a:t>
            </a:r>
            <a:r>
              <a:rPr lang="de-DE" altLang="en-DE" baseline="-25000" dirty="0" err="1"/>
              <a:t>A</a:t>
            </a:r>
            <a:r>
              <a:rPr lang="de-DE" altLang="en-DE" dirty="0" err="1"/>
              <a:t>rot</a:t>
            </a:r>
            <a:r>
              <a:rPr lang="de-DE" altLang="en-DE" dirty="0"/>
              <a:t>][</a:t>
            </a:r>
            <a:r>
              <a:rPr lang="de-DE" altLang="en-DE" baseline="-25000" dirty="0" err="1"/>
              <a:t>N</a:t>
            </a:r>
            <a:r>
              <a:rPr lang="de-DE" altLang="en-DE" dirty="0" err="1"/>
              <a:t>wein</a:t>
            </a:r>
            <a:r>
              <a:rPr lang="de-DE" altLang="en-DE" dirty="0"/>
              <a:t>]]	</a:t>
            </a:r>
            <a:r>
              <a:rPr lang="de-DE" altLang="en-DE" baseline="-25000" dirty="0"/>
              <a:t>N</a:t>
            </a:r>
            <a:endParaRPr lang="de-DE" altLang="en-DE" dirty="0"/>
          </a:p>
          <a:p>
            <a:pPr marL="0" indent="0"/>
            <a:r>
              <a:rPr lang="de-DE" altLang="en-DE" dirty="0"/>
              <a:t>[[</a:t>
            </a:r>
            <a:r>
              <a:rPr lang="de-DE" altLang="en-DE" baseline="-25000" dirty="0" err="1"/>
              <a:t>N</a:t>
            </a:r>
            <a:r>
              <a:rPr lang="de-DE" altLang="en-DE" dirty="0" err="1"/>
              <a:t>wein</a:t>
            </a:r>
            <a:r>
              <a:rPr lang="de-DE" altLang="en-DE" dirty="0"/>
              <a:t>][</a:t>
            </a:r>
            <a:r>
              <a:rPr lang="de-DE" altLang="en-DE" baseline="-25000" dirty="0" err="1"/>
              <a:t>A</a:t>
            </a:r>
            <a:r>
              <a:rPr lang="de-DE" altLang="en-DE" dirty="0" err="1"/>
              <a:t>rot</a:t>
            </a:r>
            <a:r>
              <a:rPr lang="de-DE" altLang="en-DE" dirty="0"/>
              <a:t>]]	</a:t>
            </a:r>
            <a:r>
              <a:rPr lang="de-DE" altLang="en-DE" baseline="-25000" dirty="0"/>
              <a:t>A</a:t>
            </a:r>
            <a:endParaRPr lang="de-DE" altLang="en-DE" dirty="0"/>
          </a:p>
          <a:p>
            <a:pPr marL="0" indent="0"/>
            <a:r>
              <a:rPr lang="de-DE" altLang="en-DE" dirty="0"/>
              <a:t>[[</a:t>
            </a:r>
            <a:r>
              <a:rPr lang="de-DE" altLang="en-DE" baseline="-25000" dirty="0" err="1"/>
              <a:t>N</a:t>
            </a:r>
            <a:r>
              <a:rPr lang="de-DE" altLang="en-DE" dirty="0" err="1"/>
              <a:t>dampf</a:t>
            </a:r>
            <a:r>
              <a:rPr lang="de-DE" altLang="en-DE" dirty="0"/>
              <a:t>][</a:t>
            </a:r>
            <a:r>
              <a:rPr lang="de-DE" altLang="en-DE" baseline="-25000" dirty="0" err="1"/>
              <a:t>V</a:t>
            </a:r>
            <a:r>
              <a:rPr lang="de-DE" altLang="en-DE" dirty="0" err="1"/>
              <a:t>bügeln</a:t>
            </a:r>
            <a:r>
              <a:rPr lang="de-DE" altLang="en-DE" dirty="0"/>
              <a:t>]]</a:t>
            </a:r>
            <a:r>
              <a:rPr lang="de-DE" altLang="en-DE" baseline="-25000" dirty="0"/>
              <a:t>V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Verallgemeinerung auf </a:t>
            </a:r>
            <a:r>
              <a:rPr lang="de-DE" altLang="en-DE" dirty="0" err="1"/>
              <a:t>Derivata</a:t>
            </a:r>
            <a:r>
              <a:rPr lang="de-DE" altLang="en-DE" dirty="0"/>
              <a:t>: Nominalisierungen auf -</a:t>
            </a:r>
            <a:r>
              <a:rPr lang="de-DE" altLang="en-DE" i="1" dirty="0"/>
              <a:t>er</a:t>
            </a:r>
            <a:r>
              <a:rPr lang="de-DE" altLang="en-DE" dirty="0"/>
              <a:t> sind ausnahmslos Maskulina, solche auf -</a:t>
            </a:r>
            <a:r>
              <a:rPr lang="de-DE" altLang="en-DE" i="1" dirty="0" err="1"/>
              <a:t>keit</a:t>
            </a:r>
            <a:r>
              <a:rPr lang="de-DE" altLang="en-DE" dirty="0"/>
              <a:t> Feminina, und alle Wörter, die mit -</a:t>
            </a:r>
            <a:r>
              <a:rPr lang="de-DE" altLang="en-DE" i="1" dirty="0"/>
              <a:t>bar</a:t>
            </a:r>
            <a:r>
              <a:rPr lang="de-DE" altLang="en-DE" dirty="0"/>
              <a:t> enden, sind Adjektive.</a:t>
            </a:r>
          </a:p>
        </p:txBody>
      </p:sp>
      <p:pic>
        <p:nvPicPr>
          <p:cNvPr id="2" name="Audio Recording 31. Oct 2020 at 12:11:16" descr="Audio Recording 31. Oct 2020 at 12:11:16">
            <a:hlinkClick r:id="" action="ppaction://media"/>
            <a:extLst>
              <a:ext uri="{FF2B5EF4-FFF2-40B4-BE49-F238E27FC236}">
                <a16:creationId xmlns:a16="http://schemas.microsoft.com/office/drawing/2014/main" id="{5A40B587-C04F-EC4D-A21B-05E9A24C2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BE251E75-2777-5045-8008-40BE7C96A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B57FB2FC-DD63-2844-8AC7-A7185C380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Alle Merkmale des Suffixes werden auf der Ebene des Wortes vererbt oder projiziert. </a:t>
            </a:r>
          </a:p>
          <a:p>
            <a:pPr marL="0" indent="0"/>
            <a:r>
              <a:rPr lang="de-DE" altLang="en-DE" dirty="0"/>
              <a:t>-</a:t>
            </a:r>
            <a:r>
              <a:rPr lang="de-DE" altLang="en-DE" dirty="0" err="1"/>
              <a:t>heit</a:t>
            </a:r>
            <a:r>
              <a:rPr lang="de-DE" altLang="en-DE" dirty="0"/>
              <a:t> in Freiheit hat die Merkmale N, fem....</a:t>
            </a:r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Es werden aber nicht immer alle Merkmale eines Derivats vom Suffix geerbt. Die Argumentstruktur eines Worts wie </a:t>
            </a:r>
            <a:r>
              <a:rPr lang="de-DE" altLang="en-DE" i="1" dirty="0"/>
              <a:t>trinkbar</a:t>
            </a:r>
            <a:r>
              <a:rPr lang="de-DE" altLang="en-DE" dirty="0"/>
              <a:t> ist mit der Argumentstruktur der verbalen Basis verknüpft. Das syntaktische Subjekt des Derivats ist das semantische Objekt des transitiven Verbs.</a:t>
            </a:r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13:26" descr="Audio Recording 31. Oct 2020 at 12:13:26">
            <a:hlinkClick r:id="" action="ppaction://media"/>
            <a:extLst>
              <a:ext uri="{FF2B5EF4-FFF2-40B4-BE49-F238E27FC236}">
                <a16:creationId xmlns:a16="http://schemas.microsoft.com/office/drawing/2014/main" id="{BDFDF227-9DDF-1942-87EE-53CC4F827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8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2E088D29-3EAF-8542-8070-09C8200EC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2FD1B971-F297-114A-A960-F3EE8BF09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en-US" altLang="en-DE" dirty="0"/>
              <a:t>Ein </a:t>
            </a:r>
            <a:r>
              <a:rPr lang="en-US" altLang="en-DE" dirty="0" err="1"/>
              <a:t>wichtiger</a:t>
            </a:r>
            <a:r>
              <a:rPr lang="en-US" altLang="en-DE" dirty="0"/>
              <a:t> </a:t>
            </a:r>
            <a:r>
              <a:rPr lang="en-US" altLang="en-DE" dirty="0" err="1"/>
              <a:t>Unterschied</a:t>
            </a:r>
            <a:r>
              <a:rPr lang="en-US" altLang="en-DE" dirty="0"/>
              <a:t> </a:t>
            </a:r>
            <a:r>
              <a:rPr lang="en-US" altLang="en-DE" dirty="0" err="1"/>
              <a:t>zwischen</a:t>
            </a:r>
            <a:r>
              <a:rPr lang="en-US" altLang="en-DE" dirty="0"/>
              <a:t> </a:t>
            </a:r>
            <a:r>
              <a:rPr lang="en-US" altLang="en-DE" dirty="0" err="1"/>
              <a:t>Wortsyntax</a:t>
            </a:r>
            <a:r>
              <a:rPr lang="en-US" altLang="en-DE" dirty="0"/>
              <a:t> und </a:t>
            </a:r>
            <a:r>
              <a:rPr lang="en-US" altLang="en-DE" dirty="0" err="1"/>
              <a:t>Satz</a:t>
            </a:r>
            <a:r>
              <a:rPr lang="en-US" altLang="en-DE" dirty="0"/>
              <a:t>-Syntax </a:t>
            </a:r>
            <a:r>
              <a:rPr lang="en-US" altLang="en-DE" dirty="0" err="1"/>
              <a:t>besteht</a:t>
            </a:r>
            <a:r>
              <a:rPr lang="en-US" altLang="en-DE" dirty="0"/>
              <a:t> </a:t>
            </a:r>
            <a:r>
              <a:rPr lang="en-US" altLang="en-DE" dirty="0" err="1"/>
              <a:t>darin</a:t>
            </a:r>
            <a:r>
              <a:rPr lang="en-US" altLang="en-DE" dirty="0"/>
              <a:t>, </a:t>
            </a:r>
            <a:r>
              <a:rPr lang="en-US" altLang="en-DE" dirty="0" err="1"/>
              <a:t>dass</a:t>
            </a:r>
            <a:r>
              <a:rPr lang="en-US" altLang="en-DE" dirty="0"/>
              <a:t> </a:t>
            </a:r>
            <a:r>
              <a:rPr lang="en-US" altLang="en-DE" dirty="0" err="1"/>
              <a:t>ein</a:t>
            </a:r>
            <a:r>
              <a:rPr lang="en-US" altLang="en-DE" dirty="0"/>
              <a:t> Wort </a:t>
            </a:r>
            <a:r>
              <a:rPr lang="en-US" altLang="en-DE" dirty="0" err="1"/>
              <a:t>im</a:t>
            </a:r>
            <a:r>
              <a:rPr lang="en-US" altLang="en-DE" dirty="0"/>
              <a:t> </a:t>
            </a:r>
            <a:r>
              <a:rPr lang="en-US" altLang="en-DE" dirty="0" err="1"/>
              <a:t>Allgemeinen</a:t>
            </a:r>
            <a:r>
              <a:rPr lang="en-US" altLang="en-DE" dirty="0"/>
              <a:t> </a:t>
            </a:r>
            <a:r>
              <a:rPr lang="en-US" altLang="en-DE" dirty="0" err="1"/>
              <a:t>keine</a:t>
            </a:r>
            <a:r>
              <a:rPr lang="en-US" altLang="en-DE" dirty="0"/>
              <a:t> Phrase </a:t>
            </a:r>
            <a:r>
              <a:rPr lang="en-US" altLang="en-DE" dirty="0" err="1"/>
              <a:t>einschliessen</a:t>
            </a:r>
            <a:r>
              <a:rPr lang="en-US" altLang="en-DE" dirty="0"/>
              <a:t> </a:t>
            </a:r>
            <a:r>
              <a:rPr lang="en-US" altLang="en-DE" dirty="0" err="1"/>
              <a:t>kann</a:t>
            </a:r>
            <a:r>
              <a:rPr lang="en-US" altLang="en-DE" dirty="0"/>
              <a:t>.</a:t>
            </a:r>
          </a:p>
          <a:p>
            <a:pPr marL="0" indent="0"/>
            <a:endParaRPr lang="en-US" altLang="en-DE" dirty="0"/>
          </a:p>
          <a:p>
            <a:pPr marL="0" indent="0"/>
            <a:r>
              <a:rPr lang="en-US" altLang="en-DE" dirty="0"/>
              <a:t>Es </a:t>
            </a:r>
            <a:r>
              <a:rPr lang="en-US" altLang="en-DE" dirty="0" err="1"/>
              <a:t>gibt</a:t>
            </a:r>
            <a:r>
              <a:rPr lang="en-US" altLang="en-DE" dirty="0"/>
              <a:t> </a:t>
            </a:r>
            <a:r>
              <a:rPr lang="en-US" altLang="en-DE" dirty="0" err="1"/>
              <a:t>aber</a:t>
            </a:r>
            <a:r>
              <a:rPr lang="en-US" altLang="en-DE" dirty="0"/>
              <a:t> (relative </a:t>
            </a:r>
            <a:r>
              <a:rPr lang="en-US" altLang="en-DE" dirty="0" err="1"/>
              <a:t>neue</a:t>
            </a:r>
            <a:r>
              <a:rPr lang="en-US" altLang="en-DE" dirty="0"/>
              <a:t>) </a:t>
            </a:r>
            <a:r>
              <a:rPr lang="en-US" altLang="en-DE" dirty="0" err="1"/>
              <a:t>Ausnahmen</a:t>
            </a:r>
            <a:r>
              <a:rPr lang="en-US" altLang="en-DE" dirty="0"/>
              <a:t>: </a:t>
            </a:r>
            <a:r>
              <a:rPr lang="en-US" altLang="en-DE" i="1" dirty="0"/>
              <a:t>bis-</a:t>
            </a:r>
            <a:r>
              <a:rPr lang="en-US" altLang="en-DE" i="1" dirty="0" err="1"/>
              <a:t>zum</a:t>
            </a:r>
            <a:r>
              <a:rPr lang="en-US" altLang="en-DE" i="1" dirty="0"/>
              <a:t>-</a:t>
            </a:r>
            <a:r>
              <a:rPr lang="en-US" altLang="en-DE" i="1" dirty="0" err="1"/>
              <a:t>Frühstück-Bleiber</a:t>
            </a:r>
            <a:r>
              <a:rPr lang="en-US" altLang="en-DE" i="1" dirty="0"/>
              <a:t>, </a:t>
            </a:r>
            <a:r>
              <a:rPr lang="en-US" altLang="en-DE" i="1" dirty="0" err="1"/>
              <a:t>Trimm</a:t>
            </a:r>
            <a:r>
              <a:rPr lang="en-US" altLang="en-DE" i="1" dirty="0"/>
              <a:t>-Dich-</a:t>
            </a:r>
            <a:r>
              <a:rPr lang="en-US" altLang="en-DE" i="1" dirty="0" err="1"/>
              <a:t>Pfad</a:t>
            </a:r>
            <a:r>
              <a:rPr lang="en-US" altLang="en-DE" i="1" dirty="0"/>
              <a:t>,…</a:t>
            </a:r>
          </a:p>
          <a:p>
            <a:pPr marL="0" indent="0"/>
            <a:endParaRPr lang="en-US" altLang="en-DE" i="1" dirty="0"/>
          </a:p>
          <a:p>
            <a:pPr marL="0" indent="0"/>
            <a:endParaRPr lang="en-US" altLang="en-DE" dirty="0"/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14:43" descr="Audio Recording 31. Oct 2020 at 12:14:43">
            <a:hlinkClick r:id="" action="ppaction://media"/>
            <a:extLst>
              <a:ext uri="{FF2B5EF4-FFF2-40B4-BE49-F238E27FC236}">
                <a16:creationId xmlns:a16="http://schemas.microsoft.com/office/drawing/2014/main" id="{3C20B036-DA92-4841-8485-7563DFBA0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90AFF2C7-1090-064A-8837-641F75B3E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GB" dirty="0" err="1"/>
              <a:t>Endozentrizität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4DFFAD22-5EC2-0542-AB89-1E275DDCF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dirty="0"/>
              <a:t>In der Morphologie nimmt man solche Strukturen an: nicht a, nicht c. sondern b. (aus Lechners Kurs). Man baut i komplexe Wörter </a:t>
            </a:r>
            <a:r>
              <a:rPr lang="de-DE" altLang="en-DE" dirty="0" err="1"/>
              <a:t>mmer</a:t>
            </a:r>
            <a:r>
              <a:rPr lang="de-DE" altLang="en-DE" dirty="0"/>
              <a:t> Schritt für Schritt zusammen, s. auch Abschnitt 4 von Alber.</a:t>
            </a:r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>
              <a:solidFill>
                <a:srgbClr val="FF0000"/>
              </a:solidFill>
            </a:endParaRP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Erstellen Sie solche Bäume für die </a:t>
            </a:r>
            <a:r>
              <a:rPr lang="de-DE" altLang="en-DE" dirty="0" err="1">
                <a:solidFill>
                  <a:srgbClr val="FF0000"/>
                </a:solidFill>
              </a:rPr>
              <a:t>fogenden</a:t>
            </a:r>
            <a:r>
              <a:rPr lang="de-DE" altLang="en-DE" dirty="0">
                <a:solidFill>
                  <a:srgbClr val="FF0000"/>
                </a:solidFill>
              </a:rPr>
              <a:t> Wörter: </a:t>
            </a:r>
            <a:r>
              <a:rPr lang="de-DE" altLang="en-DE" i="1" dirty="0">
                <a:solidFill>
                  <a:srgbClr val="FF0000"/>
                </a:solidFill>
              </a:rPr>
              <a:t>Betonbarkeit, Unklarheit, tapferkeitslos, unverzeihlich</a:t>
            </a:r>
            <a:r>
              <a:rPr lang="de-DE" altLang="en-DE" dirty="0">
                <a:solidFill>
                  <a:srgbClr val="FF0000"/>
                </a:solidFill>
              </a:rPr>
              <a:t>, </a:t>
            </a:r>
            <a:endParaRPr lang="de-DE" altLang="en-DE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76BEBCF-19F0-8648-8F66-97A2F208B59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3124200"/>
            <a:ext cx="8077200" cy="1891553"/>
          </a:xfrm>
          <a:prstGeom prst="rect">
            <a:avLst/>
          </a:prstGeom>
        </p:spPr>
      </p:pic>
      <p:pic>
        <p:nvPicPr>
          <p:cNvPr id="2" name="Audio Recording 31. Oct 2020 at 12:16:40" descr="Audio Recording 31. Oct 2020 at 12:16:40">
            <a:hlinkClick r:id="" action="ppaction://media"/>
            <a:extLst>
              <a:ext uri="{FF2B5EF4-FFF2-40B4-BE49-F238E27FC236}">
                <a16:creationId xmlns:a16="http://schemas.microsoft.com/office/drawing/2014/main" id="{15F034D0-36F0-3740-8D51-F04D2BD12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1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</a:t>
            </a:r>
            <a:r>
              <a:rPr lang="de-DE"/>
              <a:t>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Bitte lesen Sie Abschnitt 3.2 (S.20-25)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am 25.11. diskutiert, in der </a:t>
            </a:r>
            <a:r>
              <a:rPr lang="de-DE"/>
              <a:t>nächsten Zoom-Sitzung.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C0174D03-12AD-A745-9DF9-232D8A8D7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2208F8A-2CEC-4B4C-855C-139EDC503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sz="2800" dirty="0"/>
              <a:t>	</a:t>
            </a:r>
            <a:r>
              <a:rPr lang="de-DE" altLang="en-DE" dirty="0"/>
              <a:t> Nomen </a:t>
            </a:r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ent</a:t>
            </a:r>
            <a:r>
              <a:rPr lang="de-DE" altLang="en-DE" dirty="0"/>
              <a:t>		</a:t>
            </a:r>
            <a:r>
              <a:rPr lang="de-DE" altLang="en-DE" dirty="0" err="1"/>
              <a:t>Präsid+ent</a:t>
            </a:r>
            <a:r>
              <a:rPr lang="de-DE" altLang="en-DE" dirty="0"/>
              <a:t>, </a:t>
            </a:r>
            <a:r>
              <a:rPr lang="de-DE" altLang="en-DE" dirty="0" err="1"/>
              <a:t>Absolv+ent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enz</a:t>
            </a:r>
            <a:r>
              <a:rPr lang="de-DE" altLang="en-DE" dirty="0"/>
              <a:t>		</a:t>
            </a:r>
            <a:r>
              <a:rPr lang="de-DE" altLang="en-DE" dirty="0" err="1"/>
              <a:t>Assist+enz</a:t>
            </a:r>
            <a:r>
              <a:rPr lang="de-DE" altLang="en-DE" dirty="0"/>
              <a:t>, </a:t>
            </a:r>
            <a:r>
              <a:rPr lang="de-DE" altLang="en-DE" dirty="0" err="1"/>
              <a:t>Frequ+enz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eur</a:t>
            </a:r>
            <a:r>
              <a:rPr lang="de-DE" altLang="en-DE" dirty="0"/>
              <a:t>		</a:t>
            </a:r>
            <a:r>
              <a:rPr lang="de-DE" altLang="en-DE" dirty="0" err="1"/>
              <a:t>Fris+eur</a:t>
            </a:r>
            <a:r>
              <a:rPr lang="de-DE" altLang="en-DE" dirty="0"/>
              <a:t>, </a:t>
            </a:r>
            <a:r>
              <a:rPr lang="de-DE" altLang="en-DE" dirty="0" err="1"/>
              <a:t>Installat+eur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ie</a:t>
            </a:r>
            <a:r>
              <a:rPr lang="de-DE" altLang="en-DE" dirty="0"/>
              <a:t>			</a:t>
            </a:r>
            <a:r>
              <a:rPr lang="de-DE" altLang="en-DE" dirty="0" err="1"/>
              <a:t>Phantas+ie</a:t>
            </a:r>
            <a:r>
              <a:rPr lang="de-DE" altLang="en-DE" dirty="0"/>
              <a:t>, </a:t>
            </a:r>
            <a:r>
              <a:rPr lang="de-DE" altLang="en-DE" dirty="0" err="1"/>
              <a:t>Biolog+ie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ion</a:t>
            </a:r>
            <a:r>
              <a:rPr lang="de-DE" altLang="en-DE" dirty="0"/>
              <a:t>		</a:t>
            </a:r>
            <a:r>
              <a:rPr lang="de-DE" altLang="en-DE" dirty="0" err="1"/>
              <a:t>Produkt+ion</a:t>
            </a:r>
            <a:r>
              <a:rPr lang="de-DE" altLang="en-DE" dirty="0"/>
              <a:t>, </a:t>
            </a:r>
            <a:r>
              <a:rPr lang="de-DE" altLang="en-DE" dirty="0" err="1"/>
              <a:t>Funkt+ion</a:t>
            </a:r>
            <a:endParaRPr lang="de-DE" altLang="en-DE" dirty="0"/>
          </a:p>
          <a:p>
            <a:pPr marL="0" indent="0"/>
            <a:r>
              <a:rPr lang="de-DE" altLang="en-DE" dirty="0"/>
              <a:t>	+ist		</a:t>
            </a:r>
            <a:r>
              <a:rPr lang="de-DE" altLang="en-DE" dirty="0" err="1"/>
              <a:t>Sozial+ist</a:t>
            </a:r>
            <a:endParaRPr lang="de-DE" altLang="en-DE" dirty="0"/>
          </a:p>
          <a:p>
            <a:pPr marL="0" indent="0"/>
            <a:r>
              <a:rPr lang="de-DE" altLang="en-DE" dirty="0"/>
              <a:t>	 +</a:t>
            </a:r>
            <a:r>
              <a:rPr lang="de-DE" altLang="en-DE" dirty="0" err="1"/>
              <a:t>ität</a:t>
            </a:r>
            <a:r>
              <a:rPr lang="de-DE" altLang="en-DE" dirty="0"/>
              <a:t>		</a:t>
            </a:r>
            <a:r>
              <a:rPr lang="de-DE" altLang="en-DE" dirty="0" err="1"/>
              <a:t>Neutral+ität</a:t>
            </a:r>
            <a:r>
              <a:rPr lang="de-DE" altLang="en-DE" dirty="0"/>
              <a:t>, </a:t>
            </a:r>
            <a:r>
              <a:rPr lang="de-DE" altLang="en-DE" dirty="0" err="1"/>
              <a:t>Total+ität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ur</a:t>
            </a:r>
            <a:r>
              <a:rPr lang="de-DE" altLang="en-DE" dirty="0"/>
              <a:t>		</a:t>
            </a:r>
            <a:r>
              <a:rPr lang="de-DE" altLang="en-DE" dirty="0" err="1"/>
              <a:t>Korrekt+ur</a:t>
            </a:r>
            <a:r>
              <a:rPr lang="de-DE" altLang="en-DE" dirty="0"/>
              <a:t>, </a:t>
            </a:r>
            <a:r>
              <a:rPr lang="de-DE" altLang="en-DE" dirty="0" err="1"/>
              <a:t>Konjunkt+ur</a:t>
            </a:r>
            <a:endParaRPr lang="de-DE" altLang="en-DE" dirty="0"/>
          </a:p>
        </p:txBody>
      </p:sp>
      <p:pic>
        <p:nvPicPr>
          <p:cNvPr id="2" name="Audio Recording 31. Oct 2020 at 12:18:47" descr="Audio Recording 31. Oct 2020 at 12:18:47">
            <a:hlinkClick r:id="" action="ppaction://media"/>
            <a:extLst>
              <a:ext uri="{FF2B5EF4-FFF2-40B4-BE49-F238E27FC236}">
                <a16:creationId xmlns:a16="http://schemas.microsoft.com/office/drawing/2014/main" id="{8827E99D-8F3A-044E-9818-AE409A921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91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2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D27542B-B499-DA46-BDF3-CD5009C3B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6794193D-9A5B-8B43-8790-D2A616C51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Nomen</a:t>
            </a:r>
          </a:p>
          <a:p>
            <a:pPr marL="0" indent="0"/>
            <a:r>
              <a:rPr lang="de-DE" altLang="en-DE" dirty="0"/>
              <a:t>	+er		</a:t>
            </a:r>
            <a:r>
              <a:rPr lang="de-DE" altLang="en-DE" dirty="0" err="1"/>
              <a:t>Physik+er</a:t>
            </a:r>
            <a:r>
              <a:rPr lang="de-DE" altLang="en-DE" dirty="0"/>
              <a:t>, </a:t>
            </a:r>
            <a:r>
              <a:rPr lang="de-DE" altLang="en-DE" dirty="0" err="1"/>
              <a:t>Gewerkschaft+er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heit</a:t>
            </a:r>
            <a:r>
              <a:rPr lang="de-DE" altLang="en-DE" dirty="0"/>
              <a:t>/</a:t>
            </a:r>
            <a:r>
              <a:rPr lang="de-DE" altLang="en-DE" dirty="0" err="1"/>
              <a:t>keit</a:t>
            </a:r>
            <a:r>
              <a:rPr lang="de-DE" altLang="en-DE" dirty="0"/>
              <a:t>	</a:t>
            </a:r>
            <a:r>
              <a:rPr lang="de-DE" altLang="en-DE" dirty="0" err="1"/>
              <a:t>Ganz+heit</a:t>
            </a:r>
            <a:r>
              <a:rPr lang="de-DE" altLang="en-DE" dirty="0"/>
              <a:t>, </a:t>
            </a:r>
            <a:r>
              <a:rPr lang="de-DE" altLang="en-DE" dirty="0" err="1"/>
              <a:t>Höflich+keit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sal</a:t>
            </a:r>
            <a:r>
              <a:rPr lang="de-DE" altLang="en-DE" dirty="0"/>
              <a:t>		</a:t>
            </a:r>
            <a:r>
              <a:rPr lang="de-DE" altLang="en-DE" dirty="0" err="1"/>
              <a:t>Müh+sal</a:t>
            </a:r>
            <a:r>
              <a:rPr lang="de-DE" altLang="en-DE" dirty="0"/>
              <a:t>, </a:t>
            </a:r>
            <a:r>
              <a:rPr lang="de-DE" altLang="en-DE" dirty="0" err="1"/>
              <a:t>Trüb+sal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schaft</a:t>
            </a:r>
            <a:r>
              <a:rPr lang="de-DE" altLang="en-DE" dirty="0"/>
              <a:t>	</a:t>
            </a:r>
            <a:r>
              <a:rPr lang="de-DE" altLang="en-DE" dirty="0" err="1"/>
              <a:t>Wissen+schaft</a:t>
            </a:r>
            <a:r>
              <a:rPr lang="de-DE" altLang="en-DE" dirty="0"/>
              <a:t>, </a:t>
            </a:r>
            <a:r>
              <a:rPr lang="de-DE" altLang="en-DE" dirty="0" err="1"/>
              <a:t>Wirt+schaft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ung</a:t>
            </a:r>
            <a:r>
              <a:rPr lang="de-DE" altLang="en-DE" dirty="0"/>
              <a:t>		</a:t>
            </a:r>
            <a:r>
              <a:rPr lang="de-DE" altLang="en-DE" dirty="0" err="1"/>
              <a:t>Prüf+ung</a:t>
            </a:r>
            <a:r>
              <a:rPr lang="de-DE" altLang="en-DE" dirty="0"/>
              <a:t>, </a:t>
            </a:r>
            <a:r>
              <a:rPr lang="de-DE" altLang="en-DE" dirty="0" err="1"/>
              <a:t>Bezieh+ung</a:t>
            </a:r>
            <a:endParaRPr lang="de-DE" altLang="en-DE" dirty="0"/>
          </a:p>
        </p:txBody>
      </p:sp>
      <p:pic>
        <p:nvPicPr>
          <p:cNvPr id="2" name="Audio Recording 31. Oct 2020 at 12:20:46" descr="Audio Recording 31. Oct 2020 at 12:20:46">
            <a:hlinkClick r:id="" action="ppaction://media"/>
            <a:extLst>
              <a:ext uri="{FF2B5EF4-FFF2-40B4-BE49-F238E27FC236}">
                <a16:creationId xmlns:a16="http://schemas.microsoft.com/office/drawing/2014/main" id="{1778548C-5077-E142-8B7A-082EC32D3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0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92B5C16-87D5-4447-A383-676D14D4B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089F67B4-D161-4944-9707-3A096C647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	 Nomen 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ling</a:t>
            </a:r>
            <a:r>
              <a:rPr lang="de-DE" altLang="en-DE" dirty="0"/>
              <a:t>		</a:t>
            </a:r>
            <a:r>
              <a:rPr lang="de-DE" altLang="en-DE" dirty="0" err="1"/>
              <a:t>Schäd+ling</a:t>
            </a:r>
            <a:r>
              <a:rPr lang="de-DE" altLang="en-DE" dirty="0"/>
              <a:t>, </a:t>
            </a:r>
            <a:r>
              <a:rPr lang="de-DE" altLang="en-DE" dirty="0" err="1"/>
              <a:t>Straf+ling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nis</a:t>
            </a:r>
            <a:r>
              <a:rPr lang="de-DE" altLang="en-DE" dirty="0"/>
              <a:t>		</a:t>
            </a:r>
            <a:r>
              <a:rPr lang="de-DE" altLang="en-DE" dirty="0" err="1"/>
              <a:t>Verständ+nis</a:t>
            </a:r>
            <a:r>
              <a:rPr lang="de-DE" altLang="en-DE" dirty="0"/>
              <a:t>, </a:t>
            </a:r>
            <a:r>
              <a:rPr lang="de-DE" altLang="en-DE" dirty="0" err="1"/>
              <a:t>Vermächt+nis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+o			</a:t>
            </a:r>
            <a:r>
              <a:rPr lang="de-DE" altLang="en-DE" dirty="0" err="1"/>
              <a:t>Tri+o</a:t>
            </a:r>
            <a:r>
              <a:rPr lang="de-DE" altLang="en-DE" dirty="0"/>
              <a:t>, </a:t>
            </a:r>
            <a:r>
              <a:rPr lang="de-DE" altLang="en-DE" dirty="0" err="1"/>
              <a:t>Komannd+o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+on		</a:t>
            </a:r>
            <a:r>
              <a:rPr lang="de-DE" altLang="en-DE" dirty="0" err="1"/>
              <a:t>Elektr+on</a:t>
            </a:r>
            <a:r>
              <a:rPr lang="de-DE" altLang="en-DE" dirty="0"/>
              <a:t>, </a:t>
            </a:r>
            <a:r>
              <a:rPr lang="de-DE" altLang="en-DE" dirty="0" err="1"/>
              <a:t>Stadi+on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or</a:t>
            </a:r>
            <a:r>
              <a:rPr lang="de-DE" altLang="en-DE" dirty="0"/>
              <a:t>		</a:t>
            </a:r>
            <a:r>
              <a:rPr lang="de-DE" altLang="en-DE" dirty="0" err="1"/>
              <a:t>Profess+or</a:t>
            </a:r>
            <a:r>
              <a:rPr lang="de-DE" altLang="en-DE" dirty="0"/>
              <a:t>, </a:t>
            </a:r>
            <a:r>
              <a:rPr lang="de-DE" altLang="en-DE" dirty="0" err="1"/>
              <a:t>Direkt+or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tum</a:t>
            </a:r>
            <a:r>
              <a:rPr lang="de-DE" altLang="en-DE" dirty="0"/>
              <a:t>		</a:t>
            </a:r>
            <a:r>
              <a:rPr lang="de-DE" altLang="en-DE" dirty="0" err="1"/>
              <a:t>Eigen+tum</a:t>
            </a:r>
            <a:r>
              <a:rPr lang="de-DE" altLang="en-DE" dirty="0"/>
              <a:t>, </a:t>
            </a:r>
            <a:r>
              <a:rPr lang="de-DE" altLang="en-DE" dirty="0" err="1"/>
              <a:t>Piraten+tum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+um		</a:t>
            </a:r>
            <a:r>
              <a:rPr lang="de-DE" altLang="en-DE" dirty="0" err="1"/>
              <a:t>Stadi+um</a:t>
            </a:r>
            <a:r>
              <a:rPr lang="de-DE" altLang="en-DE" dirty="0"/>
              <a:t>, </a:t>
            </a:r>
            <a:r>
              <a:rPr lang="de-DE" altLang="en-DE" dirty="0" err="1"/>
              <a:t>Sanatori+um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us</a:t>
            </a:r>
            <a:r>
              <a:rPr lang="de-DE" altLang="en-DE" dirty="0"/>
              <a:t>		</a:t>
            </a:r>
            <a:r>
              <a:rPr lang="de-DE" altLang="en-DE" dirty="0" err="1"/>
              <a:t>Radi+us</a:t>
            </a:r>
            <a:r>
              <a:rPr lang="de-DE" altLang="en-DE" dirty="0"/>
              <a:t>, </a:t>
            </a:r>
            <a:r>
              <a:rPr lang="de-DE" altLang="en-DE" dirty="0" err="1"/>
              <a:t>Typ+us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ik</a:t>
            </a:r>
            <a:r>
              <a:rPr lang="de-DE" altLang="en-DE" dirty="0"/>
              <a:t>			Romanistik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Welche Eigenschaft unterscheidet die Suffixe dieser und der unmittelbar davorstehenden Folien von den Suffixen der davor stehenden zwei Folien? Vielleicht wollen Sie noch die Beispiele hören.</a:t>
            </a:r>
          </a:p>
        </p:txBody>
      </p:sp>
      <p:pic>
        <p:nvPicPr>
          <p:cNvPr id="2" name="Audio Recording 31. Oct 2020 at 12:19:51" descr="Audio Recording 31. Oct 2020 at 12:19:51">
            <a:hlinkClick r:id="" action="ppaction://media"/>
            <a:extLst>
              <a:ext uri="{FF2B5EF4-FFF2-40B4-BE49-F238E27FC236}">
                <a16:creationId xmlns:a16="http://schemas.microsoft.com/office/drawing/2014/main" id="{EBA14322-06DD-A347-9634-009CA3258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76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1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99CAD2CC-C796-6647-9992-99F2FE5D1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E7FB286D-48CA-8D46-875B-D9426B685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Diminutivsuffixe (Nomen)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chen</a:t>
            </a:r>
            <a:r>
              <a:rPr lang="de-DE" altLang="en-DE" dirty="0"/>
              <a:t>		</a:t>
            </a:r>
            <a:r>
              <a:rPr lang="de-DE" altLang="en-DE" dirty="0" err="1"/>
              <a:t>Wört+chen</a:t>
            </a:r>
            <a:r>
              <a:rPr lang="de-DE" altLang="en-DE" dirty="0"/>
              <a:t>, </a:t>
            </a:r>
            <a:r>
              <a:rPr lang="de-DE" altLang="en-DE" dirty="0" err="1"/>
              <a:t>Tisch+chen</a:t>
            </a:r>
            <a:endParaRPr lang="de-DE" altLang="en-DE" dirty="0"/>
          </a:p>
          <a:p>
            <a:pPr marL="0" indent="0"/>
            <a:r>
              <a:rPr lang="de-DE" altLang="en-DE" dirty="0"/>
              <a:t>	+lein			</a:t>
            </a:r>
            <a:r>
              <a:rPr lang="de-DE" altLang="en-DE" dirty="0" err="1"/>
              <a:t>Tisch+lein</a:t>
            </a:r>
            <a:r>
              <a:rPr lang="de-DE" altLang="en-DE" dirty="0"/>
              <a:t>, </a:t>
            </a:r>
            <a:r>
              <a:rPr lang="de-DE" altLang="en-DE" dirty="0" err="1"/>
              <a:t>Büch+lein</a:t>
            </a:r>
            <a:endParaRPr lang="de-DE" altLang="en-DE" dirty="0"/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22:15" descr="Audio Recording 31. Oct 2020 at 12:22:15">
            <a:hlinkClick r:id="" action="ppaction://media"/>
            <a:extLst>
              <a:ext uri="{FF2B5EF4-FFF2-40B4-BE49-F238E27FC236}">
                <a16:creationId xmlns:a16="http://schemas.microsoft.com/office/drawing/2014/main" id="{6A4BE6B1-B0F4-0241-8389-D945AA29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91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99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21635BA-D1AF-D049-BAC0-76D9F9005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54A0590E-5DF5-E942-A71F-D6F34D1E3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sz="2400" dirty="0"/>
              <a:t>	</a:t>
            </a:r>
            <a:r>
              <a:rPr lang="de-DE" altLang="en-DE" sz="2800" dirty="0"/>
              <a:t>Adjektivsuffixe:</a:t>
            </a:r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abel</a:t>
            </a:r>
            <a:r>
              <a:rPr lang="de-DE" altLang="en-DE" sz="2800" dirty="0"/>
              <a:t>	</a:t>
            </a:r>
            <a:r>
              <a:rPr lang="de-DE" altLang="en-DE" sz="2800" dirty="0" err="1"/>
              <a:t>vari+abel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diskut+abel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+al		</a:t>
            </a:r>
            <a:r>
              <a:rPr lang="de-DE" altLang="en-DE" sz="2800" dirty="0" err="1"/>
              <a:t>diagon+al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radik+al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är</a:t>
            </a:r>
            <a:r>
              <a:rPr lang="de-DE" altLang="en-DE" sz="2800" dirty="0"/>
              <a:t>		</a:t>
            </a:r>
            <a:r>
              <a:rPr lang="de-DE" altLang="en-DE" sz="2800" dirty="0" err="1"/>
              <a:t>reaktion+är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vision+är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ant</a:t>
            </a:r>
            <a:r>
              <a:rPr lang="de-DE" altLang="en-DE" sz="2800" dirty="0"/>
              <a:t>		</a:t>
            </a:r>
            <a:r>
              <a:rPr lang="de-DE" altLang="en-DE" sz="2800" dirty="0" err="1"/>
              <a:t>interess+ant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mark+ant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ell</a:t>
            </a:r>
            <a:r>
              <a:rPr lang="de-DE" altLang="en-DE" sz="2800" dirty="0"/>
              <a:t>		</a:t>
            </a:r>
            <a:r>
              <a:rPr lang="de-DE" altLang="en-DE" sz="2800" dirty="0" err="1"/>
              <a:t>kommerzi+ell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manu+ell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esk</a:t>
            </a:r>
            <a:r>
              <a:rPr lang="de-DE" altLang="en-DE" sz="2800" dirty="0"/>
              <a:t>		</a:t>
            </a:r>
            <a:r>
              <a:rPr lang="de-DE" altLang="en-DE" sz="2800" dirty="0" err="1"/>
              <a:t>kafka+esk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ballad+esk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+iv		</a:t>
            </a:r>
            <a:r>
              <a:rPr lang="de-DE" altLang="en-DE" sz="2800" dirty="0" err="1"/>
              <a:t>akt+iv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relat+iv</a:t>
            </a:r>
            <a:endParaRPr lang="de-DE" altLang="en-DE" sz="2800" dirty="0"/>
          </a:p>
          <a:p>
            <a:pPr marL="0" indent="0">
              <a:lnSpc>
                <a:spcPct val="90000"/>
              </a:lnSpc>
            </a:pPr>
            <a:r>
              <a:rPr lang="de-DE" altLang="en-DE" sz="2800" dirty="0"/>
              <a:t>	+</a:t>
            </a:r>
            <a:r>
              <a:rPr lang="de-DE" altLang="en-DE" sz="2800" dirty="0" err="1"/>
              <a:t>os</a:t>
            </a:r>
            <a:r>
              <a:rPr lang="de-DE" altLang="en-DE" sz="2800" dirty="0"/>
              <a:t>/ös	</a:t>
            </a:r>
            <a:r>
              <a:rPr lang="de-DE" altLang="en-DE" sz="2800" dirty="0" err="1"/>
              <a:t>grandi+os</a:t>
            </a:r>
            <a:r>
              <a:rPr lang="de-DE" altLang="en-DE" sz="2800" dirty="0"/>
              <a:t>, </a:t>
            </a:r>
            <a:r>
              <a:rPr lang="de-DE" altLang="en-DE" sz="2800" dirty="0" err="1"/>
              <a:t>nebul+ös</a:t>
            </a:r>
            <a:endParaRPr lang="de-DE" altLang="en-DE" sz="2800" dirty="0"/>
          </a:p>
        </p:txBody>
      </p:sp>
      <p:pic>
        <p:nvPicPr>
          <p:cNvPr id="2" name="Audio Recording 31. Oct 2020 at 12:22:51" descr="Audio Recording 31. Oct 2020 at 12:22:51">
            <a:hlinkClick r:id="" action="ppaction://media"/>
            <a:extLst>
              <a:ext uri="{FF2B5EF4-FFF2-40B4-BE49-F238E27FC236}">
                <a16:creationId xmlns:a16="http://schemas.microsoft.com/office/drawing/2014/main" id="{EA6E4331-ECB6-5345-8EE2-72CC80D0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121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09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EA8B63D2-BAC4-F34F-9487-8896DB4A2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7D84B02-353A-B14D-B45B-45E9E3F9F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Adjektiv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+bar		</a:t>
            </a:r>
            <a:r>
              <a:rPr lang="de-DE" altLang="en-DE" dirty="0" err="1"/>
              <a:t>ess+bar</a:t>
            </a:r>
            <a:r>
              <a:rPr lang="de-DE" altLang="en-DE" dirty="0"/>
              <a:t>, </a:t>
            </a:r>
            <a:r>
              <a:rPr lang="de-DE" altLang="en-DE" dirty="0" err="1"/>
              <a:t>durchführ+bar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haft</a:t>
            </a:r>
            <a:r>
              <a:rPr lang="de-DE" altLang="en-DE" dirty="0"/>
              <a:t>		</a:t>
            </a:r>
            <a:r>
              <a:rPr lang="de-DE" altLang="en-DE" dirty="0" err="1"/>
              <a:t>glaub+haft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ig</a:t>
            </a:r>
            <a:r>
              <a:rPr lang="de-DE" altLang="en-DE" dirty="0"/>
              <a:t>			</a:t>
            </a:r>
            <a:r>
              <a:rPr lang="de-DE" altLang="en-DE" dirty="0" err="1"/>
              <a:t>farb+ig</a:t>
            </a:r>
            <a:r>
              <a:rPr lang="de-DE" altLang="en-DE" dirty="0"/>
              <a:t>, </a:t>
            </a:r>
            <a:r>
              <a:rPr lang="de-DE" altLang="en-DE" dirty="0" err="1"/>
              <a:t>niedr+ig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lich</a:t>
            </a:r>
            <a:r>
              <a:rPr lang="de-DE" altLang="en-DE" dirty="0"/>
              <a:t>		</a:t>
            </a:r>
            <a:r>
              <a:rPr lang="de-DE" altLang="en-DE" dirty="0" err="1"/>
              <a:t>weiß+lich</a:t>
            </a:r>
            <a:r>
              <a:rPr lang="de-DE" altLang="en-DE" dirty="0"/>
              <a:t>, </a:t>
            </a:r>
            <a:r>
              <a:rPr lang="de-DE" altLang="en-DE" dirty="0" err="1"/>
              <a:t>verständ+lich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+los		</a:t>
            </a:r>
            <a:r>
              <a:rPr lang="de-DE" altLang="en-DE" dirty="0" err="1"/>
              <a:t>farb+los</a:t>
            </a:r>
            <a:r>
              <a:rPr lang="de-DE" altLang="en-DE" dirty="0"/>
              <a:t>, </a:t>
            </a:r>
            <a:r>
              <a:rPr lang="de-DE" altLang="en-DE" dirty="0" err="1"/>
              <a:t>hoffnungs+los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+sam		</a:t>
            </a:r>
            <a:r>
              <a:rPr lang="de-DE" altLang="en-DE" dirty="0" err="1"/>
              <a:t>kleid+sam</a:t>
            </a:r>
            <a:r>
              <a:rPr lang="de-DE" altLang="en-DE" dirty="0"/>
              <a:t>, </a:t>
            </a:r>
            <a:r>
              <a:rPr lang="de-DE" altLang="en-DE" dirty="0" err="1"/>
              <a:t>spar+sam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+</a:t>
            </a:r>
            <a:r>
              <a:rPr lang="de-DE" altLang="en-DE" dirty="0" err="1"/>
              <a:t>isch</a:t>
            </a:r>
            <a:r>
              <a:rPr lang="de-DE" altLang="en-DE" dirty="0"/>
              <a:t>		</a:t>
            </a:r>
            <a:r>
              <a:rPr lang="de-DE" altLang="en-DE" dirty="0" err="1"/>
              <a:t>fakt+isch</a:t>
            </a:r>
            <a:r>
              <a:rPr lang="de-DE" altLang="en-DE" dirty="0"/>
              <a:t>, partei-</a:t>
            </a:r>
            <a:r>
              <a:rPr lang="de-DE" altLang="en-DE" dirty="0" err="1"/>
              <a:t>isch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Welche Eigenschaft unterscheidet die Suffixe dieser Folie von den Suffixen der davor stehenden Folie? (Selbe Eigenschaft wie bei den Nomen)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</a:t>
            </a:r>
          </a:p>
        </p:txBody>
      </p:sp>
      <p:pic>
        <p:nvPicPr>
          <p:cNvPr id="2" name="Audio Recording 31. Oct 2020 at 12:23:27" descr="Audio Recording 31. Oct 2020 at 12:23:27">
            <a:hlinkClick r:id="" action="ppaction://media"/>
            <a:extLst>
              <a:ext uri="{FF2B5EF4-FFF2-40B4-BE49-F238E27FC236}">
                <a16:creationId xmlns:a16="http://schemas.microsoft.com/office/drawing/2014/main" id="{E4EF6730-543F-AF4E-A00B-CB69A5F8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1117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3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54AB7C65-95F8-B541-8105-F6113746A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228C678-CC7D-544E-A967-61263ACE3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sz="2800" dirty="0"/>
              <a:t>	</a:t>
            </a:r>
            <a:r>
              <a:rPr lang="de-DE" altLang="en-DE" dirty="0"/>
              <a:t>Verbsuffixe</a:t>
            </a:r>
          </a:p>
          <a:p>
            <a:pPr marL="0" indent="0"/>
            <a:r>
              <a:rPr lang="de-DE" altLang="en-DE" dirty="0"/>
              <a:t>	+er		</a:t>
            </a:r>
            <a:r>
              <a:rPr lang="de-DE" altLang="en-DE" dirty="0" err="1"/>
              <a:t>geist+er+n</a:t>
            </a:r>
            <a:r>
              <a:rPr lang="de-DE" altLang="en-DE" dirty="0"/>
              <a:t>, </a:t>
            </a:r>
            <a:r>
              <a:rPr lang="de-DE" altLang="en-DE" dirty="0" err="1"/>
              <a:t>löch+er+n</a:t>
            </a:r>
            <a:endParaRPr lang="de-DE" altLang="en-DE" dirty="0"/>
          </a:p>
          <a:p>
            <a:pPr marL="0" indent="0"/>
            <a:r>
              <a:rPr lang="de-DE" altLang="en-DE" dirty="0"/>
              <a:t>	+(</a:t>
            </a:r>
            <a:r>
              <a:rPr lang="de-DE" altLang="en-DE" dirty="0" err="1"/>
              <a:t>e</a:t>
            </a:r>
            <a:r>
              <a:rPr lang="de-DE" altLang="en-DE" dirty="0"/>
              <a:t>)l		</a:t>
            </a:r>
            <a:r>
              <a:rPr lang="de-DE" altLang="en-DE" dirty="0" err="1"/>
              <a:t>tänz+el+n</a:t>
            </a:r>
            <a:r>
              <a:rPr lang="de-DE" altLang="en-DE" dirty="0"/>
              <a:t>, </a:t>
            </a:r>
            <a:r>
              <a:rPr lang="de-DE" altLang="en-DE" dirty="0" err="1"/>
              <a:t>deut+el+n</a:t>
            </a:r>
            <a:endParaRPr lang="de-DE" altLang="en-DE" dirty="0"/>
          </a:p>
          <a:p>
            <a:pPr marL="0" indent="0"/>
            <a:r>
              <a:rPr lang="de-DE" altLang="en-DE" dirty="0"/>
              <a:t>	+</a:t>
            </a:r>
            <a:r>
              <a:rPr lang="de-DE" altLang="en-DE" dirty="0" err="1"/>
              <a:t>ig</a:t>
            </a:r>
            <a:r>
              <a:rPr lang="de-DE" altLang="en-DE" dirty="0"/>
              <a:t>			</a:t>
            </a:r>
            <a:r>
              <a:rPr lang="de-DE" altLang="en-DE" dirty="0" err="1"/>
              <a:t>rein+ig+en</a:t>
            </a:r>
            <a:r>
              <a:rPr lang="de-DE" altLang="en-DE" dirty="0"/>
              <a:t>, </a:t>
            </a:r>
            <a:r>
              <a:rPr lang="de-DE" altLang="en-DE" dirty="0" err="1"/>
              <a:t>pein+ig+en</a:t>
            </a:r>
            <a:endParaRPr lang="de-DE" altLang="en-DE" dirty="0"/>
          </a:p>
        </p:txBody>
      </p:sp>
      <p:pic>
        <p:nvPicPr>
          <p:cNvPr id="2" name="Audio Recording 31. Oct 2020 at 12:24:11" descr="Audio Recording 31. Oct 2020 at 12:24:11">
            <a:hlinkClick r:id="" action="ppaction://media"/>
            <a:extLst>
              <a:ext uri="{FF2B5EF4-FFF2-40B4-BE49-F238E27FC236}">
                <a16:creationId xmlns:a16="http://schemas.microsoft.com/office/drawing/2014/main" id="{DBDE523A-260D-6740-A3E3-438711DDA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137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C7306A27-B0B7-EF4C-BEF4-966A7FFF9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B37A700C-C87C-7647-BA56-EA9F7D53B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endParaRPr lang="de-DE" altLang="en-DE" sz="2800" dirty="0"/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de-DE" altLang="en-DE" dirty="0"/>
              <a:t>Manche Suffixe sind nicht-nativ (Griechisch, Romanisch)  </a:t>
            </a:r>
            <a:r>
              <a:rPr lang="de-DE" altLang="en-DE" dirty="0">
                <a:solidFill>
                  <a:srgbClr val="FF0000"/>
                </a:solidFill>
              </a:rPr>
              <a:t>Welche?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de-DE" altLang="en-DE" dirty="0"/>
              <a:t>Reihenfolge der Affixe ist oft festgelegt 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 err="1"/>
              <a:t>Protest+ant+in</a:t>
            </a:r>
            <a:r>
              <a:rPr lang="de-DE" altLang="en-DE" i="1" dirty="0"/>
              <a:t>, </a:t>
            </a:r>
            <a:r>
              <a:rPr lang="de-DE" altLang="en-DE" i="1" dirty="0" err="1"/>
              <a:t>kontinu+ier+lich</a:t>
            </a:r>
            <a:r>
              <a:rPr lang="de-DE" altLang="en-DE" i="1" dirty="0"/>
              <a:t>, </a:t>
            </a:r>
            <a:r>
              <a:rPr lang="de-DE" altLang="en-DE" i="1" dirty="0" err="1"/>
              <a:t>phantas+ie+los</a:t>
            </a:r>
            <a:r>
              <a:rPr lang="de-DE" altLang="en-DE" i="1" dirty="0"/>
              <a:t>, </a:t>
            </a:r>
            <a:r>
              <a:rPr lang="de-DE" altLang="en-DE" i="1" dirty="0" err="1"/>
              <a:t>Präsid+ent+schaft</a:t>
            </a:r>
            <a:r>
              <a:rPr lang="de-DE" altLang="en-DE" i="1" dirty="0"/>
              <a:t>, </a:t>
            </a:r>
            <a:r>
              <a:rPr lang="de-DE" altLang="en-DE" i="1" dirty="0" err="1"/>
              <a:t>Relat+iv+heit</a:t>
            </a:r>
            <a:endParaRPr lang="de-DE" altLang="en-DE" i="1" dirty="0"/>
          </a:p>
          <a:p>
            <a:pPr marL="0" indent="0">
              <a:lnSpc>
                <a:spcPct val="90000"/>
              </a:lnSpc>
            </a:pPr>
            <a:endParaRPr lang="de-DE" altLang="en-DE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Probieren Sie die Affixe zu invertieren. Was passiert?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de-DE" altLang="en-DE" dirty="0"/>
              <a:t>Manche Suffixe können zu gebundenen Wurzeln hinzugefügt werden (</a:t>
            </a:r>
            <a:r>
              <a:rPr lang="de-DE" altLang="en-DE" i="1" dirty="0" err="1"/>
              <a:t>Präsid</a:t>
            </a:r>
            <a:r>
              <a:rPr lang="de-DE" altLang="en-DE" i="1" dirty="0"/>
              <a:t>-, </a:t>
            </a:r>
            <a:r>
              <a:rPr lang="de-DE" altLang="en-DE" i="1" dirty="0" err="1"/>
              <a:t>diskut</a:t>
            </a:r>
            <a:r>
              <a:rPr lang="de-DE" altLang="en-DE" i="1" dirty="0"/>
              <a:t>-, </a:t>
            </a:r>
            <a:r>
              <a:rPr lang="de-DE" altLang="en-DE" i="1" dirty="0" err="1"/>
              <a:t>demonstr</a:t>
            </a:r>
            <a:r>
              <a:rPr lang="de-DE" altLang="en-DE" dirty="0"/>
              <a:t>-). 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Welche?</a:t>
            </a:r>
          </a:p>
        </p:txBody>
      </p:sp>
      <p:pic>
        <p:nvPicPr>
          <p:cNvPr id="2" name="Audio Recording 31. Oct 2020 at 12:25:57" descr="Audio Recording 31. Oct 2020 at 12:25:57">
            <a:hlinkClick r:id="" action="ppaction://media"/>
            <a:extLst>
              <a:ext uri="{FF2B5EF4-FFF2-40B4-BE49-F238E27FC236}">
                <a16:creationId xmlns:a16="http://schemas.microsoft.com/office/drawing/2014/main" id="{233554B0-CB8F-C740-BACB-84BC2E502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347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63985196-EB5D-194E-A4D8-AB11280E1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0B0F13A3-B063-E842-ACC0-8CF4E38C7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de-DE" altLang="en-DE" dirty="0"/>
              <a:t>Manche andere Suffixe können im Prinzip in jeder Reihenfolge kommen. </a:t>
            </a:r>
          </a:p>
          <a:p>
            <a:pPr marL="342900" indent="-342900">
              <a:buFontTx/>
              <a:buChar char="-"/>
            </a:pPr>
            <a:endParaRPr lang="de-DE" altLang="en-DE" dirty="0"/>
          </a:p>
          <a:p>
            <a:pPr marL="0" indent="0"/>
            <a:r>
              <a:rPr lang="de-DE" altLang="en-DE" i="1" dirty="0" err="1"/>
              <a:t>Dikt+at+or</a:t>
            </a:r>
            <a:r>
              <a:rPr lang="de-DE" altLang="en-DE" i="1" dirty="0"/>
              <a:t>			</a:t>
            </a:r>
            <a:r>
              <a:rPr lang="de-DE" altLang="en-DE" i="1" dirty="0" err="1"/>
              <a:t>Rekt+or+at</a:t>
            </a:r>
            <a:r>
              <a:rPr lang="de-DE" altLang="en-DE" i="1" dirty="0"/>
              <a:t>        	</a:t>
            </a:r>
          </a:p>
          <a:p>
            <a:pPr marL="0" indent="0"/>
            <a:r>
              <a:rPr lang="de-DE" altLang="en-DE" i="1" dirty="0" err="1"/>
              <a:t>Medit+at+ion</a:t>
            </a:r>
            <a:r>
              <a:rPr lang="de-DE" altLang="en-DE" i="1" dirty="0"/>
              <a:t>			</a:t>
            </a:r>
            <a:r>
              <a:rPr lang="de-DE" altLang="en-DE" i="1" dirty="0" err="1"/>
              <a:t>Pens+ion+at</a:t>
            </a:r>
            <a:r>
              <a:rPr lang="de-DE" altLang="en-DE" i="1" dirty="0"/>
              <a:t> </a:t>
            </a:r>
          </a:p>
          <a:p>
            <a:pPr marL="0" indent="0"/>
            <a:r>
              <a:rPr lang="de-DE" altLang="en-DE" i="1" dirty="0" err="1"/>
              <a:t>Prakt+ik+ant</a:t>
            </a:r>
            <a:r>
              <a:rPr lang="de-DE" altLang="en-DE" i="1" dirty="0"/>
              <a:t>	 		</a:t>
            </a:r>
            <a:r>
              <a:rPr lang="de-DE" altLang="en-DE" i="1" dirty="0" err="1"/>
              <a:t>Rom+ant+ik</a:t>
            </a:r>
            <a:endParaRPr lang="de-DE" altLang="en-DE" i="1" dirty="0"/>
          </a:p>
          <a:p>
            <a:pPr marL="0" indent="0"/>
            <a:r>
              <a:rPr lang="en-US" altLang="en-DE" i="1" dirty="0" err="1"/>
              <a:t>Zier+lich+keit</a:t>
            </a:r>
            <a:r>
              <a:rPr lang="en-US" altLang="en-DE" i="1" dirty="0"/>
              <a:t>			</a:t>
            </a:r>
            <a:r>
              <a:rPr lang="en-US" altLang="en-DE" i="1" dirty="0" err="1"/>
              <a:t>obrig+keit+lich</a:t>
            </a:r>
            <a:r>
              <a:rPr lang="en-US" altLang="en-DE" i="1" dirty="0"/>
              <a:t> </a:t>
            </a:r>
            <a:r>
              <a:rPr lang="en-US" altLang="en-DE" i="1" dirty="0" err="1"/>
              <a:t>Gewerk+schaft+er</a:t>
            </a:r>
            <a:r>
              <a:rPr lang="en-US" altLang="en-DE" i="1" dirty="0"/>
              <a:t>		</a:t>
            </a:r>
            <a:r>
              <a:rPr lang="en-US" altLang="en-DE" i="1" dirty="0" err="1"/>
              <a:t>Handwer+er+schaft</a:t>
            </a:r>
            <a:endParaRPr lang="en-US" altLang="en-DE" i="1" dirty="0"/>
          </a:p>
          <a:p>
            <a:pPr marL="0" indent="0"/>
            <a:endParaRPr lang="en-US" altLang="en-DE" i="1" dirty="0"/>
          </a:p>
          <a:p>
            <a:pPr marL="0" indent="0"/>
            <a:endParaRPr lang="en-US" altLang="en-DE" i="1" dirty="0"/>
          </a:p>
          <a:p>
            <a:pPr marL="0" indent="0"/>
            <a:endParaRPr lang="en-US" altLang="en-DE" i="1" dirty="0"/>
          </a:p>
          <a:p>
            <a:pPr marL="0" indent="0"/>
            <a:endParaRPr lang="en-US" altLang="en-DE" i="1" dirty="0"/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26:56" descr="Audio Recording 31. Oct 2020 at 12:26:56">
            <a:hlinkClick r:id="" action="ppaction://media"/>
            <a:extLst>
              <a:ext uri="{FF2B5EF4-FFF2-40B4-BE49-F238E27FC236}">
                <a16:creationId xmlns:a16="http://schemas.microsoft.com/office/drawing/2014/main" id="{B7BBC251-2CB1-A64F-80AF-23967341F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1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E698D38-F77D-034B-8627-3FAB43C12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Suffixe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0671AF16-DBA2-224D-BBA6-4AD427EC5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dirty="0"/>
              <a:t>Ist ein </a:t>
            </a:r>
            <a:r>
              <a:rPr lang="de-DE" altLang="en-DE" dirty="0" err="1"/>
              <a:t>nomenfinales</a:t>
            </a:r>
            <a:r>
              <a:rPr lang="de-DE" altLang="en-DE" dirty="0"/>
              <a:t> Schwa ein Suffix?</a:t>
            </a:r>
          </a:p>
          <a:p>
            <a:pPr marL="0" indent="0"/>
            <a:endParaRPr lang="de-DE" altLang="en-DE" dirty="0"/>
          </a:p>
          <a:p>
            <a:pPr lvl="3"/>
            <a:r>
              <a:rPr lang="de-DE" altLang="en-DE" sz="2400" i="1" dirty="0" err="1"/>
              <a:t>Wies+e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Katz+e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Freud+e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Aug+e</a:t>
            </a:r>
            <a:r>
              <a:rPr lang="de-DE" altLang="en-DE" sz="2400" i="1" dirty="0"/>
              <a:t> </a:t>
            </a:r>
          </a:p>
          <a:p>
            <a:pPr lvl="3"/>
            <a:r>
              <a:rPr lang="de-DE" altLang="en-DE" sz="2400" i="1" dirty="0" err="1"/>
              <a:t>Statu+e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Melon+e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Raket+e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Interess+e</a:t>
            </a:r>
            <a:endParaRPr lang="de-DE" altLang="en-DE" sz="2400" i="1" dirty="0"/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Eher nein, das Schwa hat z.B. keinen eigenen Genus und diese Wörter sind </a:t>
            </a:r>
            <a:r>
              <a:rPr lang="de-DE" altLang="en-DE" dirty="0" err="1"/>
              <a:t>simplex</a:t>
            </a:r>
            <a:r>
              <a:rPr lang="de-DE" altLang="en-DE" dirty="0"/>
              <a:t>/monomorphemisch.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Schwa wird getilgt, wenn ein anderes Suffix  auftaucht, aber es heißt nicht, dass es ein Suffix ist:</a:t>
            </a:r>
          </a:p>
          <a:p>
            <a:pPr marL="0" indent="0"/>
            <a:r>
              <a:rPr lang="de-DE" altLang="en-DE" i="1" dirty="0"/>
              <a:t>Riese/</a:t>
            </a:r>
            <a:r>
              <a:rPr lang="de-DE" altLang="en-DE" i="1" dirty="0" err="1"/>
              <a:t>Ries+in</a:t>
            </a:r>
            <a:r>
              <a:rPr lang="de-DE" altLang="en-DE" i="1" dirty="0"/>
              <a:t>, Phonologe/</a:t>
            </a:r>
            <a:r>
              <a:rPr lang="de-DE" altLang="en-DE" i="1" dirty="0" err="1"/>
              <a:t>Phonolog+in</a:t>
            </a:r>
            <a:r>
              <a:rPr lang="de-DE" altLang="en-DE" i="1" dirty="0"/>
              <a:t>, Interesse/</a:t>
            </a:r>
            <a:r>
              <a:rPr lang="de-DE" altLang="en-DE" i="1" dirty="0" err="1"/>
              <a:t>interess+ant</a:t>
            </a:r>
            <a:r>
              <a:rPr lang="de-DE" altLang="en-DE" i="1" dirty="0"/>
              <a:t>, Treppe/</a:t>
            </a:r>
            <a:r>
              <a:rPr lang="de-DE" altLang="en-DE" i="1" dirty="0" err="1"/>
              <a:t>Trepp+chen</a:t>
            </a:r>
            <a:r>
              <a:rPr lang="de-DE" altLang="en-DE" dirty="0"/>
              <a:t>.</a:t>
            </a:r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29:29" descr="Audio Recording 31. Oct 2020 at 12:29:29">
            <a:hlinkClick r:id="" action="ppaction://media"/>
            <a:extLst>
              <a:ext uri="{FF2B5EF4-FFF2-40B4-BE49-F238E27FC236}">
                <a16:creationId xmlns:a16="http://schemas.microsoft.com/office/drawing/2014/main" id="{3AD9AB32-E48A-DB40-9BB8-4C7BDF9B4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9063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1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der Präsentation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endParaRPr lang="de-DE" dirty="0"/>
          </a:p>
          <a:p>
            <a:pPr marL="457200" indent="-457200">
              <a:buSzPct val="100000"/>
              <a:buFontTx/>
              <a:buAutoNum type="arabicPeriod"/>
            </a:pPr>
            <a:r>
              <a:rPr lang="de-DE" dirty="0"/>
              <a:t>Derivation in der Morphologie</a:t>
            </a:r>
          </a:p>
          <a:p>
            <a:pPr marL="457200" indent="-457200">
              <a:buSzPct val="100000"/>
              <a:buFontTx/>
              <a:buAutoNum type="arabicPeriod"/>
            </a:pPr>
            <a:r>
              <a:rPr lang="de-DE" dirty="0" err="1"/>
              <a:t>Köpfigkeit</a:t>
            </a:r>
            <a:endParaRPr lang="de-DE" dirty="0"/>
          </a:p>
          <a:p>
            <a:pPr marL="457200" indent="-457200">
              <a:buSzPct val="100000"/>
              <a:buFontTx/>
              <a:buAutoNum type="arabicPeriod"/>
            </a:pPr>
            <a:r>
              <a:rPr lang="de-DE" dirty="0"/>
              <a:t>Affixe </a:t>
            </a:r>
          </a:p>
          <a:p>
            <a:pPr marL="457200" indent="-457200">
              <a:buSzPct val="100000"/>
              <a:buAutoNum type="arabicPeriod"/>
            </a:pPr>
            <a:r>
              <a:rPr lang="de-DE" dirty="0"/>
              <a:t>Phonologie der Derivation: </a:t>
            </a:r>
          </a:p>
          <a:p>
            <a:pPr marL="0" indent="0">
              <a:buSzPct val="100000"/>
            </a:pPr>
            <a:r>
              <a:rPr lang="de-DE" dirty="0"/>
              <a:t>		4.1 </a:t>
            </a:r>
            <a:r>
              <a:rPr lang="de-DE" dirty="0" err="1"/>
              <a:t>Silbifizierung</a:t>
            </a:r>
            <a:r>
              <a:rPr lang="de-DE" dirty="0"/>
              <a:t> </a:t>
            </a:r>
          </a:p>
          <a:p>
            <a:pPr marL="0" indent="0">
              <a:buSzPct val="100000"/>
            </a:pPr>
            <a:r>
              <a:rPr lang="de-DE" dirty="0"/>
              <a:t>		4.2 Betonung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Audio Recording 31. Oct 2020 at 11:49:18" descr="Audio Recording 31. Oct 2020 at 11:49:18">
            <a:hlinkClick r:id="" action="ppaction://media"/>
            <a:extLst>
              <a:ext uri="{FF2B5EF4-FFF2-40B4-BE49-F238E27FC236}">
                <a16:creationId xmlns:a16="http://schemas.microsoft.com/office/drawing/2014/main" id="{2D3A3751-3198-384B-BB4E-0841FE153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17B18550-A61E-764C-8F82-AE2F76BC9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Präfixe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2E9BC468-D20A-0A4B-9488-12DA4A0D9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	in-			</a:t>
            </a:r>
            <a:r>
              <a:rPr lang="de-DE" altLang="en-DE" dirty="0" err="1"/>
              <a:t>in+stabil</a:t>
            </a:r>
            <a:r>
              <a:rPr lang="de-DE" altLang="en-DE" dirty="0"/>
              <a:t>, </a:t>
            </a:r>
            <a:r>
              <a:rPr lang="de-DE" altLang="en-DE" dirty="0" err="1"/>
              <a:t>il+legal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sub-		</a:t>
            </a:r>
            <a:r>
              <a:rPr lang="de-DE" altLang="en-DE" dirty="0" err="1"/>
              <a:t>sub+versiv</a:t>
            </a:r>
            <a:r>
              <a:rPr lang="de-DE" altLang="en-DE" dirty="0"/>
              <a:t>, </a:t>
            </a:r>
            <a:r>
              <a:rPr lang="de-DE" altLang="en-DE" dirty="0" err="1"/>
              <a:t>sub+atom+ar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</a:t>
            </a:r>
            <a:r>
              <a:rPr lang="de-DE" altLang="en-DE" dirty="0" err="1"/>
              <a:t>re</a:t>
            </a:r>
            <a:r>
              <a:rPr lang="de-DE" altLang="en-DE" dirty="0"/>
              <a:t>-			</a:t>
            </a:r>
            <a:r>
              <a:rPr lang="de-DE" altLang="en-DE" dirty="0" err="1"/>
              <a:t>re+kultivieren</a:t>
            </a:r>
            <a:r>
              <a:rPr lang="de-DE" altLang="en-DE" dirty="0"/>
              <a:t>, </a:t>
            </a:r>
            <a:r>
              <a:rPr lang="de-DE" altLang="en-DE" dirty="0" err="1"/>
              <a:t>Re+form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</a:t>
            </a:r>
            <a:r>
              <a:rPr lang="de-DE" altLang="en-DE" dirty="0" err="1"/>
              <a:t>dis</a:t>
            </a:r>
            <a:r>
              <a:rPr lang="de-DE" altLang="en-DE" dirty="0"/>
              <a:t>-		</a:t>
            </a:r>
            <a:r>
              <a:rPr lang="de-DE" altLang="en-DE" dirty="0" err="1"/>
              <a:t>Dis+harmonie</a:t>
            </a:r>
            <a:r>
              <a:rPr lang="de-DE" altLang="en-DE" dirty="0"/>
              <a:t>, </a:t>
            </a:r>
            <a:r>
              <a:rPr lang="de-DE" altLang="en-DE" dirty="0" err="1"/>
              <a:t>dis+kret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pan-		</a:t>
            </a:r>
            <a:r>
              <a:rPr lang="de-DE" altLang="en-DE" dirty="0" err="1"/>
              <a:t>Pan+amerika</a:t>
            </a:r>
            <a:r>
              <a:rPr lang="de-DE" altLang="en-DE" dirty="0"/>
              <a:t>, </a:t>
            </a:r>
            <a:r>
              <a:rPr lang="de-DE" altLang="en-DE" dirty="0" err="1"/>
              <a:t>pan+amerikanisch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</a:t>
            </a:r>
            <a:r>
              <a:rPr lang="de-DE" altLang="en-DE" dirty="0" err="1"/>
              <a:t>ge</a:t>
            </a:r>
            <a:r>
              <a:rPr lang="de-DE" altLang="en-DE" dirty="0"/>
              <a:t>-			</a:t>
            </a:r>
            <a:r>
              <a:rPr lang="de-DE" altLang="en-DE" dirty="0" err="1"/>
              <a:t>ge+brauch+en</a:t>
            </a:r>
            <a:r>
              <a:rPr lang="de-DE" altLang="en-DE" dirty="0"/>
              <a:t>, </a:t>
            </a:r>
            <a:r>
              <a:rPr lang="de-DE" altLang="en-DE" dirty="0" err="1"/>
              <a:t>Ge+bäu+de</a:t>
            </a: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	</a:t>
            </a:r>
            <a:r>
              <a:rPr lang="de-DE" altLang="en-DE" dirty="0" err="1"/>
              <a:t>be</a:t>
            </a:r>
            <a:r>
              <a:rPr lang="de-DE" altLang="en-DE" dirty="0"/>
              <a:t>-		</a:t>
            </a:r>
            <a:r>
              <a:rPr lang="de-DE" altLang="en-DE" dirty="0" err="1"/>
              <a:t>be+halten</a:t>
            </a:r>
            <a:r>
              <a:rPr lang="de-DE" altLang="en-DE" dirty="0"/>
              <a:t>, </a:t>
            </a:r>
            <a:r>
              <a:rPr lang="de-DE" altLang="en-DE" dirty="0" err="1"/>
              <a:t>Be+fehl</a:t>
            </a:r>
            <a:endParaRPr lang="de-DE" altLang="en-DE" dirty="0"/>
          </a:p>
        </p:txBody>
      </p:sp>
      <p:pic>
        <p:nvPicPr>
          <p:cNvPr id="2" name="Audio Recording 31. Oct 2020 at 12:30:50" descr="Audio Recording 31. Oct 2020 at 12:30:50">
            <a:hlinkClick r:id="" action="ppaction://media"/>
            <a:extLst>
              <a:ext uri="{FF2B5EF4-FFF2-40B4-BE49-F238E27FC236}">
                <a16:creationId xmlns:a16="http://schemas.microsoft.com/office/drawing/2014/main" id="{875E29F4-FEC4-5646-BE8F-37B18EF16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CB974A41-7DCC-1349-AE62-0FA1076E3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Präfixe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F3273CB-9AAC-D445-B8A7-942029D173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dirty="0"/>
              <a:t>	</a:t>
            </a:r>
            <a:r>
              <a:rPr lang="de-DE" altLang="en-DE" dirty="0" err="1"/>
              <a:t>un</a:t>
            </a:r>
            <a:r>
              <a:rPr lang="de-DE" altLang="en-DE" dirty="0"/>
              <a:t>-		</a:t>
            </a:r>
            <a:r>
              <a:rPr lang="de-DE" altLang="en-DE" dirty="0" err="1"/>
              <a:t>un+genau</a:t>
            </a:r>
            <a:r>
              <a:rPr lang="de-DE" altLang="en-DE" dirty="0"/>
              <a:t>, </a:t>
            </a:r>
            <a:r>
              <a:rPr lang="de-DE" altLang="en-DE" dirty="0" err="1"/>
              <a:t>Un+tier</a:t>
            </a:r>
            <a:r>
              <a:rPr lang="de-DE" altLang="en-DE" dirty="0"/>
              <a:t>, </a:t>
            </a:r>
            <a:r>
              <a:rPr lang="de-DE" altLang="en-DE" dirty="0" err="1"/>
              <a:t>un+gemütlich</a:t>
            </a:r>
            <a:endParaRPr lang="de-DE" altLang="en-DE" dirty="0"/>
          </a:p>
          <a:p>
            <a:pPr marL="0" indent="0"/>
            <a:r>
              <a:rPr lang="de-DE" altLang="en-DE" dirty="0"/>
              <a:t>	</a:t>
            </a:r>
            <a:r>
              <a:rPr lang="de-DE" altLang="en-DE" dirty="0" err="1"/>
              <a:t>ver</a:t>
            </a:r>
            <a:r>
              <a:rPr lang="de-DE" altLang="en-DE" dirty="0"/>
              <a:t>-		</a:t>
            </a:r>
            <a:r>
              <a:rPr lang="de-DE" altLang="en-DE" dirty="0" err="1"/>
              <a:t>ver+stärken</a:t>
            </a:r>
            <a:endParaRPr lang="de-DE" altLang="en-DE" dirty="0"/>
          </a:p>
          <a:p>
            <a:pPr marL="0" indent="0"/>
            <a:r>
              <a:rPr lang="de-DE" altLang="en-DE" dirty="0"/>
              <a:t>	er-			</a:t>
            </a:r>
            <a:r>
              <a:rPr lang="de-DE" altLang="en-DE" dirty="0" err="1"/>
              <a:t>er+fahren</a:t>
            </a:r>
            <a:r>
              <a:rPr lang="de-DE" altLang="en-DE" dirty="0"/>
              <a:t>, </a:t>
            </a:r>
            <a:r>
              <a:rPr lang="de-DE" altLang="en-DE" dirty="0" err="1"/>
              <a:t>Er+fahr+ung</a:t>
            </a:r>
            <a:endParaRPr lang="de-DE" altLang="en-DE" dirty="0"/>
          </a:p>
          <a:p>
            <a:pPr marL="0" indent="0"/>
            <a:r>
              <a:rPr lang="de-DE" altLang="en-DE" dirty="0"/>
              <a:t>	</a:t>
            </a:r>
            <a:r>
              <a:rPr lang="de-DE" altLang="en-DE" dirty="0" err="1"/>
              <a:t>ent</a:t>
            </a:r>
            <a:r>
              <a:rPr lang="de-DE" altLang="en-DE" dirty="0"/>
              <a:t>-		</a:t>
            </a:r>
            <a:r>
              <a:rPr lang="de-DE" altLang="en-DE" dirty="0" err="1"/>
              <a:t>ent+fernen</a:t>
            </a:r>
            <a:endParaRPr lang="de-DE" altLang="en-DE" dirty="0"/>
          </a:p>
          <a:p>
            <a:pPr marL="0" indent="0"/>
            <a:r>
              <a:rPr lang="de-DE" altLang="en-DE" dirty="0"/>
              <a:t>	miss-		</a:t>
            </a:r>
            <a:r>
              <a:rPr lang="de-DE" altLang="en-DE" dirty="0" err="1"/>
              <a:t>miss+trauen</a:t>
            </a:r>
            <a:r>
              <a:rPr lang="de-DE" altLang="en-DE" dirty="0"/>
              <a:t>, </a:t>
            </a:r>
            <a:r>
              <a:rPr lang="de-DE" altLang="en-DE" dirty="0" err="1"/>
              <a:t>Miss+ver+ständ+nis</a:t>
            </a:r>
            <a:endParaRPr lang="de-DE" altLang="en-DE" dirty="0"/>
          </a:p>
          <a:p>
            <a:pPr marL="0" indent="0"/>
            <a:r>
              <a:rPr lang="de-DE" altLang="en-DE" dirty="0"/>
              <a:t>	</a:t>
            </a:r>
            <a:r>
              <a:rPr lang="de-DE" altLang="en-DE" dirty="0" err="1"/>
              <a:t>zer</a:t>
            </a:r>
            <a:r>
              <a:rPr lang="de-DE" altLang="en-DE" dirty="0"/>
              <a:t>-		</a:t>
            </a:r>
            <a:r>
              <a:rPr lang="de-DE" altLang="en-DE" dirty="0" err="1"/>
              <a:t>zer+setzen</a:t>
            </a:r>
            <a:r>
              <a:rPr lang="de-DE" altLang="en-DE" dirty="0"/>
              <a:t>, </a:t>
            </a:r>
            <a:r>
              <a:rPr lang="de-DE" altLang="en-DE" dirty="0" err="1"/>
              <a:t>Zer+fall</a:t>
            </a:r>
            <a:endParaRPr lang="de-DE" altLang="en-DE" dirty="0"/>
          </a:p>
          <a:p>
            <a:pPr marL="0" indent="0"/>
            <a:r>
              <a:rPr lang="de-DE" altLang="en-DE" dirty="0"/>
              <a:t>	ur-			</a:t>
            </a:r>
            <a:r>
              <a:rPr lang="de-DE" dirty="0"/>
              <a:t>Urzustand, urwüchsig</a:t>
            </a:r>
            <a:endParaRPr lang="de-DE" altLang="en-DE" dirty="0"/>
          </a:p>
          <a:p>
            <a:pPr marL="0" indent="0"/>
            <a:r>
              <a:rPr lang="de-DE" altLang="en-DE" dirty="0"/>
              <a:t>	</a:t>
            </a:r>
            <a:r>
              <a:rPr lang="de-DE" altLang="en-DE" dirty="0" err="1"/>
              <a:t>erz</a:t>
            </a:r>
            <a:r>
              <a:rPr lang="de-DE" altLang="en-DE"/>
              <a:t>-	</a:t>
            </a:r>
            <a:r>
              <a:rPr lang="de-DE" altLang="en-DE" dirty="0"/>
              <a:t>	</a:t>
            </a:r>
            <a:r>
              <a:rPr lang="de-DE"/>
              <a:t>Erzfeind</a:t>
            </a:r>
            <a:r>
              <a:rPr lang="de-DE" dirty="0"/>
              <a:t>, erzkonservativ</a:t>
            </a:r>
            <a:endParaRPr lang="en-DE" dirty="0"/>
          </a:p>
          <a:p>
            <a:pPr marL="0" indent="0"/>
            <a:endParaRPr lang="de-DE" altLang="en-DE" dirty="0"/>
          </a:p>
          <a:p>
            <a:pPr marL="12700" indent="-12700"/>
            <a:r>
              <a:rPr lang="de-DE" altLang="en-DE" dirty="0"/>
              <a:t>Präfixe werden an Wörter unterschiedlicher Kategorien angefügt. Sie sind keine Köpfe.</a:t>
            </a:r>
          </a:p>
          <a:p>
            <a:r>
              <a:rPr lang="en-GB" dirty="0"/>
              <a:t>Auch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der Kopf </a:t>
            </a:r>
            <a:r>
              <a:rPr lang="en-GB" dirty="0" err="1"/>
              <a:t>rechts</a:t>
            </a:r>
            <a:r>
              <a:rPr lang="en-GB" dirty="0"/>
              <a:t>!</a:t>
            </a:r>
          </a:p>
          <a:p>
            <a:pPr marL="0" indent="0"/>
            <a:endParaRPr lang="de-DE" altLang="en-DE" dirty="0"/>
          </a:p>
          <a:p>
            <a:pPr marL="0" indent="0"/>
            <a:endParaRPr lang="de-DE" altLang="en-DE" dirty="0"/>
          </a:p>
        </p:txBody>
      </p:sp>
      <p:pic>
        <p:nvPicPr>
          <p:cNvPr id="2" name="Audio Recording 31. Oct 2020 at 12:32:20" descr="Audio Recording 31. Oct 2020 at 12:32:20">
            <a:hlinkClick r:id="" action="ppaction://media"/>
            <a:extLst>
              <a:ext uri="{FF2B5EF4-FFF2-40B4-BE49-F238E27FC236}">
                <a16:creationId xmlns:a16="http://schemas.microsoft.com/office/drawing/2014/main" id="{72237765-A7C5-F34A-9149-C5CC5041B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328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2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92F2D90A-78C1-094B-BCC3-4CCEBDF17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Präfixe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588DE9E-1A13-4C49-9168-9947F72E8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0" indent="0"/>
            <a:r>
              <a:rPr lang="de-DE" altLang="en-DE" dirty="0"/>
              <a:t>Sechs untrennbare Verbpartikeln (das ist die komplette Liste):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	durch-		</a:t>
            </a:r>
            <a:r>
              <a:rPr lang="de-DE" altLang="en-DE" dirty="0" err="1"/>
              <a:t>durch+láufen</a:t>
            </a:r>
            <a:endParaRPr lang="de-DE" altLang="en-DE" dirty="0"/>
          </a:p>
          <a:p>
            <a:pPr marL="0" indent="0"/>
            <a:r>
              <a:rPr lang="de-DE" altLang="en-DE" dirty="0"/>
              <a:t>	über+-		</a:t>
            </a:r>
            <a:r>
              <a:rPr lang="de-DE" altLang="en-DE" dirty="0" err="1"/>
              <a:t>über+sétzen</a:t>
            </a:r>
            <a:endParaRPr lang="de-DE" altLang="en-DE" dirty="0"/>
          </a:p>
          <a:p>
            <a:pPr marL="0" indent="0"/>
            <a:r>
              <a:rPr lang="de-DE" altLang="en-DE" dirty="0"/>
              <a:t>	unter-		</a:t>
            </a:r>
            <a:r>
              <a:rPr lang="de-DE" altLang="en-DE" dirty="0" err="1"/>
              <a:t>unter+súchen</a:t>
            </a:r>
            <a:endParaRPr lang="de-DE" altLang="en-DE" dirty="0"/>
          </a:p>
          <a:p>
            <a:pPr marL="0" indent="0"/>
            <a:r>
              <a:rPr lang="de-DE" altLang="en-DE" dirty="0"/>
              <a:t>	hinter-		</a:t>
            </a:r>
            <a:r>
              <a:rPr lang="de-DE" altLang="en-DE" dirty="0" err="1"/>
              <a:t>hinter+géhen</a:t>
            </a:r>
            <a:endParaRPr lang="de-DE" altLang="en-DE" dirty="0"/>
          </a:p>
          <a:p>
            <a:pPr marL="0" indent="0"/>
            <a:r>
              <a:rPr lang="de-DE" altLang="en-DE" dirty="0"/>
              <a:t>	um-			</a:t>
            </a:r>
            <a:r>
              <a:rPr lang="de-DE" altLang="en-DE" dirty="0" err="1"/>
              <a:t>um+fáhren</a:t>
            </a:r>
            <a:endParaRPr lang="de-DE" altLang="en-DE" dirty="0"/>
          </a:p>
          <a:p>
            <a:pPr marL="0" indent="0"/>
            <a:r>
              <a:rPr lang="de-DE" altLang="en-DE" dirty="0"/>
              <a:t>	wider-		</a:t>
            </a:r>
            <a:r>
              <a:rPr lang="de-DE" altLang="en-DE" dirty="0" err="1"/>
              <a:t>wider+spréchen</a:t>
            </a:r>
            <a:endParaRPr lang="de-DE" altLang="en-DE" dirty="0"/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 </a:t>
            </a: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Was passiert, wenn sie betont sind?</a:t>
            </a:r>
          </a:p>
        </p:txBody>
      </p:sp>
      <p:pic>
        <p:nvPicPr>
          <p:cNvPr id="2" name="Audio Recording 31. Oct 2020 at 12:33:13" descr="Audio Recording 31. Oct 2020 at 12:33:13">
            <a:hlinkClick r:id="" action="ppaction://media"/>
            <a:extLst>
              <a:ext uri="{FF2B5EF4-FFF2-40B4-BE49-F238E27FC236}">
                <a16:creationId xmlns:a16="http://schemas.microsoft.com/office/drawing/2014/main" id="{3CBD032C-DCC7-544C-8A0A-97315D5E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51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0EB179B-64F5-A149-A0AF-86FF2170A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Affixe: Präfixe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14D8EFBE-0279-C544-8263-EBA6486F9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/>
          </a:bodyPr>
          <a:lstStyle/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Verschiedene Präfixe können in zwei Reihenfolgen vorkommen: </a:t>
            </a:r>
            <a:r>
              <a:rPr lang="de-DE" altLang="en-DE" i="1" dirty="0" err="1"/>
              <a:t>un+ver+ein+bar</a:t>
            </a:r>
            <a:r>
              <a:rPr lang="de-DE" altLang="en-DE" i="1" dirty="0"/>
              <a:t>, </a:t>
            </a:r>
            <a:r>
              <a:rPr lang="de-DE" altLang="en-DE" i="1" dirty="0" err="1"/>
              <a:t>ver+un+reinigen</a:t>
            </a:r>
            <a:r>
              <a:rPr lang="de-DE" altLang="en-DE" dirty="0"/>
              <a:t>.</a:t>
            </a:r>
          </a:p>
          <a:p>
            <a:pPr marL="342900" indent="-342900">
              <a:buFontTx/>
              <a:buChar char="-"/>
            </a:pPr>
            <a:endParaRPr lang="de-DE" altLang="en-DE" dirty="0"/>
          </a:p>
          <a:p>
            <a:pPr marL="0" indent="0"/>
            <a:r>
              <a:rPr lang="de-DE" altLang="en-DE" dirty="0"/>
              <a:t>Für </a:t>
            </a:r>
            <a:r>
              <a:rPr lang="de-DE" altLang="en-DE" i="1" dirty="0"/>
              <a:t>in-</a:t>
            </a:r>
            <a:r>
              <a:rPr lang="de-DE" altLang="en-DE" dirty="0"/>
              <a:t> alterniert der Nasal: Er assimiliert mit dem folgenden Konsonanten: </a:t>
            </a:r>
            <a:r>
              <a:rPr lang="de-DE" altLang="en-DE" i="1" dirty="0" err="1"/>
              <a:t>il+legal</a:t>
            </a:r>
            <a:r>
              <a:rPr lang="de-DE" altLang="en-DE" i="1" dirty="0"/>
              <a:t>, </a:t>
            </a:r>
            <a:r>
              <a:rPr lang="de-DE" altLang="en-DE" i="1" dirty="0" err="1"/>
              <a:t>ir+relevant</a:t>
            </a:r>
            <a:r>
              <a:rPr lang="de-DE" altLang="en-DE" dirty="0"/>
              <a:t>, … aber </a:t>
            </a:r>
            <a:r>
              <a:rPr lang="de-DE" altLang="en-DE" i="1" dirty="0" err="1"/>
              <a:t>un</a:t>
            </a:r>
            <a:r>
              <a:rPr lang="de-DE" altLang="en-DE" dirty="0"/>
              <a:t>+ alterniert nicht</a:t>
            </a:r>
          </a:p>
        </p:txBody>
      </p:sp>
      <p:pic>
        <p:nvPicPr>
          <p:cNvPr id="2" name="Audio Recording 31. Oct 2020 at 12:37:05" descr="Audio Recording 31. Oct 2020 at 12:37:05">
            <a:hlinkClick r:id="" action="ppaction://media"/>
            <a:extLst>
              <a:ext uri="{FF2B5EF4-FFF2-40B4-BE49-F238E27FC236}">
                <a16:creationId xmlns:a16="http://schemas.microsoft.com/office/drawing/2014/main" id="{AA71B8B5-CBEE-784B-ADB8-2C7DDA9EA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05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Phonologie der Derivation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en-DE" dirty="0"/>
              <a:t>Zwei Eigenschaften:</a:t>
            </a:r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r>
              <a:rPr lang="en-DE" dirty="0"/>
              <a:t>4.1 Silbifizierung</a:t>
            </a:r>
          </a:p>
          <a:p>
            <a:pPr marL="0" indent="0">
              <a:buSzPct val="100000"/>
            </a:pPr>
            <a:r>
              <a:rPr lang="en-DE" dirty="0"/>
              <a:t>4.2 Betonung</a:t>
            </a:r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r>
              <a:rPr lang="en-DE" dirty="0"/>
              <a:t>Zuerst bei den Suffixen</a:t>
            </a:r>
          </a:p>
          <a:p>
            <a:pPr marL="0" indent="0">
              <a:buSzPct val="100000"/>
            </a:pPr>
            <a:r>
              <a:rPr lang="en-DE" dirty="0"/>
              <a:t>Dann bei den Präfixen</a:t>
            </a:r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r>
              <a:rPr lang="en-DE" dirty="0"/>
              <a:t>Silbifizierung bei einfachen monomorphemischen Worten:</a:t>
            </a:r>
          </a:p>
          <a:p>
            <a:pPr marL="0" indent="0">
              <a:buSzPct val="100000"/>
            </a:pPr>
            <a:r>
              <a:rPr lang="en-DE" dirty="0"/>
              <a:t>Prävokalische Konsonanten sind Ansätze von Silben, solange sie den Silbifizierungsprinzipen wie Sonorität respektieren: </a:t>
            </a:r>
          </a:p>
          <a:p>
            <a:pPr marL="0" indent="0">
              <a:buSzPct val="100000"/>
            </a:pPr>
            <a:r>
              <a:rPr lang="en-DE" i="1" dirty="0"/>
              <a:t>Scho.ko.la.de, Ko.ko.lo.res, Ka.ta.ma.ran, Man.go</a:t>
            </a:r>
          </a:p>
          <a:p>
            <a:pPr marL="0" indent="0">
              <a:buSzPct val="100000"/>
            </a:pP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6" name="Audio Recording 31. Oct 2020 at 12:39:02" descr="Audio Recording 31. Oct 2020 at 12:39:02">
            <a:hlinkClick r:id="" action="ppaction://media"/>
            <a:extLst>
              <a:ext uri="{FF2B5EF4-FFF2-40B4-BE49-F238E27FC236}">
                <a16:creationId xmlns:a16="http://schemas.microsoft.com/office/drawing/2014/main" id="{4C1187F2-D1A0-1C40-B3C0-9570C058B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916" y="622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5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4.1 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r>
              <a:rPr lang="de-DE" dirty="0"/>
              <a:t>Ansatzregel </a:t>
            </a:r>
            <a:r>
              <a:rPr lang="en-DE" dirty="0"/>
              <a:t>bei einfachen monomorphemischen Worten</a:t>
            </a:r>
            <a:r>
              <a:rPr lang="de-DE" dirty="0"/>
              <a:t>: Ansätze werden präferiert/maximiert solange die </a:t>
            </a:r>
            <a:r>
              <a:rPr lang="de-DE" altLang="de-DE" dirty="0">
                <a:ea typeface="ＭＳ Ｐゴシック" panose="020B0600070205080204" pitchFamily="34" charset="-128"/>
              </a:rPr>
              <a:t>Sonoritätshierarchie-Generalisierung</a:t>
            </a:r>
            <a:r>
              <a:rPr lang="de-DE" dirty="0"/>
              <a:t> erfüllt wird.</a:t>
            </a:r>
          </a:p>
          <a:p>
            <a:pPr marL="0" indent="0">
              <a:buSzPct val="100000"/>
            </a:pPr>
            <a:r>
              <a:rPr lang="de-DE" dirty="0"/>
              <a:t>Kodas werden vermieden.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 err="1"/>
              <a:t>O.ma</a:t>
            </a:r>
            <a:r>
              <a:rPr lang="de-DE" dirty="0"/>
              <a:t>  		*</a:t>
            </a:r>
            <a:r>
              <a:rPr lang="de-DE" dirty="0" err="1"/>
              <a:t>Om.a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Ar.thri.tis</a:t>
            </a:r>
            <a:r>
              <a:rPr lang="de-DE" dirty="0"/>
              <a:t>  	*</a:t>
            </a:r>
            <a:r>
              <a:rPr lang="de-DE" dirty="0" err="1"/>
              <a:t>A.rt.rit.is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Ni.trat</a:t>
            </a:r>
            <a:r>
              <a:rPr lang="de-DE" dirty="0"/>
              <a:t>		*</a:t>
            </a:r>
            <a:r>
              <a:rPr lang="de-DE" dirty="0" err="1"/>
              <a:t>Nit.rat</a:t>
            </a:r>
            <a:endParaRPr lang="de-DE" dirty="0"/>
          </a:p>
          <a:p>
            <a:pPr marL="0" indent="0">
              <a:buSzPct val="100000"/>
            </a:pPr>
            <a:r>
              <a:rPr lang="de-DE" dirty="0" err="1"/>
              <a:t>Scha.blone</a:t>
            </a:r>
            <a:r>
              <a:rPr lang="de-DE" dirty="0"/>
              <a:t>	*</a:t>
            </a:r>
            <a:r>
              <a:rPr lang="de-DE" dirty="0" err="1"/>
              <a:t>Schab.lon.e</a:t>
            </a:r>
            <a:r>
              <a:rPr lang="en-DE" dirty="0"/>
              <a:t> 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Audio Recording 31. Oct 2020 at 12:41:32" descr="Audio Recording 31. Oct 2020 at 12:41:32">
            <a:hlinkClick r:id="" action="ppaction://media"/>
            <a:extLst>
              <a:ext uri="{FF2B5EF4-FFF2-40B4-BE49-F238E27FC236}">
                <a16:creationId xmlns:a16="http://schemas.microsoft.com/office/drawing/2014/main" id="{748E528B-9524-F84B-96EB-CD2DE3B2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6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de-DE" dirty="0"/>
              <a:t>Beim Hiat (zwei Vokale hintereinander):</a:t>
            </a:r>
            <a:r>
              <a:rPr lang="en-US" dirty="0"/>
              <a:t>	</a:t>
            </a:r>
          </a:p>
          <a:p>
            <a:pPr marL="12700" lvl="0" indent="-12700"/>
            <a:r>
              <a:rPr lang="en-US" dirty="0" err="1"/>
              <a:t>Scharfe</a:t>
            </a:r>
            <a:r>
              <a:rPr lang="en-US" dirty="0"/>
              <a:t> </a:t>
            </a:r>
            <a:r>
              <a:rPr lang="en-US" dirty="0" err="1"/>
              <a:t>Silbentrennung</a:t>
            </a:r>
            <a:r>
              <a:rPr lang="en-US" dirty="0"/>
              <a:t> und </a:t>
            </a:r>
            <a:r>
              <a:rPr lang="en-US" dirty="0" err="1"/>
              <a:t>Glottalverschluss</a:t>
            </a:r>
            <a:r>
              <a:rPr lang="en-US" dirty="0"/>
              <a:t> </a:t>
            </a:r>
            <a:r>
              <a:rPr lang="en-US" dirty="0" err="1"/>
              <a:t>wenn</a:t>
            </a:r>
            <a:r>
              <a:rPr lang="en-US" dirty="0"/>
              <a:t> der </a:t>
            </a:r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betont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a.		</a:t>
            </a:r>
            <a:r>
              <a:rPr lang="en-US" dirty="0" err="1"/>
              <a:t>Ruín</a:t>
            </a:r>
            <a:r>
              <a:rPr lang="en-US" dirty="0"/>
              <a:t>	 	(</a:t>
            </a:r>
            <a:r>
              <a:rPr lang="en-US" dirty="0" err="1"/>
              <a:t>ʁu</a:t>
            </a:r>
            <a:r>
              <a:rPr lang="en-US" dirty="0"/>
              <a:t>:.(</a:t>
            </a:r>
            <a:r>
              <a:rPr lang="en-US" dirty="0" err="1"/>
              <a:t>ʔi:n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	</a:t>
            </a:r>
            <a:r>
              <a:rPr lang="en-US" dirty="0" err="1"/>
              <a:t>Chaót</a:t>
            </a:r>
            <a:r>
              <a:rPr lang="en-US" dirty="0"/>
              <a:t>	(ka:.(</a:t>
            </a:r>
            <a:r>
              <a:rPr lang="en-US" dirty="0" err="1"/>
              <a:t>ʔo:t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	</a:t>
            </a:r>
            <a:r>
              <a:rPr lang="en-US" dirty="0" err="1"/>
              <a:t>Theáter</a:t>
            </a:r>
            <a:r>
              <a:rPr lang="en-US" dirty="0"/>
              <a:t> 	((</a:t>
            </a:r>
            <a:r>
              <a:rPr lang="en-US" dirty="0" err="1"/>
              <a:t>te</a:t>
            </a:r>
            <a:r>
              <a:rPr lang="en-US" dirty="0"/>
              <a:t>:.(</a:t>
            </a:r>
            <a:r>
              <a:rPr lang="en-US" dirty="0" err="1"/>
              <a:t>ʔa</a:t>
            </a:r>
            <a:r>
              <a:rPr lang="en-US" dirty="0"/>
              <a:t>:.</a:t>
            </a:r>
            <a:r>
              <a:rPr lang="en-US" dirty="0" err="1"/>
              <a:t>tɐ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US" baseline="-25000" dirty="0"/>
          </a:p>
          <a:p>
            <a:r>
              <a:rPr lang="en-US" baseline="-25000" dirty="0"/>
              <a:t>		</a:t>
            </a:r>
            <a:r>
              <a:rPr lang="en-DE" dirty="0"/>
              <a:t>Oáse	 ((ʔo.(ʔá:.zә)</a:t>
            </a:r>
            <a:r>
              <a:rPr lang="en-DE" baseline="-25000" dirty="0"/>
              <a:t>F</a:t>
            </a:r>
            <a:r>
              <a:rPr lang="en-DE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endParaRPr lang="en-US" baseline="-25000" dirty="0"/>
          </a:p>
          <a:p>
            <a:pPr marL="12700" indent="-12700"/>
            <a:r>
              <a:rPr lang="en-US" dirty="0" err="1"/>
              <a:t>Scharfe</a:t>
            </a:r>
            <a:r>
              <a:rPr lang="en-US" dirty="0"/>
              <a:t> </a:t>
            </a:r>
            <a:r>
              <a:rPr lang="en-US" dirty="0" err="1"/>
              <a:t>Silbentrennung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</a:t>
            </a:r>
            <a:r>
              <a:rPr lang="en-US" dirty="0" err="1"/>
              <a:t>Glottalverschluss</a:t>
            </a:r>
            <a:r>
              <a:rPr lang="en-US" dirty="0"/>
              <a:t> </a:t>
            </a:r>
            <a:r>
              <a:rPr lang="en-US" dirty="0" err="1"/>
              <a:t>wenn</a:t>
            </a:r>
            <a:r>
              <a:rPr lang="en-US" dirty="0"/>
              <a:t> der </a:t>
            </a:r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unbetont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:</a:t>
            </a:r>
            <a:endParaRPr lang="en-DE" dirty="0"/>
          </a:p>
          <a:p>
            <a:r>
              <a:rPr lang="en-US" dirty="0"/>
              <a:t>b.  	</a:t>
            </a:r>
            <a:r>
              <a:rPr lang="en-US" dirty="0" err="1"/>
              <a:t>Flúor</a:t>
            </a:r>
            <a:r>
              <a:rPr lang="en-US" dirty="0"/>
              <a:t>	 ((flu:.</a:t>
            </a:r>
            <a:r>
              <a:rPr lang="en-US" dirty="0" err="1"/>
              <a:t>ɔʁ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 	</a:t>
            </a:r>
            <a:r>
              <a:rPr lang="en-DE" dirty="0"/>
              <a:t>Muséum	 ((mu:.(ze:.ʊm)</a:t>
            </a:r>
            <a:r>
              <a:rPr lang="en-DE" baseline="-25000" dirty="0"/>
              <a:t>F</a:t>
            </a:r>
            <a:r>
              <a:rPr lang="en-DE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DE" dirty="0"/>
              <a:t>		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6" name="Audio Recording 31. Oct 2020 at 12:43:02" descr="Audio Recording 31. Oct 2020 at 12:43:02">
            <a:hlinkClick r:id="" action="ppaction://media"/>
            <a:extLst>
              <a:ext uri="{FF2B5EF4-FFF2-40B4-BE49-F238E27FC236}">
                <a16:creationId xmlns:a16="http://schemas.microsoft.com/office/drawing/2014/main" id="{940A41D8-34C4-7045-9231-4E70CE2AA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5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DE" dirty="0"/>
              <a:t>Suffixe: Silbenstruktur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Wie ist </a:t>
            </a:r>
            <a:r>
              <a:rPr lang="de-DE" dirty="0" err="1"/>
              <a:t>Silbifizierung</a:t>
            </a:r>
            <a:r>
              <a:rPr lang="de-DE" dirty="0"/>
              <a:t> in den Derivationssuffixen?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 err="1"/>
              <a:t>Resilbifizierung</a:t>
            </a:r>
            <a:r>
              <a:rPr lang="de-DE" dirty="0"/>
              <a:t>: Wenn ein Derivationssuffix mit einem Vokal anfängt, wird der letzte Konsonant des Stamms als Ansatz </a:t>
            </a:r>
            <a:r>
              <a:rPr lang="de-DE" dirty="0" err="1"/>
              <a:t>silbifiziert</a:t>
            </a:r>
            <a:r>
              <a:rPr lang="de-DE" dirty="0"/>
              <a:t>: Ansatzmaximierung ist aktiv.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C = Konsonant, V = Vokal</a:t>
            </a:r>
          </a:p>
          <a:p>
            <a:r>
              <a:rPr lang="en-US" dirty="0"/>
              <a:t>C + V: 	Kind/</a:t>
            </a:r>
            <a:r>
              <a:rPr lang="en-US" dirty="0" err="1"/>
              <a:t>kínd-isch</a:t>
            </a:r>
            <a:r>
              <a:rPr lang="en-US" dirty="0"/>
              <a:t> 	((</a:t>
            </a:r>
            <a:r>
              <a:rPr lang="en-US" dirty="0" err="1"/>
              <a:t>kɪn.dɪ</a:t>
            </a:r>
            <a:r>
              <a:rPr lang="en-US" dirty="0"/>
              <a:t>∫)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			</a:t>
            </a:r>
            <a:r>
              <a:rPr lang="de-DE" dirty="0"/>
              <a:t>Tat/</a:t>
            </a:r>
            <a:r>
              <a:rPr lang="de-DE" dirty="0" err="1"/>
              <a:t>tä́t-ig</a:t>
            </a:r>
            <a:r>
              <a:rPr lang="de-DE" dirty="0"/>
              <a:t>		 ((</a:t>
            </a:r>
            <a:r>
              <a:rPr lang="de-DE" dirty="0" err="1"/>
              <a:t>te</a:t>
            </a:r>
            <a:r>
              <a:rPr lang="de-DE" dirty="0"/>
              <a:t>:.</a:t>
            </a:r>
            <a:r>
              <a:rPr lang="de-DE" dirty="0" err="1"/>
              <a:t>tɪç</a:t>
            </a:r>
            <a:r>
              <a:rPr lang="de-DE" dirty="0"/>
              <a:t>)</a:t>
            </a:r>
            <a:r>
              <a:rPr lang="de-DE" baseline="-25000" dirty="0"/>
              <a:t>F</a:t>
            </a:r>
            <a:r>
              <a:rPr lang="de-DE" dirty="0"/>
              <a:t>)</a:t>
            </a:r>
            <a:r>
              <a:rPr lang="en-US" baseline="-25000" dirty="0" err="1"/>
              <a:t>ω</a:t>
            </a:r>
            <a:r>
              <a:rPr lang="de-DE" dirty="0"/>
              <a:t>		</a:t>
            </a:r>
            <a:endParaRPr lang="en-DE" dirty="0"/>
          </a:p>
          <a:p>
            <a:r>
              <a:rPr lang="de-DE" dirty="0"/>
              <a:t>				</a:t>
            </a:r>
            <a:r>
              <a:rPr lang="de-DE" dirty="0" err="1"/>
              <a:t>polár</a:t>
            </a:r>
            <a:r>
              <a:rPr lang="de-DE" dirty="0"/>
              <a:t>/</a:t>
            </a:r>
            <a:r>
              <a:rPr lang="de-DE" dirty="0" err="1"/>
              <a:t>Polar-itä́t</a:t>
            </a:r>
            <a:r>
              <a:rPr lang="de-DE" dirty="0"/>
              <a:t>  	 ((</a:t>
            </a:r>
            <a:r>
              <a:rPr lang="de-DE" dirty="0" err="1"/>
              <a:t>po.lɑ</a:t>
            </a:r>
            <a:r>
              <a:rPr lang="de-DE" dirty="0"/>
              <a:t>)</a:t>
            </a:r>
            <a:r>
              <a:rPr lang="de-DE" baseline="-25000" dirty="0"/>
              <a:t>F</a:t>
            </a:r>
            <a:r>
              <a:rPr lang="de-DE" dirty="0"/>
              <a:t>. </a:t>
            </a:r>
            <a:r>
              <a:rPr lang="de-DE" dirty="0" err="1"/>
              <a:t>ʁi</a:t>
            </a:r>
            <a:r>
              <a:rPr lang="de-DE" dirty="0"/>
              <a:t>.(</a:t>
            </a:r>
            <a:r>
              <a:rPr lang="de-DE" dirty="0" err="1"/>
              <a:t>te:t</a:t>
            </a:r>
            <a:r>
              <a:rPr lang="de-DE" dirty="0"/>
              <a:t>)</a:t>
            </a:r>
            <a:r>
              <a:rPr lang="de-DE" baseline="-25000" dirty="0"/>
              <a:t>F</a:t>
            </a:r>
            <a:r>
              <a:rPr lang="de-DE" dirty="0"/>
              <a:t>)</a:t>
            </a:r>
            <a:r>
              <a:rPr lang="en-US" baseline="-25000" dirty="0" err="1"/>
              <a:t>ω</a:t>
            </a:r>
            <a:endParaRPr lang="en-US" baseline="-25000" dirty="0"/>
          </a:p>
          <a:p>
            <a:endParaRPr lang="en-US" baseline="-25000" dirty="0"/>
          </a:p>
          <a:p>
            <a:endParaRPr lang="en-US" dirty="0"/>
          </a:p>
          <a:p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6" name="Audio Recording 31. Oct 2020 at 12:44:11" descr="Audio Recording 31. Oct 2020 at 12:44:11">
            <a:hlinkClick r:id="" action="ppaction://media"/>
            <a:extLst>
              <a:ext uri="{FF2B5EF4-FFF2-40B4-BE49-F238E27FC236}">
                <a16:creationId xmlns:a16="http://schemas.microsoft.com/office/drawing/2014/main" id="{B3D6A454-D91C-5948-A319-623F2AA84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692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68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DE" dirty="0"/>
              <a:t>Suffixe: Silbenstruktur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Wenn ein Derivationssuffix mit einem Vokal anfängt, und der Stamm mit einem Vokal endet, ist die </a:t>
            </a:r>
            <a:r>
              <a:rPr lang="de-DE" dirty="0" err="1"/>
              <a:t>Silbifizierung</a:t>
            </a:r>
            <a:r>
              <a:rPr lang="de-DE" dirty="0"/>
              <a:t> wie bei den Monomorphemen: jeder Vokal ist der Nukleus einer Silbe. Es gibt einen </a:t>
            </a:r>
            <a:r>
              <a:rPr lang="en-US" dirty="0" err="1"/>
              <a:t>Glottalverschluss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der </a:t>
            </a:r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Vokal</a:t>
            </a:r>
            <a:r>
              <a:rPr lang="en-US" dirty="0"/>
              <a:t> </a:t>
            </a:r>
            <a:r>
              <a:rPr lang="en-US" dirty="0" err="1"/>
              <a:t>betont</a:t>
            </a:r>
            <a:r>
              <a:rPr lang="en-US" dirty="0"/>
              <a:t> </a:t>
            </a:r>
            <a:r>
              <a:rPr lang="en-US" dirty="0" err="1"/>
              <a:t>ist</a:t>
            </a: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lvl="0"/>
            <a:r>
              <a:rPr lang="en-US" dirty="0"/>
              <a:t>V + V: </a:t>
            </a:r>
            <a:r>
              <a:rPr lang="en-US" dirty="0" err="1"/>
              <a:t>Bö́e</a:t>
            </a:r>
            <a:r>
              <a:rPr lang="en-US" dirty="0"/>
              <a:t>/</a:t>
            </a:r>
            <a:r>
              <a:rPr lang="en-US" dirty="0" err="1"/>
              <a:t>bö</a:t>
            </a:r>
            <a:r>
              <a:rPr lang="en-US" dirty="0"/>
              <a:t>́-</a:t>
            </a:r>
            <a:r>
              <a:rPr lang="en-US" dirty="0" err="1"/>
              <a:t>ig</a:t>
            </a:r>
            <a:r>
              <a:rPr lang="en-US" dirty="0"/>
              <a:t>		((</a:t>
            </a:r>
            <a:r>
              <a:rPr lang="en-US" dirty="0" err="1"/>
              <a:t>bø</a:t>
            </a:r>
            <a:r>
              <a:rPr lang="en-US" dirty="0"/>
              <a:t>:.</a:t>
            </a:r>
            <a:r>
              <a:rPr lang="en-US" dirty="0" err="1"/>
              <a:t>ɪç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	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Ruhe</a:t>
            </a:r>
            <a:r>
              <a:rPr lang="en-US" dirty="0"/>
              <a:t>/</a:t>
            </a:r>
            <a:r>
              <a:rPr lang="en-US" dirty="0" err="1"/>
              <a:t>rúh-ig</a:t>
            </a:r>
            <a:r>
              <a:rPr lang="en-US" dirty="0"/>
              <a:t> 	 	((</a:t>
            </a:r>
            <a:r>
              <a:rPr lang="en-US" dirty="0" err="1"/>
              <a:t>ʁu</a:t>
            </a:r>
            <a:r>
              <a:rPr lang="en-US" dirty="0"/>
              <a:t>:.</a:t>
            </a:r>
            <a:r>
              <a:rPr lang="en-US" dirty="0" err="1"/>
              <a:t>ɪç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		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stó-isch</a:t>
            </a:r>
            <a:r>
              <a:rPr lang="en-US" dirty="0"/>
              <a:t>		 	((∫to:.</a:t>
            </a:r>
            <a:r>
              <a:rPr lang="en-US" dirty="0" err="1"/>
              <a:t>ɪ</a:t>
            </a:r>
            <a:r>
              <a:rPr lang="en-US" dirty="0"/>
              <a:t>∫)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/>
              <a:t>			</a:t>
            </a:r>
            <a:r>
              <a:rPr lang="en-US" dirty="0" err="1"/>
              <a:t>Prósa</a:t>
            </a:r>
            <a:r>
              <a:rPr lang="en-US" dirty="0"/>
              <a:t>/</a:t>
            </a:r>
            <a:r>
              <a:rPr lang="en-US" dirty="0" err="1"/>
              <a:t>Prosa-ísmus</a:t>
            </a:r>
            <a:r>
              <a:rPr lang="en-US" dirty="0"/>
              <a:t>	 ((</a:t>
            </a:r>
            <a:r>
              <a:rPr lang="en-US" dirty="0" err="1"/>
              <a:t>pʁo.zɑ</a:t>
            </a:r>
            <a:r>
              <a:rPr lang="en-US" dirty="0"/>
              <a:t>:)</a:t>
            </a:r>
            <a:r>
              <a:rPr lang="en-US" baseline="-25000" dirty="0"/>
              <a:t>F</a:t>
            </a:r>
            <a:r>
              <a:rPr lang="en-US" dirty="0"/>
              <a:t>.(</a:t>
            </a:r>
            <a:r>
              <a:rPr lang="en-DE" dirty="0"/>
              <a:t>ʔ</a:t>
            </a:r>
            <a:r>
              <a:rPr lang="en-US" dirty="0" err="1"/>
              <a:t>ɪsmʊs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38</a:t>
            </a:fld>
            <a:endParaRPr lang="de-DE"/>
          </a:p>
        </p:txBody>
      </p:sp>
      <p:pic>
        <p:nvPicPr>
          <p:cNvPr id="6" name="Audio Recording 31. Oct 2020 at 12:45:17" descr="Audio Recording 31. Oct 2020 at 12:45:17">
            <a:hlinkClick r:id="" action="ppaction://media"/>
            <a:extLst>
              <a:ext uri="{FF2B5EF4-FFF2-40B4-BE49-F238E27FC236}">
                <a16:creationId xmlns:a16="http://schemas.microsoft.com/office/drawing/2014/main" id="{A9554F1A-1DB5-C546-8414-A86A9BDE6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100000"/>
            </a:pPr>
            <a:r>
              <a:rPr lang="en-DE" dirty="0"/>
              <a:t>Suffixe: Silbenstruktur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Wenn ein Derivationssuffix mit einem Konsonanten anfängt, gibt es keine neue </a:t>
            </a:r>
            <a:r>
              <a:rPr lang="de-DE" dirty="0" err="1"/>
              <a:t>Silbifizierung</a:t>
            </a:r>
            <a:r>
              <a:rPr lang="de-DE" dirty="0"/>
              <a:t>, jedes Morphem behält seine Silbenstruktur: Ansatzmaximierung ist nicht aktiv:</a:t>
            </a:r>
          </a:p>
          <a:p>
            <a:pPr marL="0" indent="0">
              <a:buSzPct val="100000"/>
            </a:pPr>
            <a:endParaRPr lang="de-DE" dirty="0"/>
          </a:p>
          <a:p>
            <a:r>
              <a:rPr lang="en-US" dirty="0"/>
              <a:t>V + C: 	</a:t>
            </a:r>
            <a:r>
              <a:rPr lang="en-US" dirty="0" err="1"/>
              <a:t>froh</a:t>
            </a:r>
            <a:r>
              <a:rPr lang="en-US" dirty="0"/>
              <a:t>/</a:t>
            </a:r>
            <a:r>
              <a:rPr lang="en-US" dirty="0" err="1"/>
              <a:t>frö́h-lich</a:t>
            </a:r>
            <a:r>
              <a:rPr lang="en-US" dirty="0"/>
              <a:t>		((</a:t>
            </a:r>
            <a:r>
              <a:rPr lang="en-US" dirty="0" err="1"/>
              <a:t>fʁø</a:t>
            </a:r>
            <a:r>
              <a:rPr lang="en-US" dirty="0"/>
              <a:t>:.</a:t>
            </a:r>
            <a:r>
              <a:rPr lang="en-US" dirty="0" err="1"/>
              <a:t>lɪç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			</a:t>
            </a:r>
            <a:r>
              <a:rPr lang="en-US" dirty="0" err="1"/>
              <a:t>roh</a:t>
            </a:r>
            <a:r>
              <a:rPr lang="en-US" dirty="0"/>
              <a:t>/</a:t>
            </a:r>
            <a:r>
              <a:rPr lang="en-US" dirty="0" err="1"/>
              <a:t>Róh-heit</a:t>
            </a:r>
            <a:r>
              <a:rPr lang="en-US" dirty="0"/>
              <a:t>			(((</a:t>
            </a:r>
            <a:r>
              <a:rPr lang="en-US" dirty="0" err="1"/>
              <a:t>ʁo</a:t>
            </a:r>
            <a:r>
              <a:rPr lang="en-US" dirty="0"/>
              <a:t>:)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.((</a:t>
            </a:r>
            <a:r>
              <a:rPr lang="en-US" dirty="0" err="1"/>
              <a:t>haɪ̯t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</a:p>
          <a:p>
            <a:endParaRPr lang="en-DE" dirty="0"/>
          </a:p>
          <a:p>
            <a:r>
              <a:rPr lang="de-DE" dirty="0"/>
              <a:t>C + C: 	faul/</a:t>
            </a:r>
            <a:r>
              <a:rPr lang="de-DE" dirty="0" err="1"/>
              <a:t>Fául-heit</a:t>
            </a:r>
            <a:r>
              <a:rPr lang="de-DE" dirty="0"/>
              <a:t>  		 ((</a:t>
            </a:r>
            <a:r>
              <a:rPr lang="de-DE" dirty="0" err="1"/>
              <a:t>faʊ̯l</a:t>
            </a:r>
            <a:r>
              <a:rPr lang="de-DE" dirty="0"/>
              <a:t>)</a:t>
            </a:r>
            <a:r>
              <a:rPr lang="de-DE" baseline="-25000" dirty="0"/>
              <a:t>F</a:t>
            </a:r>
            <a:r>
              <a:rPr lang="de-DE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de-DE" dirty="0"/>
              <a:t>((</a:t>
            </a:r>
            <a:r>
              <a:rPr lang="de-DE" dirty="0" err="1"/>
              <a:t>haɪ̯t</a:t>
            </a:r>
            <a:r>
              <a:rPr lang="de-DE" dirty="0"/>
              <a:t>)</a:t>
            </a:r>
            <a:r>
              <a:rPr lang="de-DE" baseline="-25000" dirty="0"/>
              <a:t>F</a:t>
            </a:r>
            <a:r>
              <a:rPr lang="de-DE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de-DE" dirty="0"/>
              <a:t>				</a:t>
            </a:r>
            <a:r>
              <a:rPr lang="en-US" dirty="0" err="1">
                <a:solidFill>
                  <a:srgbClr val="8020D0"/>
                </a:solidFill>
              </a:rPr>
              <a:t>leb</a:t>
            </a:r>
            <a:r>
              <a:rPr lang="en-US" dirty="0">
                <a:solidFill>
                  <a:srgbClr val="8020D0"/>
                </a:solidFill>
              </a:rPr>
              <a:t>-/</a:t>
            </a:r>
            <a:r>
              <a:rPr lang="en-US" dirty="0" err="1">
                <a:solidFill>
                  <a:srgbClr val="8020D0"/>
                </a:solidFill>
              </a:rPr>
              <a:t>léb-lòs</a:t>
            </a:r>
            <a:r>
              <a:rPr lang="en-US" dirty="0">
                <a:solidFill>
                  <a:srgbClr val="8020D0"/>
                </a:solidFill>
              </a:rPr>
              <a:t> 			 ((</a:t>
            </a:r>
            <a:r>
              <a:rPr lang="en-US" dirty="0" err="1">
                <a:solidFill>
                  <a:srgbClr val="8020D0"/>
                </a:solidFill>
              </a:rPr>
              <a:t>le:p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r>
              <a:rPr lang="en-US" dirty="0">
                <a:solidFill>
                  <a:srgbClr val="8020D0"/>
                </a:solidFill>
              </a:rPr>
              <a:t> ((</a:t>
            </a:r>
            <a:r>
              <a:rPr lang="en-US" dirty="0" err="1">
                <a:solidFill>
                  <a:srgbClr val="8020D0"/>
                </a:solidFill>
              </a:rPr>
              <a:t>lo:s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endParaRPr lang="en-DE" dirty="0">
              <a:solidFill>
                <a:srgbClr val="8020D0"/>
              </a:solidFill>
            </a:endParaRPr>
          </a:p>
          <a:p>
            <a:r>
              <a:rPr lang="en-US" dirty="0"/>
              <a:t>				</a:t>
            </a:r>
            <a:r>
              <a:rPr lang="en-US" dirty="0" err="1"/>
              <a:t>ein</a:t>
            </a:r>
            <a:r>
              <a:rPr lang="en-US" dirty="0"/>
              <a:t>/</a:t>
            </a:r>
            <a:r>
              <a:rPr lang="en-US" dirty="0" err="1"/>
              <a:t>éin-sàm</a:t>
            </a:r>
            <a:r>
              <a:rPr lang="en-US" dirty="0"/>
              <a:t> 			 (((</a:t>
            </a:r>
            <a:r>
              <a:rPr lang="en-US" dirty="0" err="1"/>
              <a:t>aɪ̯n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zɑ:m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			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6" name="Audio Recording 31. Oct 2020 at 12:47:06" descr="Audio Recording 31. Oct 2020 at 12:47:06">
            <a:hlinkClick r:id="" action="ppaction://media"/>
            <a:extLst>
              <a:ext uri="{FF2B5EF4-FFF2-40B4-BE49-F238E27FC236}">
                <a16:creationId xmlns:a16="http://schemas.microsoft.com/office/drawing/2014/main" id="{D3EBFC9E-2629-FD42-BA8C-1A696C1A2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4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1. Derivation in der Morphologie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dirty="0"/>
              <a:t>Man unterscheidet zwischen </a:t>
            </a:r>
            <a:r>
              <a:rPr lang="de-DE" altLang="en-DE" b="1" dirty="0"/>
              <a:t>Flexion</a:t>
            </a:r>
            <a:r>
              <a:rPr lang="de-DE" altLang="en-DE" dirty="0"/>
              <a:t> einerseits und </a:t>
            </a:r>
            <a:r>
              <a:rPr lang="de-DE" altLang="en-DE" b="1" dirty="0"/>
              <a:t>Wortbildung</a:t>
            </a:r>
            <a:r>
              <a:rPr lang="de-DE" altLang="en-DE" dirty="0"/>
              <a:t> (Derivation und Komposition) andererseits.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In der Wortbildung benutzt man den Begriff des Kopfes: Jedes Wort hat eine bestimmte Kategorie: Nomen, Adjektiv/Adverb, Verb, Artikel, Präpositionen...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In der Wortbildung bestimmt die letzte Kategorie des zusammengesetztes Worts die Kategorie des komplexen Worts.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In der Flexion, hat ein komplexes Wort immer die selbe Kategorie.</a:t>
            </a:r>
          </a:p>
          <a:p>
            <a:endParaRPr lang="en-GB" dirty="0"/>
          </a:p>
        </p:txBody>
      </p:sp>
      <p:pic>
        <p:nvPicPr>
          <p:cNvPr id="2" name="Audio Recording 31. Oct 2020 at 11:51:27" descr="Audio Recording 31. Oct 2020 at 11:51:27">
            <a:hlinkClick r:id="" action="ppaction://media"/>
            <a:extLst>
              <a:ext uri="{FF2B5EF4-FFF2-40B4-BE49-F238E27FC236}">
                <a16:creationId xmlns:a16="http://schemas.microsoft.com/office/drawing/2014/main" id="{B3F0ABAD-5852-3743-8D00-AC11DE0D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1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 err="1"/>
              <a:t>Silbifizierung</a:t>
            </a:r>
            <a:r>
              <a:rPr lang="de-DE" dirty="0"/>
              <a:t> bei den Präfixen</a:t>
            </a:r>
          </a:p>
          <a:p>
            <a:pPr marL="0" indent="0">
              <a:buSzPct val="100000"/>
            </a:pPr>
            <a:r>
              <a:rPr lang="de-DE" dirty="0"/>
              <a:t>Immer getrennte </a:t>
            </a:r>
            <a:r>
              <a:rPr lang="de-DE" dirty="0" err="1"/>
              <a:t>Silbifizierungsdomänen</a:t>
            </a:r>
            <a:r>
              <a:rPr lang="de-DE" dirty="0"/>
              <a:t>:</a:t>
            </a:r>
          </a:p>
          <a:p>
            <a:pPr marL="0" indent="0">
              <a:buSzPct val="100000"/>
            </a:pPr>
            <a:endParaRPr lang="de-DE" dirty="0"/>
          </a:p>
          <a:p>
            <a:r>
              <a:rPr lang="en-US" dirty="0"/>
              <a:t>	V + V:		</a:t>
            </a:r>
          </a:p>
          <a:p>
            <a:r>
              <a:rPr lang="en-US" dirty="0"/>
              <a:t>be-</a:t>
            </a:r>
            <a:r>
              <a:rPr lang="en-US" dirty="0" err="1"/>
              <a:t>ántworten</a:t>
            </a:r>
            <a:r>
              <a:rPr lang="en-US" dirty="0"/>
              <a:t> 		(</a:t>
            </a:r>
            <a:r>
              <a:rPr lang="en-US" dirty="0" err="1"/>
              <a:t>bә</a:t>
            </a:r>
            <a:r>
              <a:rPr lang="en-US" dirty="0"/>
              <a:t>.((</a:t>
            </a:r>
            <a:r>
              <a:rPr lang="en-US" dirty="0" err="1"/>
              <a:t>ʔant</a:t>
            </a:r>
            <a:r>
              <a:rPr lang="en-US" dirty="0"/>
              <a:t>)</a:t>
            </a:r>
            <a:r>
              <a:rPr lang="en-US" baseline="-25000" dirty="0"/>
              <a:t>F </a:t>
            </a:r>
            <a:r>
              <a:rPr lang="en-US" dirty="0"/>
              <a:t>(</a:t>
            </a:r>
            <a:r>
              <a:rPr lang="en-US" dirty="0" err="1"/>
              <a:t>vɔʁ.tn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ver-öden</a:t>
            </a:r>
            <a:r>
              <a:rPr lang="en-US" dirty="0"/>
              <a:t>		(</a:t>
            </a:r>
            <a:r>
              <a:rPr lang="en-US" dirty="0" err="1"/>
              <a:t>fɐ</a:t>
            </a:r>
            <a:r>
              <a:rPr lang="en-US" dirty="0"/>
              <a:t>.((</a:t>
            </a:r>
            <a:r>
              <a:rPr lang="en-US" dirty="0" err="1"/>
              <a:t>ʔø</a:t>
            </a:r>
            <a:r>
              <a:rPr lang="en-US" dirty="0"/>
              <a:t>:.</a:t>
            </a:r>
            <a:r>
              <a:rPr lang="en-US" dirty="0" err="1"/>
              <a:t>dn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US" baseline="-25000" dirty="0"/>
          </a:p>
          <a:p>
            <a:r>
              <a:rPr lang="en-US" dirty="0"/>
              <a:t>Ge-</a:t>
            </a:r>
            <a:r>
              <a:rPr lang="en-US" dirty="0" err="1"/>
              <a:t>äst</a:t>
            </a:r>
            <a:r>
              <a:rPr lang="en-US" dirty="0"/>
              <a:t>			(</a:t>
            </a:r>
            <a:r>
              <a:rPr lang="en-US" dirty="0" err="1"/>
              <a:t>gә</a:t>
            </a:r>
            <a:r>
              <a:rPr lang="en-US" dirty="0"/>
              <a:t>.((</a:t>
            </a:r>
            <a:r>
              <a:rPr lang="en-US" dirty="0" err="1"/>
              <a:t>ʔ</a:t>
            </a:r>
            <a:r>
              <a:rPr lang="de-DE" dirty="0" err="1"/>
              <a:t>ε</a:t>
            </a:r>
            <a:r>
              <a:rPr lang="en-US" dirty="0" err="1"/>
              <a:t>st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/>
              <a:t>	V + C: 		</a:t>
            </a:r>
          </a:p>
          <a:p>
            <a:r>
              <a:rPr lang="en-US" dirty="0"/>
              <a:t>be-</a:t>
            </a:r>
            <a:r>
              <a:rPr lang="en-US" dirty="0" err="1"/>
              <a:t>téiligen</a:t>
            </a:r>
            <a:r>
              <a:rPr lang="en-US" dirty="0"/>
              <a:t>		 (</a:t>
            </a:r>
            <a:r>
              <a:rPr lang="en-US" dirty="0" err="1"/>
              <a:t>bә</a:t>
            </a:r>
            <a:r>
              <a:rPr lang="en-US" dirty="0"/>
              <a:t>.((</a:t>
            </a:r>
            <a:r>
              <a:rPr lang="en-US" dirty="0" err="1"/>
              <a:t>taɪ</a:t>
            </a:r>
            <a:r>
              <a:rPr lang="en-US" dirty="0"/>
              <a:t>̯.</a:t>
            </a:r>
            <a:r>
              <a:rPr lang="en-US" dirty="0" err="1"/>
              <a:t>lɪ</a:t>
            </a:r>
            <a:r>
              <a:rPr lang="en-US" dirty="0"/>
              <a:t>)</a:t>
            </a:r>
            <a:r>
              <a:rPr lang="en-US" baseline="-25000" dirty="0"/>
              <a:t>F </a:t>
            </a:r>
            <a:r>
              <a:rPr lang="en-US" dirty="0" err="1"/>
              <a:t>gn</a:t>
            </a:r>
            <a:r>
              <a:rPr lang="en-US" dirty="0"/>
              <a:t>̩)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	</a:t>
            </a:r>
            <a:endParaRPr lang="en-DE" dirty="0"/>
          </a:p>
          <a:p>
            <a:r>
              <a:rPr lang="en-US" dirty="0" err="1"/>
              <a:t>ver-tílgen</a:t>
            </a:r>
            <a:r>
              <a:rPr lang="en-US" dirty="0"/>
              <a:t> 		 (</a:t>
            </a:r>
            <a:r>
              <a:rPr lang="en-US" dirty="0" err="1"/>
              <a:t>fɐ</a:t>
            </a:r>
            <a:r>
              <a:rPr lang="en-US" dirty="0"/>
              <a:t>.((</a:t>
            </a:r>
            <a:r>
              <a:rPr lang="en-US" dirty="0" err="1"/>
              <a:t>tɪl.gn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6" name="Audio Recording 31. Oct 2020 at 12:48:53" descr="Audio Recording 31. Oct 2020 at 12:48:53">
            <a:hlinkClick r:id="" action="ppaction://media"/>
            <a:extLst>
              <a:ext uri="{FF2B5EF4-FFF2-40B4-BE49-F238E27FC236}">
                <a16:creationId xmlns:a16="http://schemas.microsoft.com/office/drawing/2014/main" id="{AD191954-E613-9242-AE58-259AE166E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54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dirty="0"/>
              <a:t>	C + C: 		</a:t>
            </a:r>
          </a:p>
          <a:p>
            <a:r>
              <a:rPr lang="en-US" dirty="0" err="1"/>
              <a:t>ún-treu</a:t>
            </a:r>
            <a:r>
              <a:rPr lang="en-US" dirty="0"/>
              <a:t> 			(((</a:t>
            </a:r>
            <a:r>
              <a:rPr lang="en-US" dirty="0" err="1"/>
              <a:t>ʔʊn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tʁɔʏ</a:t>
            </a:r>
            <a:r>
              <a:rPr lang="en-US" dirty="0"/>
              <a:t>̯)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 err="1"/>
              <a:t>ín</a:t>
            </a:r>
            <a:r>
              <a:rPr lang="en-US" dirty="0"/>
              <a:t>-tolerant 		(((</a:t>
            </a:r>
            <a:r>
              <a:rPr lang="en-US" dirty="0" err="1"/>
              <a:t>ʔɪn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to.le</a:t>
            </a:r>
            <a:r>
              <a:rPr lang="en-US" dirty="0"/>
              <a:t>)</a:t>
            </a:r>
            <a:r>
              <a:rPr lang="en-US" baseline="-25000" dirty="0"/>
              <a:t>Ft</a:t>
            </a:r>
            <a:r>
              <a:rPr lang="en-US" dirty="0"/>
              <a:t>(</a:t>
            </a:r>
            <a:r>
              <a:rPr lang="en-US" dirty="0" err="1"/>
              <a:t>ʁant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éin-treten</a:t>
            </a:r>
            <a:r>
              <a:rPr lang="en-US" dirty="0"/>
              <a:t> 		(((</a:t>
            </a:r>
            <a:r>
              <a:rPr lang="en-US" dirty="0" err="1"/>
              <a:t>ʔaɪ̯n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tʁe.tn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GB" dirty="0" err="1">
                <a:solidFill>
                  <a:srgbClr val="8020D0"/>
                </a:solidFill>
              </a:rPr>
              <a:t>á</a:t>
            </a:r>
            <a:r>
              <a:rPr lang="en-DE" dirty="0">
                <a:solidFill>
                  <a:srgbClr val="8020D0"/>
                </a:solidFill>
              </a:rPr>
              <a:t>b-reisen		</a:t>
            </a:r>
            <a:r>
              <a:rPr lang="en-US" dirty="0">
                <a:solidFill>
                  <a:srgbClr val="8020D0"/>
                </a:solidFill>
              </a:rPr>
              <a:t>(((</a:t>
            </a:r>
            <a:r>
              <a:rPr lang="en-US" dirty="0" err="1">
                <a:solidFill>
                  <a:srgbClr val="8020D0"/>
                </a:solidFill>
              </a:rPr>
              <a:t>ʔap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r>
              <a:rPr lang="en-US" dirty="0">
                <a:solidFill>
                  <a:srgbClr val="8020D0"/>
                </a:solidFill>
              </a:rPr>
              <a:t> ((</a:t>
            </a:r>
            <a:r>
              <a:rPr lang="en-US" dirty="0" err="1">
                <a:solidFill>
                  <a:srgbClr val="8020D0"/>
                </a:solidFill>
              </a:rPr>
              <a:t>ʁaɪ</a:t>
            </a:r>
            <a:r>
              <a:rPr lang="en-US" dirty="0">
                <a:solidFill>
                  <a:srgbClr val="8020D0"/>
                </a:solidFill>
              </a:rPr>
              <a:t>̯.</a:t>
            </a:r>
            <a:r>
              <a:rPr lang="en-US" dirty="0" err="1">
                <a:solidFill>
                  <a:srgbClr val="8020D0"/>
                </a:solidFill>
              </a:rPr>
              <a:t>zn</a:t>
            </a:r>
            <a:r>
              <a:rPr lang="en-US" dirty="0">
                <a:solidFill>
                  <a:srgbClr val="8020D0"/>
                </a:solidFill>
              </a:rPr>
              <a:t>̩)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endParaRPr lang="en-DE" dirty="0"/>
          </a:p>
          <a:p>
            <a:pPr marL="0" indent="0">
              <a:buSzPct val="100000"/>
            </a:pPr>
            <a:r>
              <a:rPr lang="de-DE" dirty="0" err="1"/>
              <a:t>ent-néhmen</a:t>
            </a:r>
            <a:r>
              <a:rPr lang="de-DE" dirty="0"/>
              <a:t> 		(</a:t>
            </a:r>
            <a:r>
              <a:rPr lang="de-DE" dirty="0" err="1"/>
              <a:t>ε</a:t>
            </a:r>
            <a:r>
              <a:rPr lang="en-DE" dirty="0"/>
              <a:t>nt</a:t>
            </a:r>
            <a:r>
              <a:rPr lang="en-US" dirty="0"/>
              <a:t>.((ne:.</a:t>
            </a:r>
            <a:r>
              <a:rPr lang="en-US" dirty="0" err="1"/>
              <a:t>mn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de-DE" dirty="0"/>
          </a:p>
          <a:p>
            <a:pPr marL="0" indent="0">
              <a:buSzPct val="100000"/>
            </a:pPr>
            <a:r>
              <a:rPr lang="de-DE" dirty="0"/>
              <a:t>über-setzen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6" name="Audio Recording 31. Oct 2020 at 12:49:56" descr="Audio Recording 31. Oct 2020 at 12:49:56">
            <a:hlinkClick r:id="" action="ppaction://media"/>
            <a:extLst>
              <a:ext uri="{FF2B5EF4-FFF2-40B4-BE49-F238E27FC236}">
                <a16:creationId xmlns:a16="http://schemas.microsoft.com/office/drawing/2014/main" id="{89687695-9191-0C49-A12D-8523E36BA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10985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9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C + V: 	</a:t>
            </a:r>
          </a:p>
          <a:p>
            <a:r>
              <a:rPr lang="en-US" dirty="0" err="1"/>
              <a:t>ún-echt</a:t>
            </a:r>
            <a:r>
              <a:rPr lang="en-US" dirty="0"/>
              <a:t>			 (((</a:t>
            </a:r>
            <a:r>
              <a:rPr lang="en-US" dirty="0" err="1"/>
              <a:t>ʔʊn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ʔεçt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wég-erklären</a:t>
            </a:r>
            <a:r>
              <a:rPr lang="en-US" dirty="0"/>
              <a:t>		 (((</a:t>
            </a:r>
            <a:r>
              <a:rPr lang="en-US" dirty="0" err="1"/>
              <a:t>vεk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</a:t>
            </a:r>
            <a:r>
              <a:rPr lang="en-US" dirty="0"/>
              <a:t>((</a:t>
            </a:r>
            <a:r>
              <a:rPr lang="en-US" dirty="0" err="1"/>
              <a:t>ʔεʁ</a:t>
            </a:r>
            <a:r>
              <a:rPr lang="en-US" dirty="0"/>
              <a:t>.(</a:t>
            </a:r>
            <a:r>
              <a:rPr lang="en-US" dirty="0" err="1"/>
              <a:t>kle</a:t>
            </a:r>
            <a:r>
              <a:rPr lang="en-US" dirty="0"/>
              <a:t>:.</a:t>
            </a:r>
            <a:r>
              <a:rPr lang="en-US" dirty="0" err="1"/>
              <a:t>ʁn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 err="1"/>
              <a:t>Án-ordnung</a:t>
            </a:r>
            <a:r>
              <a:rPr lang="en-US" dirty="0"/>
              <a:t>		 (((</a:t>
            </a:r>
            <a:r>
              <a:rPr lang="en-US" dirty="0" err="1"/>
              <a:t>ʔan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</a:t>
            </a:r>
            <a:r>
              <a:rPr lang="en-US" dirty="0"/>
              <a:t>((</a:t>
            </a:r>
            <a:r>
              <a:rPr lang="en-US" dirty="0" err="1"/>
              <a:t>ʔɔʁt.nʊŋ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áuf-essen</a:t>
            </a:r>
            <a:r>
              <a:rPr lang="en-US" dirty="0"/>
              <a:t>		 ((</a:t>
            </a:r>
            <a:r>
              <a:rPr lang="en-US" dirty="0" err="1"/>
              <a:t>ʔaʊ̯f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εsn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de-DE" dirty="0" err="1"/>
              <a:t>sub.atomár</a:t>
            </a:r>
            <a:r>
              <a:rPr lang="de-DE" dirty="0"/>
              <a:t> 		 </a:t>
            </a:r>
            <a:r>
              <a:rPr lang="en-US" dirty="0"/>
              <a:t>((</a:t>
            </a:r>
            <a:r>
              <a:rPr lang="en-US" dirty="0" err="1"/>
              <a:t>ʔzʊp</a:t>
            </a:r>
            <a:r>
              <a:rPr lang="en-US" dirty="0"/>
              <a:t>.)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atomaʁ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US" baseline="-25000" dirty="0"/>
          </a:p>
          <a:p>
            <a:r>
              <a:rPr lang="de-DE" dirty="0"/>
              <a:t>Sub-</a:t>
            </a:r>
            <a:r>
              <a:rPr lang="de-DE" dirty="0" err="1"/>
              <a:t>árktisch</a:t>
            </a:r>
            <a:r>
              <a:rPr lang="de-DE" dirty="0"/>
              <a:t>		</a:t>
            </a:r>
            <a:endParaRPr lang="en-DE" dirty="0"/>
          </a:p>
          <a:p>
            <a:r>
              <a:rPr lang="de-DE" dirty="0"/>
              <a:t>Pan-</a:t>
            </a:r>
            <a:r>
              <a:rPr lang="de-DE" dirty="0" err="1"/>
              <a:t>európa</a:t>
            </a:r>
            <a:endParaRPr lang="en-DE" dirty="0"/>
          </a:p>
          <a:p>
            <a:r>
              <a:rPr lang="de-DE" dirty="0"/>
              <a:t>Pan-</a:t>
            </a:r>
            <a:r>
              <a:rPr lang="de-DE" dirty="0" err="1"/>
              <a:t>afrikánisch</a:t>
            </a:r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rgbClr val="FF0000"/>
                </a:solidFill>
              </a:rPr>
              <a:t>Bilden Sie die prosodische Struktur der drei letzten Wörter</a:t>
            </a:r>
            <a:endParaRPr lang="en-DE" dirty="0">
              <a:solidFill>
                <a:srgbClr val="FF0000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  <a:p>
            <a:endParaRPr lang="en-DE" dirty="0"/>
          </a:p>
          <a:p>
            <a:r>
              <a:rPr lang="en-US" baseline="-25000" dirty="0"/>
              <a:t>			</a:t>
            </a:r>
            <a:r>
              <a:rPr lang="en-US" dirty="0"/>
              <a:t>		</a:t>
            </a:r>
            <a:r>
              <a:rPr lang="en-US" baseline="-25000" dirty="0"/>
              <a:t>	</a:t>
            </a:r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6" name="Audio Recording 31. Oct 2020 at 12:51:42" descr="Audio Recording 31. Oct 2020 at 12:51:42">
            <a:hlinkClick r:id="" action="ppaction://media"/>
            <a:extLst>
              <a:ext uri="{FF2B5EF4-FFF2-40B4-BE49-F238E27FC236}">
                <a16:creationId xmlns:a16="http://schemas.microsoft.com/office/drawing/2014/main" id="{266B68CD-9B22-B24F-8443-B6BD16736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984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5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Silbenstruktur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en-US" baseline="-25000" dirty="0"/>
          </a:p>
          <a:p>
            <a:endParaRPr lang="en-DE" dirty="0"/>
          </a:p>
          <a:p>
            <a:pPr marL="12700" indent="-12700"/>
            <a:r>
              <a:rPr lang="en-DE" dirty="0"/>
              <a:t>Manchmal gibt es Variationen in der Silbifizierung. Das liegt daran, dass diese Wörter lexikalisiert sind: sie werden als mono-morphemische Wörter wahrgenommen. </a:t>
            </a:r>
          </a:p>
          <a:p>
            <a:endParaRPr lang="en-DE" dirty="0"/>
          </a:p>
          <a:p>
            <a:pPr lvl="0"/>
            <a:r>
              <a:rPr lang="en-US" i="1" dirty="0"/>
              <a:t>er-</a:t>
            </a:r>
            <a:r>
              <a:rPr lang="en-US" i="1" dirty="0" err="1"/>
              <a:t>innern</a:t>
            </a:r>
            <a:r>
              <a:rPr lang="en-US" dirty="0"/>
              <a:t> 	(</a:t>
            </a:r>
            <a:r>
              <a:rPr lang="en-US" dirty="0" err="1"/>
              <a:t>ʔɐ</a:t>
            </a:r>
            <a:r>
              <a:rPr lang="en-US" dirty="0"/>
              <a:t>.((</a:t>
            </a:r>
            <a:r>
              <a:rPr lang="en-US" dirty="0" err="1"/>
              <a:t>ʔɪnɐn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   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  (</a:t>
            </a:r>
            <a:r>
              <a:rPr lang="en-US" dirty="0" err="1"/>
              <a:t>ʔe.rinnern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	</a:t>
            </a:r>
          </a:p>
          <a:p>
            <a:pPr lvl="0"/>
            <a:r>
              <a:rPr lang="en-US" i="1" dirty="0"/>
              <a:t>un-</a:t>
            </a:r>
            <a:r>
              <a:rPr lang="en-US" i="1" dirty="0" err="1"/>
              <a:t>abhängig</a:t>
            </a:r>
            <a:r>
              <a:rPr lang="en-US" dirty="0"/>
              <a:t>    ((</a:t>
            </a:r>
            <a:r>
              <a:rPr lang="en-US" dirty="0" err="1"/>
              <a:t>ʔʊn</a:t>
            </a:r>
            <a:r>
              <a:rPr lang="en-US" dirty="0"/>
              <a:t>.)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ʔap</a:t>
            </a:r>
            <a:r>
              <a:rPr lang="en-US" dirty="0"/>
              <a:t>.)</a:t>
            </a:r>
            <a:r>
              <a:rPr lang="en-US" baseline="-25000" dirty="0"/>
              <a:t>Ft</a:t>
            </a:r>
            <a:r>
              <a:rPr lang="en-US" dirty="0"/>
              <a:t>.   </a:t>
            </a:r>
            <a:r>
              <a:rPr lang="en-US" dirty="0" err="1"/>
              <a:t>oder</a:t>
            </a:r>
            <a:r>
              <a:rPr lang="en-US" dirty="0"/>
              <a:t> (</a:t>
            </a:r>
            <a:r>
              <a:rPr lang="en-US" dirty="0" err="1"/>
              <a:t>hεŋɪç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</a:t>
            </a:r>
            <a:r>
              <a:rPr lang="en-US" dirty="0" err="1"/>
              <a:t>ʔu.nabhängig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US" dirty="0"/>
          </a:p>
          <a:p>
            <a:pPr lvl="0"/>
            <a:r>
              <a:rPr lang="en-US" i="1" dirty="0"/>
              <a:t>un-</a:t>
            </a:r>
            <a:r>
              <a:rPr lang="en-US" i="1" dirty="0" err="1"/>
              <a:t>erträglich</a:t>
            </a:r>
            <a:r>
              <a:rPr lang="en-US" dirty="0"/>
              <a:t> 	((</a:t>
            </a:r>
            <a:r>
              <a:rPr lang="en-US" dirty="0" err="1"/>
              <a:t>ʔʊn</a:t>
            </a:r>
            <a:r>
              <a:rPr lang="en-US" dirty="0"/>
              <a:t>.)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</a:t>
            </a:r>
            <a:r>
              <a:rPr lang="en-US" dirty="0" err="1"/>
              <a:t>ʔɐ</a:t>
            </a:r>
            <a:r>
              <a:rPr lang="en-US" dirty="0"/>
              <a:t>.(</a:t>
            </a:r>
            <a:r>
              <a:rPr lang="en-US" dirty="0" err="1"/>
              <a:t>tʁε:klɪç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 </a:t>
            </a:r>
            <a:r>
              <a:rPr lang="en-US" dirty="0" err="1"/>
              <a:t>oder</a:t>
            </a:r>
            <a:r>
              <a:rPr lang="en-US" baseline="-25000" dirty="0"/>
              <a:t>  </a:t>
            </a:r>
            <a:r>
              <a:rPr lang="en-US" dirty="0"/>
              <a:t>(</a:t>
            </a:r>
            <a:r>
              <a:rPr lang="en-US" dirty="0" err="1"/>
              <a:t>ʔu.ner.trä́glich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baseline="-25000" dirty="0"/>
              <a:t>			</a:t>
            </a:r>
            <a:r>
              <a:rPr lang="en-US" dirty="0"/>
              <a:t>		</a:t>
            </a:r>
            <a:r>
              <a:rPr lang="en-US" baseline="-25000" dirty="0"/>
              <a:t>	</a:t>
            </a:r>
            <a:endParaRPr lang="en-DE" dirty="0"/>
          </a:p>
          <a:p>
            <a:pPr marL="0" indent="0">
              <a:buSzPct val="100000"/>
            </a:pPr>
            <a:r>
              <a:rPr lang="en-DE" dirty="0"/>
              <a:t>Bei den Wörtern mit </a:t>
            </a:r>
            <a:r>
              <a:rPr lang="en-DE" i="1" dirty="0"/>
              <a:t>un-</a:t>
            </a:r>
            <a:r>
              <a:rPr lang="en-DE" dirty="0"/>
              <a:t> gibt es auch eine Verschiebung der Betonung.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6" name="Audio Recording 31. Oct 2020 at 12:53:19" descr="Audio Recording 31. Oct 2020 at 12:53:19">
            <a:hlinkClick r:id="" action="ppaction://media"/>
            <a:extLst>
              <a:ext uri="{FF2B5EF4-FFF2-40B4-BE49-F238E27FC236}">
                <a16:creationId xmlns:a16="http://schemas.microsoft.com/office/drawing/2014/main" id="{C38C890D-49A8-2F42-8C04-D9B21D8C6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4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4.2 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en-DE" dirty="0"/>
              <a:t>Betonung:</a:t>
            </a:r>
          </a:p>
          <a:p>
            <a:pPr marL="0" indent="0">
              <a:buSzPct val="100000"/>
            </a:pPr>
            <a:r>
              <a:rPr lang="en-DE" dirty="0"/>
              <a:t>Wir haben gesehen, dass e</a:t>
            </a:r>
            <a:r>
              <a:rPr lang="de-DE" dirty="0" err="1"/>
              <a:t>infache</a:t>
            </a:r>
            <a:r>
              <a:rPr lang="de-DE" dirty="0"/>
              <a:t> </a:t>
            </a:r>
            <a:r>
              <a:rPr lang="en-DE" dirty="0"/>
              <a:t>monomorphemische </a:t>
            </a:r>
            <a:r>
              <a:rPr lang="de-DE" dirty="0"/>
              <a:t>Wörter meistens die Hauptbetonung auf der </a:t>
            </a:r>
            <a:r>
              <a:rPr lang="de-DE" dirty="0" err="1"/>
              <a:t>Pänultimasilbe</a:t>
            </a:r>
            <a:r>
              <a:rPr lang="de-DE" dirty="0"/>
              <a:t> haben: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i="1" dirty="0" err="1"/>
              <a:t>Marmeláde</a:t>
            </a:r>
            <a:r>
              <a:rPr lang="de-DE" i="1" dirty="0"/>
              <a:t>, </a:t>
            </a:r>
            <a:r>
              <a:rPr lang="de-DE" i="1" dirty="0" err="1"/>
              <a:t>Schokoláde</a:t>
            </a:r>
            <a:r>
              <a:rPr lang="de-DE" i="1" dirty="0"/>
              <a:t> </a:t>
            </a:r>
            <a:r>
              <a:rPr lang="de-DE" dirty="0"/>
              <a:t>(*</a:t>
            </a:r>
            <a:r>
              <a:rPr lang="de-DE" dirty="0" err="1"/>
              <a:t>Schókolade</a:t>
            </a:r>
            <a:r>
              <a:rPr lang="de-DE" dirty="0"/>
              <a:t>)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nebenbetonte oder unbetonte erste Silbe kann ungespannt werden: [∫o]</a:t>
            </a:r>
            <a:r>
              <a:rPr lang="en-DE" dirty="0"/>
              <a:t>ko[lá:]de oder [</a:t>
            </a:r>
            <a:r>
              <a:rPr lang="de-DE" dirty="0"/>
              <a:t>∫</a:t>
            </a:r>
            <a:r>
              <a:rPr lang="de-DE" dirty="0" err="1"/>
              <a:t>ɔ</a:t>
            </a:r>
            <a:r>
              <a:rPr lang="de-DE" dirty="0"/>
              <a:t>]</a:t>
            </a:r>
            <a:r>
              <a:rPr lang="en-DE" dirty="0"/>
              <a:t>ko[lá:]de</a:t>
            </a:r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6" name="Audio Recording 31. Oct 2020 at 12:55:24" descr="Audio Recording 31. Oct 2020 at 12:55:24">
            <a:hlinkClick r:id="" action="ppaction://media"/>
            <a:extLst>
              <a:ext uri="{FF2B5EF4-FFF2-40B4-BE49-F238E27FC236}">
                <a16:creationId xmlns:a16="http://schemas.microsoft.com/office/drawing/2014/main" id="{261603E4-85B2-0F4F-8E9D-998CC25EA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9284" y="192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0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Wie ist die Betonung bei der Derivationssuffixen?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Manche Derivationssuffixe sind unbetont</a:t>
            </a:r>
          </a:p>
          <a:p>
            <a:r>
              <a:rPr lang="en-DE" dirty="0"/>
              <a:t>Adjektivische Suffixe</a:t>
            </a:r>
            <a:endParaRPr lang="de-DE" dirty="0"/>
          </a:p>
          <a:p>
            <a:r>
              <a:rPr lang="en-DE" i="1" dirty="0"/>
              <a:t>			-ig</a:t>
            </a:r>
            <a:r>
              <a:rPr lang="en-DE" dirty="0"/>
              <a:t>: sónn+ig, bö+ig </a:t>
            </a:r>
            <a:r>
              <a:rPr lang="en-DE" i="1" dirty="0"/>
              <a:t> </a:t>
            </a:r>
            <a:endParaRPr lang="en-DE" dirty="0"/>
          </a:p>
          <a:p>
            <a:r>
              <a:rPr lang="en-DE" i="1" dirty="0"/>
              <a:t>			-lich</a:t>
            </a:r>
            <a:r>
              <a:rPr lang="en-DE" dirty="0"/>
              <a:t>: sómmer+lich, täg+lich, brüder+lich</a:t>
            </a:r>
            <a:r>
              <a:rPr lang="en-DE" i="1" dirty="0"/>
              <a:t> </a:t>
            </a:r>
            <a:endParaRPr lang="en-DE" dirty="0"/>
          </a:p>
          <a:p>
            <a:r>
              <a:rPr lang="en-DE" i="1" dirty="0"/>
              <a:t>			-isch</a:t>
            </a:r>
            <a:r>
              <a:rPr lang="en-DE" dirty="0"/>
              <a:t>: kínd+isch, idyll+isch, láun+isch</a:t>
            </a:r>
          </a:p>
          <a:p>
            <a:r>
              <a:rPr lang="fr-FR" dirty="0"/>
              <a:t>			-</a:t>
            </a:r>
            <a:r>
              <a:rPr lang="fr-FR" i="1" dirty="0"/>
              <a:t>los</a:t>
            </a:r>
            <a:r>
              <a:rPr lang="fr-FR" dirty="0"/>
              <a:t>: </a:t>
            </a:r>
            <a:r>
              <a:rPr lang="fr-FR" dirty="0" err="1"/>
              <a:t>sórg+los</a:t>
            </a:r>
            <a:r>
              <a:rPr lang="fr-FR" dirty="0"/>
              <a:t>, </a:t>
            </a:r>
            <a:r>
              <a:rPr lang="de-DE" dirty="0" err="1"/>
              <a:t>Mühe+los</a:t>
            </a:r>
            <a:r>
              <a:rPr lang="de-DE" dirty="0"/>
              <a:t> 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/>
              <a:t>sam</a:t>
            </a:r>
            <a:r>
              <a:rPr lang="de-DE" dirty="0"/>
              <a:t>: </a:t>
            </a:r>
            <a:r>
              <a:rPr lang="de-DE" dirty="0" err="1"/>
              <a:t>éin+sam</a:t>
            </a:r>
            <a:r>
              <a:rPr lang="de-DE" dirty="0"/>
              <a:t>, </a:t>
            </a:r>
            <a:r>
              <a:rPr lang="de-DE" dirty="0" err="1"/>
              <a:t>enthált+sam</a:t>
            </a:r>
            <a:endParaRPr lang="en-DE" dirty="0"/>
          </a:p>
          <a:p>
            <a:r>
              <a:rPr lang="de-DE" dirty="0"/>
              <a:t>			</a:t>
            </a:r>
            <a:r>
              <a:rPr lang="en-US" dirty="0"/>
              <a:t>-</a:t>
            </a:r>
            <a:r>
              <a:rPr lang="en-US" i="1" dirty="0" err="1"/>
              <a:t>frei</a:t>
            </a:r>
            <a:r>
              <a:rPr lang="en-US" dirty="0"/>
              <a:t>: </a:t>
            </a:r>
            <a:r>
              <a:rPr lang="en-US" dirty="0" err="1"/>
              <a:t>barriére+frei</a:t>
            </a:r>
            <a:endParaRPr lang="en-US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45</a:t>
            </a:fld>
            <a:endParaRPr lang="de-DE"/>
          </a:p>
        </p:txBody>
      </p:sp>
      <p:pic>
        <p:nvPicPr>
          <p:cNvPr id="6" name="Audio Recording 31. Oct 2020 at 12:56:03" descr="Audio Recording 31. Oct 2020 at 12:56:03">
            <a:hlinkClick r:id="" action="ppaction://media"/>
            <a:extLst>
              <a:ext uri="{FF2B5EF4-FFF2-40B4-BE49-F238E27FC236}">
                <a16:creationId xmlns:a16="http://schemas.microsoft.com/office/drawing/2014/main" id="{894913EB-C906-474D-9E45-D4B8FBACE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4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DE" dirty="0"/>
              <a:t>Unbetonte nominale Suffixe</a:t>
            </a:r>
          </a:p>
          <a:p>
            <a:r>
              <a:rPr lang="en-DE" i="1" dirty="0"/>
              <a:t>			-ung</a:t>
            </a:r>
            <a:r>
              <a:rPr lang="en-DE" dirty="0"/>
              <a:t>: Zéit+ung, Prüf+ung</a:t>
            </a:r>
          </a:p>
          <a:p>
            <a:r>
              <a:rPr lang="en-DE" dirty="0"/>
              <a:t>			-</a:t>
            </a:r>
            <a:r>
              <a:rPr lang="en-DE" i="1" dirty="0"/>
              <a:t>er</a:t>
            </a:r>
            <a:r>
              <a:rPr lang="en-DE" dirty="0"/>
              <a:t>: Léhr+er, Säng+er</a:t>
            </a:r>
          </a:p>
          <a:p>
            <a:r>
              <a:rPr lang="en-DE" dirty="0"/>
              <a:t>			-</a:t>
            </a:r>
            <a:r>
              <a:rPr lang="en-DE" i="1" dirty="0"/>
              <a:t>in</a:t>
            </a:r>
            <a:r>
              <a:rPr lang="en-DE" dirty="0"/>
              <a:t>: Französ+in</a:t>
            </a:r>
          </a:p>
          <a:p>
            <a:r>
              <a:rPr lang="en-DE" dirty="0"/>
              <a:t>			-</a:t>
            </a:r>
            <a:r>
              <a:rPr lang="en-DE" i="1" dirty="0"/>
              <a:t>ik</a:t>
            </a:r>
            <a:r>
              <a:rPr lang="en-DE" dirty="0"/>
              <a:t>: Linguíst+ik</a:t>
            </a:r>
          </a:p>
          <a:p>
            <a:r>
              <a:rPr lang="de-DE" dirty="0"/>
              <a:t>			-</a:t>
            </a:r>
            <a:r>
              <a:rPr lang="de-DE" i="1" dirty="0" err="1"/>
              <a:t>heit</a:t>
            </a:r>
            <a:r>
              <a:rPr lang="de-DE" dirty="0"/>
              <a:t>: </a:t>
            </a:r>
            <a:r>
              <a:rPr lang="de-DE" dirty="0" err="1"/>
              <a:t>Frei+heit</a:t>
            </a:r>
            <a:r>
              <a:rPr lang="de-DE" dirty="0"/>
              <a:t>, </a:t>
            </a:r>
            <a:r>
              <a:rPr lang="de-DE" dirty="0" err="1"/>
              <a:t>Stur+heit</a:t>
            </a:r>
            <a:r>
              <a:rPr lang="de-DE" dirty="0"/>
              <a:t>, </a:t>
            </a:r>
            <a:r>
              <a:rPr lang="de-DE" dirty="0" err="1"/>
              <a:t>Gewohn+heit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 err="1"/>
              <a:t>keit</a:t>
            </a:r>
            <a:r>
              <a:rPr lang="de-DE" dirty="0"/>
              <a:t>: </a:t>
            </a:r>
            <a:r>
              <a:rPr lang="de-DE" dirty="0" err="1"/>
              <a:t>Tapfer+keit</a:t>
            </a:r>
            <a:r>
              <a:rPr lang="de-DE" dirty="0"/>
              <a:t>, </a:t>
            </a:r>
            <a:r>
              <a:rPr lang="de-DE" dirty="0" err="1"/>
              <a:t>Einsam+keit</a:t>
            </a:r>
            <a:r>
              <a:rPr lang="de-DE" dirty="0"/>
              <a:t>, </a:t>
            </a:r>
            <a:r>
              <a:rPr lang="de-DE" dirty="0" err="1"/>
              <a:t>Brüderlich+keit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 err="1"/>
              <a:t>nis</a:t>
            </a:r>
            <a:r>
              <a:rPr lang="de-DE" dirty="0"/>
              <a:t>: </a:t>
            </a:r>
            <a:r>
              <a:rPr lang="de-DE" dirty="0" err="1"/>
              <a:t>Gedächt+nis</a:t>
            </a:r>
            <a:r>
              <a:rPr lang="de-DE" dirty="0"/>
              <a:t>, </a:t>
            </a:r>
            <a:r>
              <a:rPr lang="de-DE" dirty="0" err="1"/>
              <a:t>Finster+nis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 err="1"/>
              <a:t>sal</a:t>
            </a:r>
            <a:r>
              <a:rPr lang="de-DE" dirty="0"/>
              <a:t>: </a:t>
            </a:r>
            <a:r>
              <a:rPr lang="de-DE" dirty="0" err="1"/>
              <a:t>Trüb+sal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 err="1"/>
              <a:t>schaft</a:t>
            </a:r>
            <a:r>
              <a:rPr lang="de-DE" dirty="0"/>
              <a:t>: </a:t>
            </a:r>
            <a:r>
              <a:rPr lang="de-DE" dirty="0" err="1"/>
              <a:t>Gewerk+schaft</a:t>
            </a:r>
            <a:r>
              <a:rPr lang="de-DE" dirty="0"/>
              <a:t>, </a:t>
            </a:r>
            <a:r>
              <a:rPr lang="de-DE" dirty="0" err="1"/>
              <a:t>Wissen+schaft</a:t>
            </a:r>
            <a:endParaRPr lang="en-DE" dirty="0"/>
          </a:p>
          <a:p>
            <a:r>
              <a:rPr lang="de-DE" dirty="0"/>
              <a:t>			-</a:t>
            </a:r>
            <a:r>
              <a:rPr lang="de-DE" i="1" dirty="0" err="1"/>
              <a:t>tum</a:t>
            </a:r>
            <a:r>
              <a:rPr lang="de-DE" dirty="0"/>
              <a:t>: </a:t>
            </a:r>
            <a:r>
              <a:rPr lang="de-DE" dirty="0" err="1"/>
              <a:t>Eigen+tum</a:t>
            </a:r>
            <a:r>
              <a:rPr lang="de-DE" dirty="0"/>
              <a:t>, </a:t>
            </a:r>
            <a:r>
              <a:rPr lang="de-DE" dirty="0" err="1"/>
              <a:t>Alter+tum</a:t>
            </a:r>
            <a:endParaRPr lang="de-DE" dirty="0"/>
          </a:p>
          <a:p>
            <a:r>
              <a:rPr lang="en-DE" i="1" dirty="0"/>
              <a:t>			-ling</a:t>
            </a:r>
            <a:r>
              <a:rPr lang="en-DE" dirty="0"/>
              <a:t>: Léhr+ling, Sónder+ling</a:t>
            </a:r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6" name="Audio Recording 31. Oct 2020 at 12:56:24" descr="Audio Recording 31. Oct 2020 at 12:56:24">
            <a:hlinkClick r:id="" action="ppaction://media"/>
            <a:extLst>
              <a:ext uri="{FF2B5EF4-FFF2-40B4-BE49-F238E27FC236}">
                <a16:creationId xmlns:a16="http://schemas.microsoft.com/office/drawing/2014/main" id="{7A588B60-D72E-D147-9508-08A950B34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606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5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de-DE" sz="3100" dirty="0"/>
              <a:t>Und manche Derivationssuffixe sind betont.</a:t>
            </a:r>
          </a:p>
          <a:p>
            <a:pPr>
              <a:lnSpc>
                <a:spcPct val="120000"/>
              </a:lnSpc>
            </a:pPr>
            <a:endParaRPr lang="en-DE" sz="3200" dirty="0"/>
          </a:p>
          <a:p>
            <a:pPr>
              <a:lnSpc>
                <a:spcPct val="120000"/>
              </a:lnSpc>
            </a:pPr>
            <a:r>
              <a:rPr lang="en-DE" sz="3200" dirty="0"/>
              <a:t>Betonte nominale Suffixe</a:t>
            </a:r>
            <a:endParaRPr lang="de-DE" sz="3100" dirty="0"/>
          </a:p>
          <a:p>
            <a:pPr>
              <a:lnSpc>
                <a:spcPct val="120000"/>
              </a:lnSpc>
            </a:pPr>
            <a:r>
              <a:rPr lang="en-GB" dirty="0"/>
              <a:t>		</a:t>
            </a:r>
            <a:r>
              <a:rPr lang="en-GB" sz="3100" dirty="0"/>
              <a:t>- </a:t>
            </a:r>
            <a:r>
              <a:rPr lang="en-GB" sz="3100" i="1" dirty="0"/>
              <a:t>ant</a:t>
            </a:r>
            <a:r>
              <a:rPr lang="en-GB" sz="3100" dirty="0"/>
              <a:t>: </a:t>
            </a:r>
            <a:r>
              <a:rPr lang="en-GB" sz="3100" dirty="0" err="1"/>
              <a:t>Musik+ant</a:t>
            </a:r>
            <a:r>
              <a:rPr lang="en-GB" sz="3100" dirty="0"/>
              <a:t> 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dirty="0"/>
              <a:t>		</a:t>
            </a:r>
            <a:r>
              <a:rPr lang="en-GB" sz="3100" dirty="0"/>
              <a:t>- </a:t>
            </a:r>
            <a:r>
              <a:rPr lang="en-GB" sz="3100" i="1" dirty="0" err="1"/>
              <a:t>ie</a:t>
            </a:r>
            <a:r>
              <a:rPr lang="en-GB" sz="3100" dirty="0"/>
              <a:t>: </a:t>
            </a:r>
            <a:r>
              <a:rPr lang="en-GB" sz="3100" dirty="0" err="1"/>
              <a:t>Biologíe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ett</a:t>
            </a:r>
            <a:r>
              <a:rPr lang="en-GB" sz="3100" dirty="0"/>
              <a:t>: </a:t>
            </a:r>
            <a:r>
              <a:rPr lang="en-GB" sz="3100" dirty="0" err="1"/>
              <a:t>Quartett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ei</a:t>
            </a:r>
            <a:r>
              <a:rPr lang="en-GB" sz="3100" dirty="0"/>
              <a:t>: </a:t>
            </a:r>
            <a:r>
              <a:rPr lang="en-GB" sz="3100" dirty="0" err="1"/>
              <a:t>Bäcker+éi</a:t>
            </a:r>
            <a:r>
              <a:rPr lang="en-GB" sz="3100" dirty="0"/>
              <a:t>  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enz</a:t>
            </a:r>
            <a:r>
              <a:rPr lang="en-GB" sz="3100" dirty="0"/>
              <a:t>: </a:t>
            </a:r>
            <a:r>
              <a:rPr lang="en-GB" sz="3100" dirty="0" err="1"/>
              <a:t>Liz+enz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/>
              <a:t>at</a:t>
            </a:r>
            <a:r>
              <a:rPr lang="en-GB" sz="3100" dirty="0"/>
              <a:t>: </a:t>
            </a:r>
            <a:r>
              <a:rPr lang="en-GB" sz="3100" dirty="0" err="1"/>
              <a:t>Dekan+at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ik</a:t>
            </a:r>
            <a:r>
              <a:rPr lang="en-GB" sz="3100" dirty="0"/>
              <a:t>: </a:t>
            </a:r>
            <a:r>
              <a:rPr lang="en-GB" sz="3100" dirty="0" err="1"/>
              <a:t>Mus+ik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 	- </a:t>
            </a:r>
            <a:r>
              <a:rPr lang="en-GB" sz="3100" i="1" dirty="0" err="1"/>
              <a:t>ist</a:t>
            </a:r>
            <a:r>
              <a:rPr lang="en-GB" sz="3100" dirty="0"/>
              <a:t>: </a:t>
            </a:r>
            <a:r>
              <a:rPr lang="en-GB" sz="3100" dirty="0" err="1"/>
              <a:t>Pian+ist</a:t>
            </a:r>
            <a:r>
              <a:rPr lang="en-GB" sz="3100" dirty="0"/>
              <a:t>, </a:t>
            </a:r>
            <a:r>
              <a:rPr lang="en-GB" sz="3100" dirty="0" err="1"/>
              <a:t>Defet+ist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tion</a:t>
            </a:r>
            <a:r>
              <a:rPr lang="en-GB" sz="3100" dirty="0"/>
              <a:t>: Operation, </a:t>
            </a:r>
            <a:r>
              <a:rPr lang="en-GB" sz="3100" dirty="0" err="1"/>
              <a:t>Infektion</a:t>
            </a:r>
            <a:r>
              <a:rPr lang="en-GB" sz="3100" dirty="0"/>
              <a:t> </a:t>
            </a:r>
            <a:endParaRPr lang="en-DE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47</a:t>
            </a:fld>
            <a:endParaRPr lang="de-DE"/>
          </a:p>
        </p:txBody>
      </p:sp>
      <p:pic>
        <p:nvPicPr>
          <p:cNvPr id="6" name="Audio Recording 31. Oct 2020 at 12:57:00" descr="Audio Recording 31. Oct 2020 at 12:57:00">
            <a:hlinkClick r:id="" action="ppaction://media"/>
            <a:extLst>
              <a:ext uri="{FF2B5EF4-FFF2-40B4-BE49-F238E27FC236}">
                <a16:creationId xmlns:a16="http://schemas.microsoft.com/office/drawing/2014/main" id="{76B22EC6-8062-C542-A227-2E783B94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02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 </a:t>
            </a:r>
            <a:endParaRPr lang="en-DE" dirty="0"/>
          </a:p>
          <a:p>
            <a:pPr>
              <a:lnSpc>
                <a:spcPct val="120000"/>
              </a:lnSpc>
            </a:pPr>
            <a:r>
              <a:rPr lang="de-DE" sz="3100" dirty="0"/>
              <a:t>Betont</a:t>
            </a:r>
            <a:r>
              <a:rPr lang="en-GB" sz="3100" dirty="0"/>
              <a:t>e </a:t>
            </a:r>
            <a:r>
              <a:rPr lang="en-GB" sz="3100" dirty="0" err="1"/>
              <a:t>adjektivische</a:t>
            </a:r>
            <a:r>
              <a:rPr lang="en-DE" sz="3100" dirty="0"/>
              <a:t> Suffixe</a:t>
            </a:r>
            <a:r>
              <a:rPr lang="en-GB" sz="3100" dirty="0"/>
              <a:t> 		</a:t>
            </a:r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/>
              <a:t>al</a:t>
            </a:r>
            <a:r>
              <a:rPr lang="en-GB" sz="3100" dirty="0"/>
              <a:t>: </a:t>
            </a:r>
            <a:r>
              <a:rPr lang="en-GB" sz="3100" dirty="0" err="1"/>
              <a:t>nation+al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esk</a:t>
            </a:r>
            <a:r>
              <a:rPr lang="en-GB" sz="3100" dirty="0"/>
              <a:t>: </a:t>
            </a:r>
            <a:r>
              <a:rPr lang="en-GB" sz="3100" dirty="0" err="1"/>
              <a:t>kafka+esk</a:t>
            </a:r>
            <a:r>
              <a:rPr lang="en-GB" sz="3100" dirty="0"/>
              <a:t> 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är</a:t>
            </a:r>
            <a:r>
              <a:rPr lang="en-GB" sz="3100" dirty="0"/>
              <a:t>: </a:t>
            </a:r>
            <a:r>
              <a:rPr lang="en-GB" sz="3100" dirty="0" err="1"/>
              <a:t>Revolutionär</a:t>
            </a:r>
            <a:endParaRPr lang="en-GB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/>
              <a:t>ell</a:t>
            </a:r>
            <a:r>
              <a:rPr lang="en-GB" sz="3100" dirty="0"/>
              <a:t>: </a:t>
            </a:r>
            <a:r>
              <a:rPr lang="en-GB" sz="3100" dirty="0" err="1"/>
              <a:t>seri+éll</a:t>
            </a:r>
            <a:endParaRPr lang="en-GB" sz="3100" dirty="0"/>
          </a:p>
          <a:p>
            <a:pPr>
              <a:lnSpc>
                <a:spcPct val="120000"/>
              </a:lnSpc>
            </a:pPr>
            <a:r>
              <a:rPr lang="en-GB" sz="3100" dirty="0"/>
              <a:t>		- </a:t>
            </a:r>
            <a:r>
              <a:rPr lang="en-GB" sz="3100" i="1" dirty="0" err="1"/>
              <a:t>ös</a:t>
            </a:r>
            <a:r>
              <a:rPr lang="en-GB" sz="3100" dirty="0"/>
              <a:t>: </a:t>
            </a:r>
            <a:r>
              <a:rPr lang="en-GB" sz="3100" dirty="0" err="1"/>
              <a:t>nerv-ös</a:t>
            </a:r>
            <a:r>
              <a:rPr lang="en-GB" sz="3100" dirty="0"/>
              <a:t>, </a:t>
            </a:r>
            <a:r>
              <a:rPr lang="en-GB" sz="3100" dirty="0" err="1"/>
              <a:t>infekti+ös</a:t>
            </a:r>
            <a:endParaRPr lang="en-DE" sz="3100" dirty="0"/>
          </a:p>
          <a:p>
            <a:pPr>
              <a:lnSpc>
                <a:spcPct val="120000"/>
              </a:lnSpc>
            </a:pPr>
            <a:r>
              <a:rPr lang="en-GB" dirty="0"/>
              <a:t>		</a:t>
            </a:r>
            <a:r>
              <a:rPr lang="en-GB" sz="3100" dirty="0"/>
              <a:t>- </a:t>
            </a:r>
            <a:r>
              <a:rPr lang="en-GB" sz="3100" i="1" dirty="0"/>
              <a:t>iv</a:t>
            </a:r>
            <a:r>
              <a:rPr lang="en-GB" sz="3100" dirty="0"/>
              <a:t>: </a:t>
            </a:r>
            <a:r>
              <a:rPr lang="en-GB" sz="3100" dirty="0" err="1"/>
              <a:t>aktiv</a:t>
            </a:r>
            <a:endParaRPr lang="en-DE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6" name="Audio Recording 31. Oct 2020 at 12:57:40" descr="Audio Recording 31. Oct 2020 at 12:57:40">
            <a:hlinkClick r:id="" action="ppaction://media"/>
            <a:extLst>
              <a:ext uri="{FF2B5EF4-FFF2-40B4-BE49-F238E27FC236}">
                <a16:creationId xmlns:a16="http://schemas.microsoft.com/office/drawing/2014/main" id="{53FFA051-0350-DE4E-8819-D62309453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21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dirty="0"/>
              <a:t>	</a:t>
            </a:r>
            <a:r>
              <a:rPr lang="en-GB" dirty="0" err="1"/>
              <a:t>Zweisilbige</a:t>
            </a:r>
            <a:r>
              <a:rPr lang="en-GB" dirty="0"/>
              <a:t> </a:t>
            </a:r>
            <a:r>
              <a:rPr lang="en-GB" dirty="0" err="1"/>
              <a:t>Suffixe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betont</a:t>
            </a:r>
            <a:r>
              <a:rPr lang="en-GB" dirty="0"/>
              <a:t>:	</a:t>
            </a:r>
          </a:p>
          <a:p>
            <a:r>
              <a:rPr lang="en-GB" dirty="0"/>
              <a:t>		- age:</a:t>
            </a:r>
            <a:endParaRPr lang="en-DE" dirty="0"/>
          </a:p>
          <a:p>
            <a:r>
              <a:rPr lang="en-GB" dirty="0"/>
              <a:t>		- </a:t>
            </a:r>
            <a:r>
              <a:rPr lang="en-GB" dirty="0" err="1"/>
              <a:t>abel</a:t>
            </a:r>
            <a:r>
              <a:rPr lang="en-GB" dirty="0"/>
              <a:t>:  </a:t>
            </a:r>
            <a:endParaRPr lang="en-DE" dirty="0"/>
          </a:p>
          <a:p>
            <a:r>
              <a:rPr lang="en-GB" dirty="0"/>
              <a:t>		- </a:t>
            </a:r>
            <a:r>
              <a:rPr lang="en-GB" i="1" dirty="0" err="1"/>
              <a:t>ität</a:t>
            </a:r>
            <a:r>
              <a:rPr lang="en-GB" dirty="0"/>
              <a:t>:  </a:t>
            </a:r>
            <a:r>
              <a:rPr lang="en-GB" dirty="0" err="1"/>
              <a:t>Nationalität</a:t>
            </a:r>
            <a:r>
              <a:rPr lang="en-GB" dirty="0"/>
              <a:t>, Universität</a:t>
            </a:r>
          </a:p>
          <a:p>
            <a:endParaRPr lang="en-GB" dirty="0"/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9675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in der Morphologie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lnSpcReduction="10000"/>
          </a:bodyPr>
          <a:lstStyle/>
          <a:p>
            <a:pPr marL="12700" indent="-12700"/>
            <a:r>
              <a:rPr lang="en-GB" dirty="0"/>
              <a:t>Bei der Derivation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Stamm</a:t>
            </a:r>
            <a:r>
              <a:rPr lang="en-GB" dirty="0"/>
              <a:t> + </a:t>
            </a:r>
            <a:r>
              <a:rPr lang="en-GB" dirty="0" err="1"/>
              <a:t>ein</a:t>
            </a:r>
            <a:r>
              <a:rPr lang="en-GB" dirty="0"/>
              <a:t> Affix </a:t>
            </a:r>
            <a:r>
              <a:rPr lang="en-GB" dirty="0" err="1"/>
              <a:t>zusammengefügt</a:t>
            </a:r>
            <a:r>
              <a:rPr lang="en-GB" dirty="0"/>
              <a:t>. </a:t>
            </a:r>
          </a:p>
          <a:p>
            <a:pPr marL="12700" indent="-12700"/>
            <a:r>
              <a:rPr lang="en-GB" dirty="0"/>
              <a:t>Das Affix </a:t>
            </a:r>
            <a:r>
              <a:rPr lang="en-GB" dirty="0" err="1"/>
              <a:t>bestimmt</a:t>
            </a:r>
            <a:r>
              <a:rPr lang="en-GB" dirty="0"/>
              <a:t> die </a:t>
            </a:r>
            <a:r>
              <a:rPr lang="en-GB" dirty="0" err="1"/>
              <a:t>Kategorie</a:t>
            </a:r>
            <a:r>
              <a:rPr lang="en-GB" dirty="0"/>
              <a:t> des </a:t>
            </a:r>
            <a:r>
              <a:rPr lang="en-GB" dirty="0" err="1"/>
              <a:t>neuen</a:t>
            </a:r>
            <a:r>
              <a:rPr lang="en-GB" dirty="0"/>
              <a:t> Worts:</a:t>
            </a:r>
          </a:p>
          <a:p>
            <a:pPr marL="12700" indent="-12700"/>
            <a:endParaRPr lang="en-GB" dirty="0"/>
          </a:p>
          <a:p>
            <a:pPr marL="12700" indent="-12700"/>
            <a:r>
              <a:rPr lang="en-GB" dirty="0" err="1"/>
              <a:t>frei</a:t>
            </a:r>
            <a:r>
              <a:rPr lang="en-GB" dirty="0"/>
              <a:t> + -</a:t>
            </a:r>
            <a:r>
              <a:rPr lang="en-GB" dirty="0" err="1"/>
              <a:t>heit</a:t>
            </a:r>
            <a:r>
              <a:rPr lang="en-GB" dirty="0"/>
              <a:t> 	</a:t>
            </a:r>
            <a:r>
              <a:rPr lang="fr-FR" dirty="0"/>
              <a:t>→</a:t>
            </a:r>
            <a:r>
              <a:rPr lang="en-DE" dirty="0"/>
              <a:t> 	Freiheit</a:t>
            </a:r>
          </a:p>
          <a:p>
            <a:pPr marL="12700" indent="-12700"/>
            <a:r>
              <a:rPr lang="en-DE" dirty="0"/>
              <a:t>Adj    	N			N</a:t>
            </a:r>
          </a:p>
          <a:p>
            <a:pPr marL="12700" indent="-12700"/>
            <a:r>
              <a:rPr lang="en-DE" dirty="0"/>
              <a:t>Das Suffix -</a:t>
            </a:r>
            <a:r>
              <a:rPr lang="en-DE" i="1" dirty="0"/>
              <a:t>heit</a:t>
            </a:r>
            <a:r>
              <a:rPr lang="en-DE" dirty="0"/>
              <a:t> wird an ein Adjektiv angehängt und zusammen bilden sie einen Nomen.</a:t>
            </a:r>
          </a:p>
          <a:p>
            <a:pPr marL="12700" indent="-12700"/>
            <a:endParaRPr lang="en-DE" dirty="0"/>
          </a:p>
          <a:p>
            <a:pPr marL="12700" indent="-12700"/>
            <a:r>
              <a:rPr lang="en-GB" dirty="0"/>
              <a:t>v</a:t>
            </a:r>
            <a:r>
              <a:rPr lang="en-DE" dirty="0"/>
              <a:t>er-  +  stumm	 </a:t>
            </a:r>
            <a:r>
              <a:rPr lang="fr-FR" dirty="0"/>
              <a:t>→</a:t>
            </a:r>
            <a:r>
              <a:rPr lang="en-DE" dirty="0"/>
              <a:t>   verstummen</a:t>
            </a:r>
          </a:p>
          <a:p>
            <a:pPr marL="12700" indent="-12700"/>
            <a:r>
              <a:rPr lang="en-DE" dirty="0"/>
              <a:t>V           Adj	         V</a:t>
            </a:r>
            <a:endParaRPr lang="en-GB" dirty="0"/>
          </a:p>
          <a:p>
            <a:pPr marL="12700" indent="-12700"/>
            <a:r>
              <a:rPr lang="en-DE" dirty="0"/>
              <a:t>Das Präfix </a:t>
            </a:r>
            <a:r>
              <a:rPr lang="en-DE" i="1" dirty="0"/>
              <a:t>ver</a:t>
            </a:r>
            <a:r>
              <a:rPr lang="en-DE" dirty="0"/>
              <a:t>- wird an ein Adjektiv angehängt und zusammen bilden sie ein Verb.</a:t>
            </a:r>
          </a:p>
          <a:p>
            <a:endParaRPr lang="en-GB" dirty="0"/>
          </a:p>
        </p:txBody>
      </p:sp>
      <p:pic>
        <p:nvPicPr>
          <p:cNvPr id="2" name="Audio Recording 31. Oct 2020 at 11:53:11" descr="Audio Recording 31. Oct 2020 at 11:53:11">
            <a:hlinkClick r:id="" action="ppaction://media"/>
            <a:extLst>
              <a:ext uri="{FF2B5EF4-FFF2-40B4-BE49-F238E27FC236}">
                <a16:creationId xmlns:a16="http://schemas.microsoft.com/office/drawing/2014/main" id="{967D2D9A-51F1-C14F-ABE6-83194A4B9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04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2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Wenn mehr als ein betontes Suffix zum Stamm angefügt wird, verschiebt sich die Betonung auf das finale Suffix:</a:t>
            </a:r>
          </a:p>
          <a:p>
            <a:pPr marL="12700" indent="-12700"/>
            <a:endParaRPr lang="de-DE" dirty="0"/>
          </a:p>
          <a:p>
            <a:pPr marL="12700" indent="-12700"/>
            <a:r>
              <a:rPr lang="de-DE" dirty="0" err="1"/>
              <a:t>Natión</a:t>
            </a:r>
            <a:r>
              <a:rPr lang="de-DE" dirty="0"/>
              <a:t> </a:t>
            </a:r>
            <a:r>
              <a:rPr lang="fr-FR" dirty="0"/>
              <a:t>→ </a:t>
            </a:r>
            <a:r>
              <a:rPr lang="de-DE" dirty="0" err="1"/>
              <a:t>nationál</a:t>
            </a:r>
            <a:r>
              <a:rPr lang="de-DE" dirty="0"/>
              <a:t> </a:t>
            </a:r>
            <a:r>
              <a:rPr lang="fr-FR" dirty="0"/>
              <a:t>→  </a:t>
            </a:r>
            <a:r>
              <a:rPr lang="en-GB" dirty="0" err="1"/>
              <a:t>Nationalit</a:t>
            </a:r>
            <a:r>
              <a:rPr lang="en-US" dirty="0" err="1"/>
              <a:t>ä</a:t>
            </a:r>
            <a:r>
              <a:rPr lang="en-US" dirty="0"/>
              <a:t>́</a:t>
            </a:r>
            <a:r>
              <a:rPr lang="en-GB" dirty="0"/>
              <a:t>t</a:t>
            </a:r>
          </a:p>
          <a:p>
            <a:pPr marL="12700" indent="-12700"/>
            <a:r>
              <a:rPr lang="en-GB" dirty="0"/>
              <a:t>						</a:t>
            </a:r>
            <a:r>
              <a:rPr lang="en-GB" dirty="0" err="1"/>
              <a:t>Nationalísmus</a:t>
            </a:r>
            <a:endParaRPr lang="de-DE" dirty="0"/>
          </a:p>
          <a:p>
            <a:pPr marL="12700" indent="-12700"/>
            <a:endParaRPr lang="de-DE" dirty="0"/>
          </a:p>
          <a:p>
            <a:pPr marL="12700" indent="-12700"/>
            <a:r>
              <a:rPr lang="de-DE" dirty="0"/>
              <a:t>Mehr als ein unbetontes Suffix haben dagegen keinen Einfluss auf die Stammbetonung:</a:t>
            </a:r>
          </a:p>
          <a:p>
            <a:pPr marL="12700" indent="-12700"/>
            <a:endParaRPr lang="de-DE" dirty="0"/>
          </a:p>
          <a:p>
            <a:pPr marL="12700" indent="-12700"/>
            <a:r>
              <a:rPr lang="de-DE" dirty="0" err="1"/>
              <a:t>Árbeit</a:t>
            </a:r>
            <a:r>
              <a:rPr lang="de-DE" dirty="0"/>
              <a:t> </a:t>
            </a:r>
            <a:r>
              <a:rPr lang="fr-FR" dirty="0"/>
              <a:t>→ </a:t>
            </a:r>
            <a:r>
              <a:rPr lang="de-DE" dirty="0" err="1"/>
              <a:t>árbeitslos</a:t>
            </a:r>
            <a:r>
              <a:rPr lang="de-DE" dirty="0"/>
              <a:t> </a:t>
            </a:r>
            <a:r>
              <a:rPr lang="fr-FR" dirty="0"/>
              <a:t>→ </a:t>
            </a:r>
            <a:r>
              <a:rPr lang="de-DE" dirty="0" err="1"/>
              <a:t>Árbeitslosigkeit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en-DE" dirty="0"/>
          </a:p>
          <a:p>
            <a:r>
              <a:rPr lang="en-GB" dirty="0"/>
              <a:t>	</a:t>
            </a:r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50</a:t>
            </a:fld>
            <a:endParaRPr lang="de-DE"/>
          </a:p>
        </p:txBody>
      </p:sp>
      <p:pic>
        <p:nvPicPr>
          <p:cNvPr id="6" name="Audio Recording 31. Oct 2020 at 12:59:35" descr="Audio Recording 31. Oct 2020 at 12:59:35">
            <a:hlinkClick r:id="" action="ppaction://media"/>
            <a:extLst>
              <a:ext uri="{FF2B5EF4-FFF2-40B4-BE49-F238E27FC236}">
                <a16:creationId xmlns:a16="http://schemas.microsoft.com/office/drawing/2014/main" id="{688A0B44-754A-6543-BF48-380609AA1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0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en-GB" dirty="0" err="1"/>
              <a:t>Generalisierung</a:t>
            </a:r>
            <a:r>
              <a:rPr lang="en-GB" dirty="0"/>
              <a:t>: Die </a:t>
            </a:r>
            <a:r>
              <a:rPr lang="en-GB" dirty="0" err="1"/>
              <a:t>Suffixe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also </a:t>
            </a:r>
            <a:r>
              <a:rPr lang="en-GB" dirty="0" err="1"/>
              <a:t>entweder</a:t>
            </a:r>
            <a:r>
              <a:rPr lang="en-GB" dirty="0"/>
              <a:t> </a:t>
            </a:r>
            <a:r>
              <a:rPr lang="en-GB" dirty="0" err="1"/>
              <a:t>betont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unbetont</a:t>
            </a:r>
            <a:r>
              <a:rPr lang="en-GB" dirty="0"/>
              <a:t>.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betont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, </a:t>
            </a:r>
            <a:r>
              <a:rPr lang="en-GB" dirty="0" err="1"/>
              <a:t>verliert</a:t>
            </a:r>
            <a:r>
              <a:rPr lang="en-GB" dirty="0"/>
              <a:t> der </a:t>
            </a:r>
            <a:r>
              <a:rPr lang="en-GB" dirty="0" err="1"/>
              <a:t>Stamm</a:t>
            </a:r>
            <a:r>
              <a:rPr lang="en-GB" dirty="0"/>
              <a:t> seine </a:t>
            </a:r>
            <a:r>
              <a:rPr lang="en-GB" dirty="0" err="1"/>
              <a:t>Hauptbetonung</a:t>
            </a:r>
            <a:r>
              <a:rPr lang="en-GB" dirty="0"/>
              <a:t>.</a:t>
            </a:r>
          </a:p>
          <a:p>
            <a:pPr marL="0" indent="0"/>
            <a:r>
              <a:rPr lang="en-GB" dirty="0" err="1"/>
              <a:t>Wenn</a:t>
            </a:r>
            <a:r>
              <a:rPr lang="en-GB" dirty="0"/>
              <a:t> die </a:t>
            </a:r>
            <a:r>
              <a:rPr lang="en-GB" dirty="0" err="1"/>
              <a:t>Suffixe</a:t>
            </a:r>
            <a:r>
              <a:rPr lang="en-GB" dirty="0"/>
              <a:t> </a:t>
            </a:r>
            <a:r>
              <a:rPr lang="en-GB" dirty="0" err="1"/>
              <a:t>unbetont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,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Prinzip</a:t>
            </a:r>
            <a:r>
              <a:rPr lang="en-GB" dirty="0"/>
              <a:t> </a:t>
            </a:r>
            <a:r>
              <a:rPr lang="en-GB" dirty="0" err="1"/>
              <a:t>keinen</a:t>
            </a:r>
            <a:r>
              <a:rPr lang="en-GB" dirty="0"/>
              <a:t> </a:t>
            </a:r>
            <a:r>
              <a:rPr lang="en-GB" dirty="0" err="1"/>
              <a:t>Einfluss</a:t>
            </a:r>
            <a:r>
              <a:rPr lang="en-GB" dirty="0"/>
              <a:t> auf die </a:t>
            </a:r>
            <a:r>
              <a:rPr lang="en-GB" dirty="0" err="1"/>
              <a:t>Betonung</a:t>
            </a:r>
            <a:r>
              <a:rPr lang="en-GB" dirty="0"/>
              <a:t> des </a:t>
            </a:r>
            <a:r>
              <a:rPr lang="en-GB" dirty="0" err="1"/>
              <a:t>Stamms</a:t>
            </a:r>
            <a:r>
              <a:rPr lang="en-GB" dirty="0"/>
              <a:t>.</a:t>
            </a:r>
          </a:p>
          <a:p>
            <a:pPr marL="0" indent="0"/>
            <a:endParaRPr lang="en-GB" dirty="0"/>
          </a:p>
          <a:p>
            <a:endParaRPr lang="en-GB" dirty="0"/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6" name="Audio Recording 31. Oct 2020 at 13:00:13" descr="Audio Recording 31. Oct 2020 at 13:00:13">
            <a:hlinkClick r:id="" action="ppaction://media"/>
            <a:extLst>
              <a:ext uri="{FF2B5EF4-FFF2-40B4-BE49-F238E27FC236}">
                <a16:creationId xmlns:a16="http://schemas.microsoft.com/office/drawing/2014/main" id="{6569D8B3-5217-804E-9318-4C2B8507A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0053" y="249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16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Suffixe: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en-GB" dirty="0"/>
              <a:t>Ein </a:t>
            </a:r>
            <a:r>
              <a:rPr lang="en-GB" dirty="0" err="1"/>
              <a:t>paar</a:t>
            </a:r>
            <a:r>
              <a:rPr lang="en-GB" dirty="0"/>
              <a:t> </a:t>
            </a:r>
            <a:r>
              <a:rPr lang="en-GB" dirty="0" err="1"/>
              <a:t>Ausnahmen</a:t>
            </a:r>
            <a:r>
              <a:rPr lang="en-GB" dirty="0"/>
              <a:t> </a:t>
            </a:r>
            <a:r>
              <a:rPr lang="en-DE" dirty="0"/>
              <a:t>(Wiese 96:288)</a:t>
            </a:r>
            <a:r>
              <a:rPr lang="en-GB" dirty="0"/>
              <a:t>:	</a:t>
            </a:r>
          </a:p>
          <a:p>
            <a:pPr marL="0" indent="0"/>
            <a:endParaRPr lang="en-GB" altLang="en-DE" dirty="0"/>
          </a:p>
          <a:p>
            <a:pPr marL="0" indent="0"/>
            <a:r>
              <a:rPr lang="de-DE" altLang="en-DE" dirty="0"/>
              <a:t>+</a:t>
            </a:r>
            <a:r>
              <a:rPr lang="de-DE" altLang="en-DE" dirty="0" err="1"/>
              <a:t>ik</a:t>
            </a:r>
            <a:r>
              <a:rPr lang="de-DE" altLang="en-DE" dirty="0"/>
              <a:t>:  </a:t>
            </a:r>
            <a:r>
              <a:rPr lang="de-DE" altLang="en-DE" i="1" dirty="0" err="1"/>
              <a:t>Mathematík</a:t>
            </a:r>
            <a:r>
              <a:rPr lang="de-DE" altLang="en-DE" i="1" dirty="0"/>
              <a:t>/</a:t>
            </a:r>
            <a:r>
              <a:rPr lang="de-DE" altLang="en-DE" i="1" dirty="0" err="1"/>
              <a:t>Mathemátiker</a:t>
            </a:r>
            <a:endParaRPr lang="de-DE" altLang="en-DE" i="1" dirty="0"/>
          </a:p>
          <a:p>
            <a:pPr marL="0" indent="0"/>
            <a:endParaRPr lang="de-DE" altLang="en-DE" i="1" dirty="0"/>
          </a:p>
          <a:p>
            <a:pPr marL="0" indent="0"/>
            <a:r>
              <a:rPr lang="de-DE" altLang="en-DE" dirty="0"/>
              <a:t>+er: </a:t>
            </a:r>
            <a:r>
              <a:rPr lang="de-DE" i="1" dirty="0" err="1"/>
              <a:t>Jápan</a:t>
            </a:r>
            <a:r>
              <a:rPr lang="de-DE" i="1" dirty="0"/>
              <a:t>/</a:t>
            </a:r>
            <a:r>
              <a:rPr lang="de-DE" i="1" dirty="0" err="1"/>
              <a:t>Japáner</a:t>
            </a:r>
            <a:r>
              <a:rPr lang="de-DE" i="1" dirty="0"/>
              <a:t>, </a:t>
            </a:r>
            <a:r>
              <a:rPr lang="de-DE" i="1" dirty="0" err="1"/>
              <a:t>Amérika</a:t>
            </a:r>
            <a:r>
              <a:rPr lang="de-DE" i="1" dirty="0"/>
              <a:t>/</a:t>
            </a:r>
            <a:r>
              <a:rPr lang="de-DE" i="1" dirty="0" err="1"/>
              <a:t>Amerikáne</a:t>
            </a:r>
            <a:r>
              <a:rPr lang="de-DE" dirty="0" err="1"/>
              <a:t>r</a:t>
            </a:r>
            <a:r>
              <a:rPr lang="de-DE" dirty="0"/>
              <a:t> </a:t>
            </a:r>
          </a:p>
          <a:p>
            <a:pPr marL="0" indent="0"/>
            <a:endParaRPr lang="de-DE" dirty="0"/>
          </a:p>
          <a:p>
            <a:pPr marL="0" indent="0"/>
            <a:r>
              <a:rPr lang="de-DE" dirty="0"/>
              <a:t>+</a:t>
            </a:r>
            <a:r>
              <a:rPr lang="de-DE" dirty="0" err="1"/>
              <a:t>isch</a:t>
            </a:r>
            <a:r>
              <a:rPr lang="de-DE" dirty="0"/>
              <a:t>: </a:t>
            </a:r>
            <a:r>
              <a:rPr lang="de-DE" i="1" dirty="0" err="1"/>
              <a:t>Kánon</a:t>
            </a:r>
            <a:r>
              <a:rPr lang="en-DE" i="1" dirty="0"/>
              <a:t>/kanónisch, Áraber/arábisch </a:t>
            </a:r>
          </a:p>
          <a:p>
            <a:pPr marL="0" indent="0"/>
            <a:endParaRPr lang="en-DE" altLang="en-DE" dirty="0"/>
          </a:p>
          <a:p>
            <a:pPr marL="0" indent="0"/>
            <a:r>
              <a:rPr lang="de-DE" altLang="en-DE" dirty="0"/>
              <a:t>+</a:t>
            </a:r>
            <a:r>
              <a:rPr lang="de-DE" altLang="en-DE" dirty="0" err="1"/>
              <a:t>or</a:t>
            </a:r>
            <a:r>
              <a:rPr lang="de-DE" altLang="en-DE" dirty="0"/>
              <a:t>: </a:t>
            </a:r>
            <a:r>
              <a:rPr lang="de-DE" altLang="en-DE" i="1" dirty="0" err="1"/>
              <a:t>Proféss+or</a:t>
            </a:r>
            <a:r>
              <a:rPr lang="de-DE" altLang="en-DE" i="1" dirty="0"/>
              <a:t>/</a:t>
            </a:r>
            <a:r>
              <a:rPr lang="de-DE" altLang="en-DE" i="1" dirty="0" err="1"/>
              <a:t>Professór+en</a:t>
            </a:r>
            <a:r>
              <a:rPr lang="de-DE" altLang="en-DE" i="1" dirty="0"/>
              <a:t>,</a:t>
            </a:r>
            <a:r>
              <a:rPr lang="de-DE" altLang="en-DE" dirty="0"/>
              <a:t> </a:t>
            </a:r>
            <a:r>
              <a:rPr lang="de-DE" altLang="en-DE" i="1" dirty="0" err="1"/>
              <a:t>Diréktor</a:t>
            </a:r>
            <a:r>
              <a:rPr lang="de-DE" altLang="en-DE" i="1" dirty="0"/>
              <a:t>/</a:t>
            </a:r>
            <a:r>
              <a:rPr lang="de-DE" altLang="en-DE" i="1" dirty="0" err="1"/>
              <a:t>Direktóren</a:t>
            </a:r>
            <a:endParaRPr lang="de-DE" altLang="en-DE" i="1" dirty="0"/>
          </a:p>
          <a:p>
            <a:pPr marL="0" indent="0"/>
            <a:endParaRPr lang="de-DE" altLang="en-DE" i="1" dirty="0"/>
          </a:p>
          <a:p>
            <a:r>
              <a:rPr lang="de-DE" i="1" dirty="0"/>
              <a:t>		</a:t>
            </a:r>
            <a:r>
              <a:rPr lang="en-DE" dirty="0"/>
              <a:t>Proféssor, Proféssors, Proféssorchen, Proféssorhaft, Professóren, Professórin, Professórenhaft, Professorál, Professororát</a:t>
            </a:r>
          </a:p>
          <a:p>
            <a:pPr marL="0" indent="0"/>
            <a:endParaRPr lang="de-DE" altLang="en-DE" dirty="0"/>
          </a:p>
          <a:p>
            <a:endParaRPr lang="en-GB" dirty="0"/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52</a:t>
            </a:fld>
            <a:endParaRPr lang="de-DE"/>
          </a:p>
        </p:txBody>
      </p:sp>
      <p:pic>
        <p:nvPicPr>
          <p:cNvPr id="6" name="Audio Recording 31. Oct 2020 at 13:02:09" descr="Audio Recording 31. Oct 2020 at 13:02:09">
            <a:hlinkClick r:id="" action="ppaction://media"/>
            <a:extLst>
              <a:ext uri="{FF2B5EF4-FFF2-40B4-BE49-F238E27FC236}">
                <a16:creationId xmlns:a16="http://schemas.microsoft.com/office/drawing/2014/main" id="{8021ED26-4447-DE48-B1AA-8E246A1B7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0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en-GB" dirty="0"/>
              <a:t>	</a:t>
            </a:r>
            <a:endParaRPr lang="de-DE" dirty="0"/>
          </a:p>
          <a:p>
            <a:pPr marL="12700" indent="-12700"/>
            <a:r>
              <a:rPr lang="de-DE" dirty="0"/>
              <a:t>Präfixe sind ebenfalls betont oder unbetont.</a:t>
            </a:r>
          </a:p>
          <a:p>
            <a:pPr marL="12700" indent="-12700"/>
            <a:r>
              <a:rPr lang="de-DE" dirty="0"/>
              <a:t>Betont:</a:t>
            </a:r>
          </a:p>
          <a:p>
            <a:r>
              <a:rPr lang="en-US" dirty="0" err="1"/>
              <a:t>ún-treu</a:t>
            </a:r>
            <a:r>
              <a:rPr lang="en-US" dirty="0"/>
              <a:t> 			(((</a:t>
            </a:r>
            <a:r>
              <a:rPr lang="en-US" dirty="0" err="1"/>
              <a:t>ʔʊn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tʁɔʏ</a:t>
            </a:r>
            <a:r>
              <a:rPr lang="en-US" dirty="0"/>
              <a:t>̯)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US" dirty="0" err="1"/>
              <a:t>ín</a:t>
            </a:r>
            <a:r>
              <a:rPr lang="en-US" dirty="0"/>
              <a:t>-tolerant 		(((</a:t>
            </a:r>
            <a:r>
              <a:rPr lang="en-US" dirty="0" err="1"/>
              <a:t>ʔɪn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to.le</a:t>
            </a:r>
            <a:r>
              <a:rPr lang="en-US" dirty="0"/>
              <a:t>)</a:t>
            </a:r>
            <a:r>
              <a:rPr lang="en-US" baseline="-25000" dirty="0"/>
              <a:t>Ft</a:t>
            </a:r>
            <a:r>
              <a:rPr lang="en-US" dirty="0"/>
              <a:t>(</a:t>
            </a:r>
            <a:r>
              <a:rPr lang="en-US" dirty="0" err="1"/>
              <a:t>ʁant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éin-treten</a:t>
            </a:r>
            <a:r>
              <a:rPr lang="en-US" dirty="0"/>
              <a:t> 		(((</a:t>
            </a:r>
            <a:r>
              <a:rPr lang="en-US" dirty="0" err="1"/>
              <a:t>ʔaɪ̯n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((</a:t>
            </a:r>
            <a:r>
              <a:rPr lang="en-US" dirty="0" err="1"/>
              <a:t>tʁe.tn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DE" dirty="0"/>
          </a:p>
          <a:p>
            <a:r>
              <a:rPr lang="en-GB" dirty="0" err="1">
                <a:solidFill>
                  <a:srgbClr val="8020D0"/>
                </a:solidFill>
              </a:rPr>
              <a:t>á</a:t>
            </a:r>
            <a:r>
              <a:rPr lang="en-DE" dirty="0">
                <a:solidFill>
                  <a:srgbClr val="8020D0"/>
                </a:solidFill>
              </a:rPr>
              <a:t>b-reisen		</a:t>
            </a:r>
            <a:r>
              <a:rPr lang="en-US" dirty="0">
                <a:solidFill>
                  <a:srgbClr val="8020D0"/>
                </a:solidFill>
              </a:rPr>
              <a:t>(((</a:t>
            </a:r>
            <a:r>
              <a:rPr lang="en-US" dirty="0" err="1">
                <a:solidFill>
                  <a:srgbClr val="8020D0"/>
                </a:solidFill>
              </a:rPr>
              <a:t>ʔap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r>
              <a:rPr lang="en-US" dirty="0">
                <a:solidFill>
                  <a:srgbClr val="8020D0"/>
                </a:solidFill>
              </a:rPr>
              <a:t> ((</a:t>
            </a:r>
            <a:r>
              <a:rPr lang="en-US" dirty="0" err="1">
                <a:solidFill>
                  <a:srgbClr val="8020D0"/>
                </a:solidFill>
              </a:rPr>
              <a:t>ʁaɪ</a:t>
            </a:r>
            <a:r>
              <a:rPr lang="en-US" dirty="0">
                <a:solidFill>
                  <a:srgbClr val="8020D0"/>
                </a:solidFill>
              </a:rPr>
              <a:t>̯.</a:t>
            </a:r>
            <a:r>
              <a:rPr lang="en-US" dirty="0" err="1">
                <a:solidFill>
                  <a:srgbClr val="8020D0"/>
                </a:solidFill>
              </a:rPr>
              <a:t>zn</a:t>
            </a:r>
            <a:r>
              <a:rPr lang="en-US" dirty="0">
                <a:solidFill>
                  <a:srgbClr val="8020D0"/>
                </a:solidFill>
              </a:rPr>
              <a:t>̩)</a:t>
            </a:r>
            <a:r>
              <a:rPr lang="en-US" baseline="-25000" dirty="0">
                <a:solidFill>
                  <a:srgbClr val="8020D0"/>
                </a:solidFill>
              </a:rPr>
              <a:t>F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r>
              <a:rPr lang="en-US" dirty="0">
                <a:solidFill>
                  <a:srgbClr val="8020D0"/>
                </a:solidFill>
              </a:rPr>
              <a:t>)</a:t>
            </a:r>
            <a:r>
              <a:rPr lang="en-US" baseline="-25000" dirty="0" err="1">
                <a:solidFill>
                  <a:srgbClr val="8020D0"/>
                </a:solidFill>
              </a:rPr>
              <a:t>ω</a:t>
            </a:r>
            <a:endParaRPr lang="en-DE" dirty="0"/>
          </a:p>
          <a:p>
            <a:pPr marL="12700" indent="-12700"/>
            <a:endParaRPr lang="de-DE" dirty="0"/>
          </a:p>
          <a:p>
            <a:r>
              <a:rPr lang="en-US" dirty="0"/>
              <a:t>	</a:t>
            </a:r>
          </a:p>
          <a:p>
            <a:endParaRPr lang="en-DE" dirty="0"/>
          </a:p>
          <a:p>
            <a:pPr marL="12700" indent="-12700"/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53</a:t>
            </a:fld>
            <a:endParaRPr lang="de-DE"/>
          </a:p>
        </p:txBody>
      </p:sp>
      <p:pic>
        <p:nvPicPr>
          <p:cNvPr id="6" name="Audio Recording 31. Oct 2020 at 13:05:39" descr="Audio Recording 31. Oct 2020 at 13:05:39">
            <a:hlinkClick r:id="" action="ppaction://media"/>
            <a:extLst>
              <a:ext uri="{FF2B5EF4-FFF2-40B4-BE49-F238E27FC236}">
                <a16:creationId xmlns:a16="http://schemas.microsoft.com/office/drawing/2014/main" id="{31181286-CF83-344B-90E1-E7467BBFC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2977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5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Präfixe: </a:t>
            </a:r>
            <a:r>
              <a:rPr lang="de-DE" dirty="0"/>
              <a:t>Betonung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en-GB" dirty="0"/>
              <a:t>	</a:t>
            </a:r>
            <a:endParaRPr lang="de-DE" dirty="0"/>
          </a:p>
          <a:p>
            <a:pPr marL="12700" indent="-12700"/>
            <a:r>
              <a:rPr lang="de-DE" dirty="0"/>
              <a:t>Unbetont:</a:t>
            </a:r>
          </a:p>
          <a:p>
            <a:r>
              <a:rPr lang="en-US" dirty="0"/>
              <a:t>be-</a:t>
            </a:r>
            <a:r>
              <a:rPr lang="en-US" dirty="0" err="1"/>
              <a:t>ántworten</a:t>
            </a:r>
            <a:r>
              <a:rPr lang="en-US" dirty="0"/>
              <a:t> 		(</a:t>
            </a:r>
            <a:r>
              <a:rPr lang="en-US" dirty="0" err="1"/>
              <a:t>bә</a:t>
            </a:r>
            <a:r>
              <a:rPr lang="en-US" dirty="0"/>
              <a:t>.((</a:t>
            </a:r>
            <a:r>
              <a:rPr lang="en-US" dirty="0" err="1"/>
              <a:t>ʔant</a:t>
            </a:r>
            <a:r>
              <a:rPr lang="en-US" dirty="0"/>
              <a:t>)</a:t>
            </a:r>
            <a:r>
              <a:rPr lang="en-US" baseline="-25000" dirty="0"/>
              <a:t>F </a:t>
            </a:r>
            <a:r>
              <a:rPr lang="en-US" dirty="0"/>
              <a:t>(</a:t>
            </a:r>
            <a:r>
              <a:rPr lang="en-US" dirty="0" err="1"/>
              <a:t>vɔʁ.tn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  <a:endParaRPr lang="en-DE" dirty="0"/>
          </a:p>
          <a:p>
            <a:r>
              <a:rPr lang="en-US" dirty="0" err="1"/>
              <a:t>ver-öden</a:t>
            </a:r>
            <a:r>
              <a:rPr lang="en-US" dirty="0"/>
              <a:t>		(</a:t>
            </a:r>
            <a:r>
              <a:rPr lang="en-US" dirty="0" err="1"/>
              <a:t>fɐ</a:t>
            </a:r>
            <a:r>
              <a:rPr lang="en-US" dirty="0"/>
              <a:t>.((</a:t>
            </a:r>
            <a:r>
              <a:rPr lang="en-US" dirty="0" err="1"/>
              <a:t>ʔø</a:t>
            </a:r>
            <a:r>
              <a:rPr lang="en-US" dirty="0"/>
              <a:t>:.</a:t>
            </a:r>
            <a:r>
              <a:rPr lang="en-US" dirty="0" err="1"/>
              <a:t>dn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en-US" baseline="-25000" dirty="0"/>
          </a:p>
          <a:p>
            <a:r>
              <a:rPr lang="en-US" dirty="0"/>
              <a:t>Ge-</a:t>
            </a:r>
            <a:r>
              <a:rPr lang="en-US" dirty="0" err="1"/>
              <a:t>äst</a:t>
            </a:r>
            <a:r>
              <a:rPr lang="en-US" dirty="0"/>
              <a:t>			(</a:t>
            </a:r>
            <a:r>
              <a:rPr lang="en-US" dirty="0" err="1"/>
              <a:t>gә</a:t>
            </a:r>
            <a:r>
              <a:rPr lang="en-US" dirty="0"/>
              <a:t>.((</a:t>
            </a:r>
            <a:r>
              <a:rPr lang="en-US" dirty="0" err="1"/>
              <a:t>ʔ</a:t>
            </a:r>
            <a:r>
              <a:rPr lang="de-DE" dirty="0" err="1"/>
              <a:t>ε</a:t>
            </a:r>
            <a:r>
              <a:rPr lang="en-US" dirty="0" err="1"/>
              <a:t>st</a:t>
            </a:r>
            <a:r>
              <a:rPr lang="en-US" dirty="0"/>
              <a:t>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	</a:t>
            </a:r>
          </a:p>
          <a:p>
            <a:r>
              <a:rPr lang="en-US" dirty="0"/>
              <a:t>be-</a:t>
            </a:r>
            <a:r>
              <a:rPr lang="en-US" dirty="0" err="1"/>
              <a:t>téiligen</a:t>
            </a:r>
            <a:r>
              <a:rPr lang="en-US" dirty="0"/>
              <a:t>		 (</a:t>
            </a:r>
            <a:r>
              <a:rPr lang="en-US" dirty="0" err="1"/>
              <a:t>bә</a:t>
            </a:r>
            <a:r>
              <a:rPr lang="en-US" dirty="0"/>
              <a:t>.((</a:t>
            </a:r>
            <a:r>
              <a:rPr lang="en-US" dirty="0" err="1"/>
              <a:t>taɪ</a:t>
            </a:r>
            <a:r>
              <a:rPr lang="en-US" dirty="0"/>
              <a:t>̯.</a:t>
            </a:r>
            <a:r>
              <a:rPr lang="en-US" dirty="0" err="1"/>
              <a:t>lɪ</a:t>
            </a:r>
            <a:r>
              <a:rPr lang="en-US" dirty="0"/>
              <a:t>)</a:t>
            </a:r>
            <a:r>
              <a:rPr lang="en-US" baseline="-25000" dirty="0"/>
              <a:t>F </a:t>
            </a:r>
            <a:r>
              <a:rPr lang="en-US" dirty="0" err="1"/>
              <a:t>gn</a:t>
            </a:r>
            <a:r>
              <a:rPr lang="en-US" dirty="0"/>
              <a:t>̩)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 	</a:t>
            </a:r>
            <a:endParaRPr lang="en-DE" dirty="0"/>
          </a:p>
          <a:p>
            <a:r>
              <a:rPr lang="en-US" dirty="0" err="1"/>
              <a:t>ver-tílgen</a:t>
            </a:r>
            <a:r>
              <a:rPr lang="en-US" dirty="0"/>
              <a:t> 		 (</a:t>
            </a:r>
            <a:r>
              <a:rPr lang="en-US" dirty="0" err="1"/>
              <a:t>fɐ</a:t>
            </a:r>
            <a:r>
              <a:rPr lang="en-US" dirty="0"/>
              <a:t>.((</a:t>
            </a:r>
            <a:r>
              <a:rPr lang="en-US" dirty="0" err="1"/>
              <a:t>tɪl.gn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	</a:t>
            </a:r>
          </a:p>
          <a:p>
            <a:r>
              <a:rPr lang="de-DE" dirty="0" err="1"/>
              <a:t>ent-néhmen</a:t>
            </a:r>
            <a:r>
              <a:rPr lang="de-DE" dirty="0"/>
              <a:t> 		(</a:t>
            </a:r>
            <a:r>
              <a:rPr lang="de-DE" dirty="0" err="1"/>
              <a:t>ε</a:t>
            </a:r>
            <a:r>
              <a:rPr lang="en-DE" dirty="0"/>
              <a:t>nt</a:t>
            </a:r>
            <a:r>
              <a:rPr lang="en-US" dirty="0"/>
              <a:t>.((ne:.</a:t>
            </a:r>
            <a:r>
              <a:rPr lang="en-US" dirty="0" err="1"/>
              <a:t>mn</a:t>
            </a:r>
            <a:r>
              <a:rPr lang="en-US" dirty="0"/>
              <a:t>̩)</a:t>
            </a:r>
            <a:r>
              <a:rPr lang="en-US" baseline="-25000" dirty="0"/>
              <a:t>F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r>
              <a:rPr lang="en-US" dirty="0"/>
              <a:t>)</a:t>
            </a:r>
            <a:r>
              <a:rPr lang="en-US" baseline="-25000" dirty="0" err="1"/>
              <a:t>ω</a:t>
            </a:r>
            <a:endParaRPr lang="de-DE" dirty="0"/>
          </a:p>
          <a:p>
            <a:endParaRPr lang="en-DE" dirty="0"/>
          </a:p>
          <a:p>
            <a:pPr marL="12700" indent="-12700"/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54</a:t>
            </a:fld>
            <a:endParaRPr lang="de-DE"/>
          </a:p>
        </p:txBody>
      </p:sp>
      <p:pic>
        <p:nvPicPr>
          <p:cNvPr id="6" name="Audio Recording 31. Oct 2020 at 13:06:03" descr="Audio Recording 31. Oct 2020 at 13:06:03">
            <a:hlinkClick r:id="" action="ppaction://media"/>
            <a:extLst>
              <a:ext uri="{FF2B5EF4-FFF2-40B4-BE49-F238E27FC236}">
                <a16:creationId xmlns:a16="http://schemas.microsoft.com/office/drawing/2014/main" id="{A24030F1-E26B-9B4B-A8E8-70007A796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622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8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en-GB" dirty="0"/>
              <a:t>Derivation </a:t>
            </a:r>
            <a:r>
              <a:rPr lang="en-GB" dirty="0" err="1"/>
              <a:t>ist</a:t>
            </a:r>
            <a:r>
              <a:rPr lang="en-GB" dirty="0"/>
              <a:t> Teil der </a:t>
            </a:r>
            <a:r>
              <a:rPr lang="en-GB" dirty="0" err="1"/>
              <a:t>Wortbildung</a:t>
            </a:r>
            <a:r>
              <a:rPr lang="en-GB" dirty="0"/>
              <a:t> (Flexion </a:t>
            </a:r>
            <a:r>
              <a:rPr lang="en-GB" dirty="0" err="1"/>
              <a:t>nicht</a:t>
            </a:r>
            <a:r>
              <a:rPr lang="en-GB" dirty="0"/>
              <a:t>)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In der Derivation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Affix (Suffix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Präfix</a:t>
            </a:r>
            <a:r>
              <a:rPr lang="en-GB" dirty="0"/>
              <a:t>) an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Stamm</a:t>
            </a:r>
            <a:r>
              <a:rPr lang="en-GB" dirty="0"/>
              <a:t> </a:t>
            </a:r>
            <a:r>
              <a:rPr lang="en-GB" dirty="0" err="1"/>
              <a:t>adjungiert</a:t>
            </a:r>
            <a:r>
              <a:rPr lang="en-GB" dirty="0"/>
              <a:t>, der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einem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mehreren</a:t>
            </a:r>
            <a:r>
              <a:rPr lang="en-GB" dirty="0"/>
              <a:t> </a:t>
            </a:r>
            <a:r>
              <a:rPr lang="en-GB" dirty="0" err="1"/>
              <a:t>Morphemen</a:t>
            </a:r>
            <a:r>
              <a:rPr lang="en-GB" dirty="0"/>
              <a:t> </a:t>
            </a:r>
            <a:r>
              <a:rPr lang="en-GB" dirty="0" err="1"/>
              <a:t>besteht</a:t>
            </a:r>
            <a:r>
              <a:rPr lang="en-GB" dirty="0"/>
              <a:t>. </a:t>
            </a:r>
          </a:p>
          <a:p>
            <a:pPr marL="0" indent="0"/>
            <a:r>
              <a:rPr lang="en-GB" dirty="0"/>
              <a:t>Der Kopf des </a:t>
            </a:r>
            <a:r>
              <a:rPr lang="en-GB" dirty="0" err="1"/>
              <a:t>komplexen</a:t>
            </a:r>
            <a:r>
              <a:rPr lang="en-GB" dirty="0"/>
              <a:t> Worts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rechts</a:t>
            </a:r>
            <a:r>
              <a:rPr lang="en-GB" dirty="0"/>
              <a:t>, was </a:t>
            </a:r>
            <a:r>
              <a:rPr lang="en-GB" dirty="0" err="1"/>
              <a:t>heißt</a:t>
            </a:r>
            <a:r>
              <a:rPr lang="en-GB" dirty="0"/>
              <a:t> </a:t>
            </a:r>
            <a:r>
              <a:rPr lang="en-GB" dirty="0" err="1"/>
              <a:t>dass</a:t>
            </a:r>
            <a:r>
              <a:rPr lang="en-GB" dirty="0"/>
              <a:t> </a:t>
            </a:r>
            <a:r>
              <a:rPr lang="en-GB" dirty="0" err="1"/>
              <a:t>Dervationssuffixe</a:t>
            </a:r>
            <a:r>
              <a:rPr lang="en-GB" dirty="0"/>
              <a:t> oft die </a:t>
            </a:r>
            <a:r>
              <a:rPr lang="en-GB" dirty="0" err="1"/>
              <a:t>Kategorie</a:t>
            </a:r>
            <a:r>
              <a:rPr lang="en-GB" dirty="0"/>
              <a:t> des </a:t>
            </a:r>
            <a:r>
              <a:rPr lang="en-GB" dirty="0" err="1"/>
              <a:t>gesamten</a:t>
            </a:r>
            <a:r>
              <a:rPr lang="en-GB" dirty="0"/>
              <a:t> Worts </a:t>
            </a:r>
            <a:r>
              <a:rPr lang="en-GB" dirty="0" err="1"/>
              <a:t>bestimmen</a:t>
            </a:r>
            <a:r>
              <a:rPr lang="en-GB" dirty="0"/>
              <a:t>, </a:t>
            </a:r>
            <a:r>
              <a:rPr lang="en-GB" dirty="0" err="1"/>
              <a:t>Präfixe</a:t>
            </a:r>
            <a:r>
              <a:rPr lang="en-GB" dirty="0"/>
              <a:t> </a:t>
            </a:r>
            <a:r>
              <a:rPr lang="en-GB" dirty="0" err="1"/>
              <a:t>aber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 err="1"/>
              <a:t>Affixe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betont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unbetont</a:t>
            </a:r>
            <a:r>
              <a:rPr lang="en-GB" dirty="0"/>
              <a:t> und die </a:t>
            </a:r>
            <a:r>
              <a:rPr lang="en-GB" dirty="0" err="1"/>
              <a:t>Silbifizierung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gleich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den </a:t>
            </a:r>
            <a:r>
              <a:rPr lang="en-GB" dirty="0" err="1"/>
              <a:t>Suffixen</a:t>
            </a:r>
            <a:r>
              <a:rPr lang="en-GB" dirty="0"/>
              <a:t> und </a:t>
            </a:r>
            <a:r>
              <a:rPr lang="en-GB" dirty="0" err="1"/>
              <a:t>bei</a:t>
            </a:r>
            <a:r>
              <a:rPr lang="en-GB" dirty="0"/>
              <a:t> den </a:t>
            </a:r>
            <a:r>
              <a:rPr lang="en-GB" dirty="0" err="1"/>
              <a:t>Präfixen</a:t>
            </a:r>
            <a:r>
              <a:rPr lang="en-GB" dirty="0"/>
              <a:t>. Die </a:t>
            </a:r>
            <a:r>
              <a:rPr lang="en-GB" dirty="0" err="1"/>
              <a:t>Präfixe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stets </a:t>
            </a:r>
            <a:r>
              <a:rPr lang="en-GB" dirty="0" err="1"/>
              <a:t>separat</a:t>
            </a:r>
            <a:r>
              <a:rPr lang="en-GB" dirty="0"/>
              <a:t> </a:t>
            </a:r>
            <a:r>
              <a:rPr lang="en-GB" dirty="0" err="1"/>
              <a:t>silbifiziert</a:t>
            </a:r>
            <a:r>
              <a:rPr lang="en-GB" dirty="0"/>
              <a:t>.</a:t>
            </a:r>
          </a:p>
          <a:p>
            <a:pPr marL="0" indent="0"/>
            <a:endParaRPr lang="en-GB" dirty="0"/>
          </a:p>
          <a:p>
            <a:endParaRPr lang="en-GB" dirty="0"/>
          </a:p>
          <a:p>
            <a:endParaRPr lang="en-DE" dirty="0"/>
          </a:p>
          <a:p>
            <a:pPr marL="0" indent="0">
              <a:buSzPct val="100000"/>
            </a:pP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67440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D68EA7F-2C64-494D-8604-73D6ECAA72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/>
              <a:t>Ende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CAC844F-B82C-EB46-AF8A-73A60218C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sz="20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398432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457200" indent="-457200">
              <a:buSzPct val="100000"/>
              <a:buAutoNum type="arabicPeriod"/>
            </a:pPr>
            <a:r>
              <a:rPr lang="de-DE" dirty="0"/>
              <a:t>Vergleichen Sie die folgenden Wortpaare in der Silbenstruktur von derivierten Wörtern und Monomorphemen:</a:t>
            </a:r>
          </a:p>
          <a:p>
            <a:pPr marL="0" indent="0">
              <a:buSzPct val="100000"/>
            </a:pPr>
            <a:r>
              <a:rPr lang="de-DE" dirty="0"/>
              <a:t>Uropa und Europa</a:t>
            </a:r>
          </a:p>
          <a:p>
            <a:pPr marL="0" indent="0">
              <a:buSzPct val="100000"/>
            </a:pPr>
            <a:r>
              <a:rPr lang="de-DE" dirty="0"/>
              <a:t>Vorabend und Forelle</a:t>
            </a:r>
          </a:p>
          <a:p>
            <a:pPr marL="0" indent="0">
              <a:buSzPct val="100000"/>
            </a:pPr>
            <a:r>
              <a:rPr lang="de-DE" dirty="0"/>
              <a:t>Unordnung und UNO</a:t>
            </a:r>
          </a:p>
          <a:p>
            <a:pPr marL="0" indent="0">
              <a:buSzPct val="100000"/>
            </a:pPr>
            <a:r>
              <a:rPr lang="de-DE" dirty="0"/>
              <a:t>Abreisen und abrupt</a:t>
            </a:r>
          </a:p>
          <a:p>
            <a:pPr marL="0" indent="0">
              <a:buSzPct val="100000"/>
            </a:pPr>
            <a:r>
              <a:rPr lang="de-DE" dirty="0"/>
              <a:t>Desinteresse und desolat  </a:t>
            </a:r>
          </a:p>
          <a:p>
            <a:pPr marL="0" indent="0">
              <a:buSzPct val="100000"/>
            </a:pPr>
            <a:endParaRPr lang="de-DE" dirty="0"/>
          </a:p>
          <a:p>
            <a:pPr marL="457200" indent="-457200">
              <a:buSzPct val="100000"/>
              <a:buAutoNum type="arabicPeriod" startAt="2"/>
            </a:pPr>
            <a:r>
              <a:rPr lang="de-DE" dirty="0"/>
              <a:t>Malen Sie Strukturbäume für die folgenden Wörter (Alber, S.46)</a:t>
            </a:r>
          </a:p>
          <a:p>
            <a:pPr marL="14288" indent="-14288">
              <a:tabLst>
                <a:tab pos="747713" algn="l"/>
                <a:tab pos="1090613" algn="l"/>
              </a:tabLst>
            </a:pPr>
            <a:r>
              <a:rPr lang="en-GB" dirty="0" err="1"/>
              <a:t>Lehrerhaft</a:t>
            </a:r>
            <a:r>
              <a:rPr lang="en-GB" dirty="0"/>
              <a:t>, </a:t>
            </a:r>
            <a:r>
              <a:rPr lang="en-GB" dirty="0" err="1"/>
              <a:t>wirkungslos</a:t>
            </a:r>
            <a:r>
              <a:rPr lang="en-GB" dirty="0"/>
              <a:t> </a:t>
            </a:r>
            <a:r>
              <a:rPr lang="en-GB" dirty="0" err="1"/>
              <a:t>Nützlichkeit</a:t>
            </a:r>
            <a:r>
              <a:rPr lang="en-GB" dirty="0"/>
              <a:t>, </a:t>
            </a:r>
            <a:r>
              <a:rPr lang="en-GB" dirty="0" err="1"/>
              <a:t>erwartungsvoll</a:t>
            </a:r>
            <a:r>
              <a:rPr lang="en-GB" dirty="0"/>
              <a:t>, </a:t>
            </a:r>
            <a:r>
              <a:rPr lang="en-GB" dirty="0" err="1"/>
              <a:t>ungrammatisch</a:t>
            </a:r>
            <a:r>
              <a:rPr lang="en-GB" dirty="0"/>
              <a:t>, </a:t>
            </a:r>
            <a:r>
              <a:rPr lang="en-GB" dirty="0" err="1"/>
              <a:t>einprägsam</a:t>
            </a:r>
            <a:r>
              <a:rPr lang="en-GB" dirty="0"/>
              <a:t>, </a:t>
            </a:r>
            <a:r>
              <a:rPr lang="en-GB" dirty="0" err="1"/>
              <a:t>ertragbar</a:t>
            </a:r>
            <a:r>
              <a:rPr lang="en-GB" dirty="0"/>
              <a:t> </a:t>
            </a:r>
            <a:r>
              <a:rPr lang="en-GB" dirty="0" err="1"/>
              <a:t>Variabilität</a:t>
            </a:r>
            <a:endParaRPr lang="en-GB" dirty="0"/>
          </a:p>
          <a:p>
            <a:r>
              <a:rPr lang="en-GB" dirty="0" err="1"/>
              <a:t>behandelbar</a:t>
            </a:r>
            <a:endParaRPr lang="en-GB" dirty="0"/>
          </a:p>
          <a:p>
            <a:pPr marL="457200" indent="-457200">
              <a:buSzPct val="100000"/>
              <a:buAutoNum type="arabicPeriod" startAt="2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96485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3. Sind Präfixe betont oder nicht? Und Suffixe?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4. Definieren Sie die folgenden Begriff:</a:t>
            </a:r>
          </a:p>
          <a:p>
            <a:pPr marL="0" indent="0">
              <a:buSzPct val="100000"/>
            </a:pPr>
            <a:r>
              <a:rPr lang="de-DE" dirty="0"/>
              <a:t>	</a:t>
            </a:r>
            <a:r>
              <a:rPr lang="de-DE" dirty="0" err="1"/>
              <a:t>Köpfigkeit</a:t>
            </a:r>
            <a:endParaRPr lang="de-DE" dirty="0"/>
          </a:p>
          <a:p>
            <a:pPr marL="0" indent="0">
              <a:buSzPct val="100000"/>
            </a:pPr>
            <a:r>
              <a:rPr lang="de-DE" dirty="0"/>
              <a:t>	</a:t>
            </a:r>
            <a:r>
              <a:rPr lang="de-DE" dirty="0" err="1"/>
              <a:t>Endozentrizität</a:t>
            </a:r>
            <a:endParaRPr lang="de-DE" dirty="0"/>
          </a:p>
          <a:p>
            <a:pPr marL="0" indent="0">
              <a:buSzPct val="100000"/>
            </a:pPr>
            <a:r>
              <a:rPr lang="de-DE" dirty="0"/>
              <a:t>	Stamm</a:t>
            </a:r>
          </a:p>
          <a:p>
            <a:pPr marL="0" indent="0">
              <a:buSzPct val="100000"/>
            </a:pPr>
            <a:r>
              <a:rPr lang="de-DE" dirty="0"/>
              <a:t>	</a:t>
            </a:r>
            <a:r>
              <a:rPr lang="de-DE" dirty="0" err="1"/>
              <a:t>Zirkumfix</a:t>
            </a:r>
            <a:r>
              <a:rPr lang="de-DE" dirty="0"/>
              <a:t> 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251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in der Morphologie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12700" indent="-12700"/>
            <a:r>
              <a:rPr lang="en-GB" dirty="0"/>
              <a:t>Die </a:t>
            </a:r>
            <a:r>
              <a:rPr lang="en-GB" dirty="0" err="1"/>
              <a:t>meisten</a:t>
            </a:r>
            <a:r>
              <a:rPr lang="en-GB" dirty="0"/>
              <a:t> </a:t>
            </a:r>
            <a:r>
              <a:rPr lang="en-GB" dirty="0" err="1"/>
              <a:t>Derivationsaffixe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DE" dirty="0"/>
              <a:t>Suffixe.</a:t>
            </a:r>
            <a:endParaRPr lang="en-GB" dirty="0"/>
          </a:p>
          <a:p>
            <a:r>
              <a:rPr lang="en-GB" u="sng" dirty="0" err="1"/>
              <a:t>Derivationssuffix</a:t>
            </a:r>
            <a:r>
              <a:rPr lang="en-GB" u="sng" dirty="0"/>
              <a:t> </a:t>
            </a:r>
            <a:r>
              <a:rPr lang="en-GB" i="1" u="sng" dirty="0"/>
              <a:t>-bar</a:t>
            </a:r>
            <a:endParaRPr lang="en-GB" u="sng" dirty="0"/>
          </a:p>
          <a:p>
            <a:r>
              <a:rPr lang="en-GB" i="1" dirty="0" err="1"/>
              <a:t>trinkbar</a:t>
            </a:r>
            <a:r>
              <a:rPr lang="en-GB" i="1" dirty="0"/>
              <a:t>, </a:t>
            </a:r>
            <a:r>
              <a:rPr lang="en-GB" i="1" dirty="0" err="1"/>
              <a:t>essbar</a:t>
            </a:r>
            <a:r>
              <a:rPr lang="en-GB" i="1" dirty="0"/>
              <a:t>, </a:t>
            </a:r>
            <a:r>
              <a:rPr lang="en-GB" i="1" dirty="0" err="1"/>
              <a:t>küssbar</a:t>
            </a:r>
            <a:r>
              <a:rPr lang="en-GB" i="1" dirty="0"/>
              <a:t>, </a:t>
            </a:r>
            <a:r>
              <a:rPr lang="en-GB" i="1" dirty="0" err="1"/>
              <a:t>kopierbar</a:t>
            </a:r>
            <a:r>
              <a:rPr lang="en-GB" i="1" dirty="0"/>
              <a:t>, </a:t>
            </a:r>
            <a:r>
              <a:rPr lang="en-GB" i="1" dirty="0" err="1"/>
              <a:t>entzifferbar</a:t>
            </a:r>
            <a:r>
              <a:rPr lang="en-GB" i="1" dirty="0"/>
              <a:t>, </a:t>
            </a:r>
            <a:r>
              <a:rPr lang="en-GB" i="1" dirty="0" err="1"/>
              <a:t>machbar</a:t>
            </a:r>
            <a:endParaRPr lang="en-GB" i="1" dirty="0"/>
          </a:p>
          <a:p>
            <a:r>
              <a:rPr lang="en-GB" dirty="0"/>
              <a:t>• </a:t>
            </a:r>
            <a:r>
              <a:rPr lang="en-GB" dirty="0" err="1"/>
              <a:t>verbindet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transitiven</a:t>
            </a:r>
            <a:r>
              <a:rPr lang="en-GB" dirty="0"/>
              <a:t> </a:t>
            </a:r>
            <a:r>
              <a:rPr lang="en-GB" dirty="0" err="1"/>
              <a:t>Verben</a:t>
            </a:r>
            <a:endParaRPr lang="en-GB" dirty="0"/>
          </a:p>
          <a:p>
            <a:r>
              <a:rPr lang="en-GB" dirty="0"/>
              <a:t>• </a:t>
            </a:r>
            <a:r>
              <a:rPr lang="en-GB" dirty="0" err="1"/>
              <a:t>bildet</a:t>
            </a:r>
            <a:r>
              <a:rPr lang="en-GB" dirty="0"/>
              <a:t> </a:t>
            </a:r>
            <a:r>
              <a:rPr lang="en-GB" dirty="0" err="1">
                <a:solidFill>
                  <a:srgbClr val="8020D0"/>
                </a:solidFill>
              </a:rPr>
              <a:t>Adjektive</a:t>
            </a:r>
            <a:endParaRPr lang="en-GB" dirty="0">
              <a:solidFill>
                <a:srgbClr val="8020D0"/>
              </a:solidFill>
            </a:endParaRPr>
          </a:p>
          <a:p>
            <a:endParaRPr lang="en-GB" dirty="0"/>
          </a:p>
          <a:p>
            <a:r>
              <a:rPr lang="en-GB" u="sng" dirty="0" err="1"/>
              <a:t>Derivationssuffix</a:t>
            </a:r>
            <a:r>
              <a:rPr lang="en-GB" u="sng" dirty="0"/>
              <a:t> </a:t>
            </a:r>
            <a:r>
              <a:rPr lang="en-GB" i="1" u="sng" dirty="0"/>
              <a:t>-er</a:t>
            </a:r>
            <a:endParaRPr lang="en-GB" u="sng" dirty="0"/>
          </a:p>
          <a:p>
            <a:r>
              <a:rPr lang="en-GB" i="1" dirty="0" err="1"/>
              <a:t>Lyrik</a:t>
            </a:r>
            <a:r>
              <a:rPr lang="en-GB" i="1" dirty="0"/>
              <a:t>-er, </a:t>
            </a:r>
            <a:r>
              <a:rPr lang="en-GB" i="1" dirty="0" err="1"/>
              <a:t>Gewerkschaft</a:t>
            </a:r>
            <a:r>
              <a:rPr lang="en-GB" i="1" dirty="0"/>
              <a:t>-er, Berlin-er </a:t>
            </a:r>
            <a:r>
              <a:rPr lang="en-GB" i="1" dirty="0" err="1"/>
              <a:t>Tänz</a:t>
            </a:r>
            <a:r>
              <a:rPr lang="en-GB" i="1" dirty="0"/>
              <a:t>-er, </a:t>
            </a:r>
            <a:r>
              <a:rPr lang="en-GB" i="1" dirty="0" err="1"/>
              <a:t>Anruf</a:t>
            </a:r>
            <a:r>
              <a:rPr lang="en-GB" i="1" dirty="0"/>
              <a:t>-er, </a:t>
            </a:r>
            <a:r>
              <a:rPr lang="en-GB" i="1" dirty="0" err="1"/>
              <a:t>Verderb</a:t>
            </a:r>
            <a:r>
              <a:rPr lang="en-GB" i="1" dirty="0"/>
              <a:t>-er, </a:t>
            </a:r>
            <a:r>
              <a:rPr lang="en-GB" i="1" dirty="0" err="1"/>
              <a:t>Kopier</a:t>
            </a:r>
            <a:r>
              <a:rPr lang="en-GB" i="1" dirty="0"/>
              <a:t>-er</a:t>
            </a:r>
          </a:p>
          <a:p>
            <a:r>
              <a:rPr lang="en-GB" dirty="0"/>
              <a:t>• </a:t>
            </a:r>
            <a:r>
              <a:rPr lang="en-GB" dirty="0" err="1"/>
              <a:t>verbindet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Verben</a:t>
            </a:r>
            <a:r>
              <a:rPr lang="en-GB" dirty="0"/>
              <a:t> und </a:t>
            </a:r>
            <a:r>
              <a:rPr lang="en-GB" dirty="0" err="1"/>
              <a:t>Nomen</a:t>
            </a:r>
            <a:endParaRPr lang="en-GB" dirty="0"/>
          </a:p>
          <a:p>
            <a:r>
              <a:rPr lang="en-GB" dirty="0"/>
              <a:t>• </a:t>
            </a:r>
            <a:r>
              <a:rPr lang="en-GB" dirty="0" err="1"/>
              <a:t>bildet</a:t>
            </a:r>
            <a:r>
              <a:rPr lang="en-GB" dirty="0"/>
              <a:t> </a:t>
            </a:r>
            <a:r>
              <a:rPr lang="en-GB" dirty="0" err="1">
                <a:solidFill>
                  <a:srgbClr val="8020D0"/>
                </a:solidFill>
              </a:rPr>
              <a:t>Nomen</a:t>
            </a:r>
            <a:endParaRPr lang="en-GB" dirty="0">
              <a:solidFill>
                <a:srgbClr val="8020D0"/>
              </a:solidFill>
            </a:endParaRPr>
          </a:p>
          <a:p>
            <a:endParaRPr lang="en-GB" dirty="0"/>
          </a:p>
        </p:txBody>
      </p:sp>
      <p:pic>
        <p:nvPicPr>
          <p:cNvPr id="2" name="Audio Recording 31. Oct 2020 at 11:56:46" descr="Audio Recording 31. Oct 2020 at 11:56:46">
            <a:hlinkClick r:id="" action="ppaction://media"/>
            <a:extLst>
              <a:ext uri="{FF2B5EF4-FFF2-40B4-BE49-F238E27FC236}">
                <a16:creationId xmlns:a16="http://schemas.microsoft.com/office/drawing/2014/main" id="{A7DB8708-C1CD-154B-A010-512549E57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6945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52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4CC4E7B-6A3A-5244-B56A-ED3DD441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in der Morphologie 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6EAC03C-AF77-E542-824B-5130B4719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12700" indent="-12700"/>
            <a:r>
              <a:rPr lang="en-GB" dirty="0" err="1"/>
              <a:t>Affixe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eigene</a:t>
            </a:r>
            <a:r>
              <a:rPr lang="en-GB" dirty="0"/>
              <a:t> </a:t>
            </a:r>
            <a:r>
              <a:rPr lang="en-GB" dirty="0" err="1"/>
              <a:t>Katergorie</a:t>
            </a:r>
            <a:r>
              <a:rPr lang="en-GB" dirty="0"/>
              <a:t>. </a:t>
            </a:r>
            <a:r>
              <a:rPr lang="en-GB" dirty="0" err="1"/>
              <a:t>Darüberhinaus</a:t>
            </a:r>
            <a:r>
              <a:rPr lang="en-GB" dirty="0"/>
              <a:t> </a:t>
            </a:r>
            <a:r>
              <a:rPr lang="en-GB" dirty="0" err="1"/>
              <a:t>tragen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Selektionsmerkmale</a:t>
            </a:r>
            <a:endParaRPr lang="en-GB" dirty="0"/>
          </a:p>
          <a:p>
            <a:pPr marL="12700" indent="-12700"/>
            <a:endParaRPr lang="en-GB" dirty="0"/>
          </a:p>
          <a:p>
            <a:pPr marL="12700" indent="-12700"/>
            <a:r>
              <a:rPr lang="en-GB" dirty="0"/>
              <a:t>           </a:t>
            </a:r>
            <a:r>
              <a:rPr lang="en-GB" dirty="0" err="1"/>
              <a:t>Selektionsmerkmal</a:t>
            </a:r>
            <a:r>
              <a:rPr lang="en-GB" dirty="0"/>
              <a:t>                        </a:t>
            </a:r>
            <a:r>
              <a:rPr lang="en-GB" dirty="0" err="1"/>
              <a:t>Kategorie</a:t>
            </a:r>
            <a:endParaRPr lang="en-GB" dirty="0"/>
          </a:p>
          <a:p>
            <a:r>
              <a:rPr lang="en-GB" dirty="0"/>
              <a:t>a. -</a:t>
            </a:r>
            <a:r>
              <a:rPr lang="en-GB" i="1" dirty="0"/>
              <a:t>lich</a:t>
            </a:r>
            <a:r>
              <a:rPr lang="en-GB" dirty="0"/>
              <a:t>: 	</a:t>
            </a:r>
            <a:r>
              <a:rPr lang="en-GB" dirty="0" err="1"/>
              <a:t>selegiert</a:t>
            </a:r>
            <a:r>
              <a:rPr lang="en-GB" dirty="0"/>
              <a:t> A 			und </a:t>
            </a:r>
            <a:r>
              <a:rPr lang="en-GB" dirty="0" err="1"/>
              <a:t>Resultat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A</a:t>
            </a:r>
          </a:p>
          <a:p>
            <a:r>
              <a:rPr lang="en-GB" dirty="0"/>
              <a:t>b. -</a:t>
            </a:r>
            <a:r>
              <a:rPr lang="en-GB" i="1" dirty="0"/>
              <a:t>bar</a:t>
            </a:r>
            <a:r>
              <a:rPr lang="en-GB" dirty="0"/>
              <a:t>: 	</a:t>
            </a:r>
            <a:r>
              <a:rPr lang="en-GB" dirty="0" err="1"/>
              <a:t>selegiert</a:t>
            </a:r>
            <a:r>
              <a:rPr lang="en-GB" dirty="0"/>
              <a:t> V 			und </a:t>
            </a:r>
            <a:r>
              <a:rPr lang="en-GB" dirty="0" err="1"/>
              <a:t>Resultat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A</a:t>
            </a:r>
          </a:p>
          <a:p>
            <a:r>
              <a:rPr lang="en-GB" dirty="0"/>
              <a:t>c. -</a:t>
            </a:r>
            <a:r>
              <a:rPr lang="en-GB" i="1" dirty="0" err="1"/>
              <a:t>keit</a:t>
            </a:r>
            <a:r>
              <a:rPr lang="en-GB" dirty="0"/>
              <a:t>: 	</a:t>
            </a:r>
            <a:r>
              <a:rPr lang="en-GB" dirty="0" err="1"/>
              <a:t>selegiert</a:t>
            </a:r>
            <a:r>
              <a:rPr lang="en-GB" dirty="0"/>
              <a:t> A 			und </a:t>
            </a:r>
            <a:r>
              <a:rPr lang="en-GB" dirty="0" err="1"/>
              <a:t>Resultat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N</a:t>
            </a:r>
          </a:p>
          <a:p>
            <a:r>
              <a:rPr lang="en-GB" dirty="0"/>
              <a:t>d. -</a:t>
            </a:r>
            <a:r>
              <a:rPr lang="en-GB" i="1" dirty="0" err="1"/>
              <a:t>ung</a:t>
            </a:r>
            <a:r>
              <a:rPr lang="en-GB" dirty="0"/>
              <a:t>: 	</a:t>
            </a:r>
            <a:r>
              <a:rPr lang="en-GB" dirty="0" err="1"/>
              <a:t>selegiert</a:t>
            </a:r>
            <a:r>
              <a:rPr lang="en-GB" dirty="0"/>
              <a:t> V 			und </a:t>
            </a:r>
            <a:r>
              <a:rPr lang="en-GB" dirty="0" err="1"/>
              <a:t>Resultat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N</a:t>
            </a:r>
          </a:p>
          <a:p>
            <a:endParaRPr lang="en-GB" dirty="0"/>
          </a:p>
          <a:p>
            <a:pPr marL="12700" indent="-12700"/>
            <a:r>
              <a:rPr lang="en-GB" dirty="0" err="1">
                <a:solidFill>
                  <a:srgbClr val="FF0000"/>
                </a:solidFill>
              </a:rPr>
              <a:t>Finden</a:t>
            </a:r>
            <a:r>
              <a:rPr lang="en-GB" dirty="0">
                <a:solidFill>
                  <a:srgbClr val="FF0000"/>
                </a:solidFill>
              </a:rPr>
              <a:t> Sie 4 </a:t>
            </a:r>
            <a:r>
              <a:rPr lang="en-GB" dirty="0" err="1">
                <a:solidFill>
                  <a:srgbClr val="FF0000"/>
                </a:solidFill>
              </a:rPr>
              <a:t>weiteren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Beispiele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für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jedes</a:t>
            </a:r>
            <a:r>
              <a:rPr lang="en-GB" dirty="0">
                <a:solidFill>
                  <a:srgbClr val="FF0000"/>
                </a:solidFill>
              </a:rPr>
              <a:t> der </a:t>
            </a:r>
            <a:r>
              <a:rPr lang="en-GB" dirty="0" err="1">
                <a:solidFill>
                  <a:srgbClr val="FF0000"/>
                </a:solidFill>
              </a:rPr>
              <a:t>vier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Derivationssuffixe</a:t>
            </a:r>
            <a:r>
              <a:rPr lang="en-GB" dirty="0">
                <a:solidFill>
                  <a:srgbClr val="FF0000"/>
                </a:solidFill>
              </a:rPr>
              <a:t> und </a:t>
            </a:r>
            <a:r>
              <a:rPr lang="en-GB" dirty="0" err="1">
                <a:solidFill>
                  <a:srgbClr val="FF0000"/>
                </a:solidFill>
              </a:rPr>
              <a:t>checken</a:t>
            </a:r>
            <a:r>
              <a:rPr lang="en-GB" dirty="0">
                <a:solidFill>
                  <a:srgbClr val="FF0000"/>
                </a:solidFill>
              </a:rPr>
              <a:t> Sie </a:t>
            </a:r>
            <a:r>
              <a:rPr lang="en-GB" dirty="0" err="1">
                <a:solidFill>
                  <a:srgbClr val="FF0000"/>
                </a:solidFill>
              </a:rPr>
              <a:t>ihre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Selektionsmerkmale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Audio Recording 31. Oct 2020 at 11:58:18" descr="Audio Recording 31. Oct 2020 at 11:58:18">
            <a:hlinkClick r:id="" action="ppaction://media"/>
            <a:extLst>
              <a:ext uri="{FF2B5EF4-FFF2-40B4-BE49-F238E27FC236}">
                <a16:creationId xmlns:a16="http://schemas.microsoft.com/office/drawing/2014/main" id="{8B1284E7-935C-BA4F-AF5B-24595703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3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1A3755D8-F524-A747-924F-DE9A99E99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2B728874-04B1-874F-9278-73E334518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endParaRPr lang="de-DE" altLang="en-DE" sz="2400" dirty="0"/>
          </a:p>
          <a:p>
            <a:pPr marL="0" indent="0"/>
            <a:r>
              <a:rPr lang="de-DE" altLang="en-DE" dirty="0"/>
              <a:t>Es gibt auch Affixe die fast Wörter </a:t>
            </a:r>
            <a:r>
              <a:rPr lang="de-DE" altLang="en-DE" sz="2400" dirty="0"/>
              <a:t>sind: sie werden manchmal ‘</a:t>
            </a:r>
            <a:r>
              <a:rPr lang="de-DE" altLang="en-DE" sz="2400" dirty="0" err="1"/>
              <a:t>Konfixe</a:t>
            </a:r>
            <a:r>
              <a:rPr lang="de-DE" altLang="en-DE" sz="2400" dirty="0"/>
              <a:t>’ genannt:  </a:t>
            </a:r>
          </a:p>
          <a:p>
            <a:pPr marL="0" indent="0"/>
            <a:r>
              <a:rPr lang="de-DE" altLang="en-DE" sz="2400" i="1" dirty="0">
                <a:solidFill>
                  <a:srgbClr val="8020D0"/>
                </a:solidFill>
              </a:rPr>
              <a:t>Mikro-phon</a:t>
            </a:r>
            <a:r>
              <a:rPr lang="de-DE" altLang="en-DE" sz="2400" dirty="0"/>
              <a:t> </a:t>
            </a:r>
          </a:p>
          <a:p>
            <a:pPr marL="0" indent="0"/>
            <a:r>
              <a:rPr lang="de-DE" altLang="en-DE" sz="2400" dirty="0" err="1"/>
              <a:t>Konfixe</a:t>
            </a:r>
            <a:r>
              <a:rPr lang="de-DE" altLang="en-DE" sz="2400" dirty="0"/>
              <a:t> als Präfixe: </a:t>
            </a:r>
            <a:r>
              <a:rPr lang="de-DE" altLang="en-DE" sz="2400" i="1" dirty="0">
                <a:solidFill>
                  <a:srgbClr val="8020D0"/>
                </a:solidFill>
              </a:rPr>
              <a:t>Bio</a:t>
            </a:r>
            <a:r>
              <a:rPr lang="de-DE" altLang="en-DE" sz="2400" i="1" dirty="0"/>
              <a:t>-salat, Bio-gas, Bio-schlamm</a:t>
            </a:r>
            <a:endParaRPr lang="de-DE" altLang="en-DE" sz="2400" dirty="0"/>
          </a:p>
          <a:p>
            <a:pPr marL="0" indent="0"/>
            <a:r>
              <a:rPr lang="de-DE" altLang="en-DE" dirty="0" err="1"/>
              <a:t>Konfixe</a:t>
            </a:r>
            <a:r>
              <a:rPr lang="de-DE" altLang="en-DE" dirty="0"/>
              <a:t> als Suffixe:</a:t>
            </a:r>
            <a:r>
              <a:rPr lang="de-DE" altLang="en-DE" sz="2400" dirty="0"/>
              <a:t> </a:t>
            </a:r>
            <a:r>
              <a:rPr lang="de-DE" altLang="en-DE" sz="2400" i="1" dirty="0"/>
              <a:t>Disko-</a:t>
            </a:r>
            <a:r>
              <a:rPr lang="de-DE" altLang="en-DE" sz="2400" i="1" dirty="0" err="1">
                <a:solidFill>
                  <a:srgbClr val="8020D0"/>
                </a:solidFill>
              </a:rPr>
              <a:t>thek</a:t>
            </a:r>
            <a:r>
              <a:rPr lang="de-DE" altLang="en-DE" sz="2400" i="1" dirty="0"/>
              <a:t>, Media-</a:t>
            </a:r>
            <a:r>
              <a:rPr lang="de-DE" altLang="en-DE" sz="2400" i="1" dirty="0" err="1"/>
              <a:t>thek</a:t>
            </a:r>
            <a:r>
              <a:rPr lang="de-DE" altLang="en-DE" sz="2400" i="1" dirty="0"/>
              <a:t>, </a:t>
            </a:r>
            <a:r>
              <a:rPr lang="de-DE" altLang="en-DE" sz="2400" i="1" dirty="0" err="1"/>
              <a:t>Biblio-thek</a:t>
            </a:r>
            <a:endParaRPr lang="de-DE" altLang="en-DE" i="1" dirty="0"/>
          </a:p>
          <a:p>
            <a:pPr marL="0" indent="0"/>
            <a:endParaRPr lang="de-DE" altLang="en-DE" i="1" dirty="0"/>
          </a:p>
          <a:p>
            <a:pPr marL="0" indent="0"/>
            <a:r>
              <a:rPr lang="de-DE" altLang="en-DE" dirty="0"/>
              <a:t>‘</a:t>
            </a:r>
            <a:r>
              <a:rPr lang="de-DE" altLang="en-DE" dirty="0" err="1"/>
              <a:t>Konfixe</a:t>
            </a:r>
            <a:r>
              <a:rPr lang="de-DE" altLang="en-DE" dirty="0"/>
              <a:t>’ sind also Derivationspräfixe oder -suffixe. Sie können auch als Teile von Komposita analysiert werden. </a:t>
            </a:r>
          </a:p>
          <a:p>
            <a:pPr marL="0" indent="0"/>
            <a:endParaRPr lang="de-DE" altLang="en-DE" sz="2400" dirty="0"/>
          </a:p>
        </p:txBody>
      </p:sp>
      <p:pic>
        <p:nvPicPr>
          <p:cNvPr id="2" name="Audio Recording 31. Oct 2020 at 11:59:58" descr="Audio Recording 31. Oct 2020 at 11:59:58">
            <a:hlinkClick r:id="" action="ppaction://media"/>
            <a:extLst>
              <a:ext uri="{FF2B5EF4-FFF2-40B4-BE49-F238E27FC236}">
                <a16:creationId xmlns:a16="http://schemas.microsoft.com/office/drawing/2014/main" id="{966C3FD9-E42C-0144-BECA-C6157A4DF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82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1A3755D8-F524-A747-924F-DE9A99E99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Derivation 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2B728874-04B1-874F-9278-73E334518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sz="2400" dirty="0"/>
              <a:t>Weitere Besonderheiten:</a:t>
            </a:r>
          </a:p>
          <a:p>
            <a:pPr marL="0" indent="0"/>
            <a:r>
              <a:rPr lang="de-DE" altLang="en-DE" sz="2400" dirty="0"/>
              <a:t>Nicht produktive Suffixe, die es nur in wenigen Beispiele gibt:</a:t>
            </a:r>
          </a:p>
          <a:p>
            <a:pPr marL="0" indent="0"/>
            <a:r>
              <a:rPr lang="de-DE" altLang="en-DE" i="1" dirty="0"/>
              <a:t>-</a:t>
            </a:r>
            <a:r>
              <a:rPr lang="de-DE" altLang="en-DE" dirty="0">
                <a:solidFill>
                  <a:srgbClr val="8020D0"/>
                </a:solidFill>
              </a:rPr>
              <a:t>t</a:t>
            </a:r>
            <a:r>
              <a:rPr lang="de-DE" altLang="en-DE" i="1" dirty="0"/>
              <a:t> </a:t>
            </a:r>
            <a:r>
              <a:rPr lang="de-DE" altLang="en-DE" dirty="0"/>
              <a:t>(</a:t>
            </a:r>
            <a:r>
              <a:rPr lang="de-DE" altLang="en-DE" i="1" dirty="0"/>
              <a:t>Fahrt, Flucht, Zucht</a:t>
            </a:r>
            <a:r>
              <a:rPr lang="de-DE" altLang="en-DE" dirty="0"/>
              <a:t>), -</a:t>
            </a:r>
            <a:r>
              <a:rPr lang="de-DE" altLang="en-DE" dirty="0" err="1">
                <a:solidFill>
                  <a:srgbClr val="8020D0"/>
                </a:solidFill>
              </a:rPr>
              <a:t>e</a:t>
            </a:r>
            <a:r>
              <a:rPr lang="de-DE" altLang="en-DE" dirty="0"/>
              <a:t> (</a:t>
            </a:r>
            <a:r>
              <a:rPr lang="de-DE" altLang="en-DE" i="1" dirty="0"/>
              <a:t>Güte, Röte</a:t>
            </a:r>
            <a:r>
              <a:rPr lang="de-DE" altLang="en-DE" dirty="0"/>
              <a:t>)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Nicht-produktiv heißt, dass es keine Neubildungen mit dem Affix gibt.</a:t>
            </a:r>
          </a:p>
          <a:p>
            <a:pPr marL="0" indent="0"/>
            <a:r>
              <a:rPr lang="de-DE" altLang="en-DE" dirty="0"/>
              <a:t>Produktiv heißt, dass es Neubildungen mit dem Affix gibt: </a:t>
            </a:r>
          </a:p>
          <a:p>
            <a:pPr marL="0" indent="0"/>
            <a:r>
              <a:rPr lang="de-DE" altLang="en-DE" i="1" dirty="0"/>
              <a:t>-</a:t>
            </a:r>
            <a:r>
              <a:rPr lang="de-DE" altLang="en-DE" i="1" dirty="0" err="1"/>
              <a:t>lich</a:t>
            </a:r>
            <a:r>
              <a:rPr lang="de-DE" altLang="en-DE" i="1" dirty="0"/>
              <a:t>, -</a:t>
            </a:r>
            <a:r>
              <a:rPr lang="de-DE" altLang="en-DE" i="1" dirty="0" err="1"/>
              <a:t>ung</a:t>
            </a:r>
            <a:r>
              <a:rPr lang="de-DE" altLang="en-DE" dirty="0"/>
              <a:t>, </a:t>
            </a:r>
            <a:r>
              <a:rPr lang="de-DE" altLang="en-DE" i="1" dirty="0"/>
              <a:t>-bar,</a:t>
            </a:r>
            <a:r>
              <a:rPr lang="de-DE" altLang="en-DE" dirty="0"/>
              <a:t> Plural </a:t>
            </a:r>
            <a:r>
              <a:rPr lang="de-DE" altLang="en-DE" i="1" dirty="0"/>
              <a:t>-s</a:t>
            </a:r>
            <a:r>
              <a:rPr lang="de-DE" altLang="en-DE" dirty="0"/>
              <a:t> sind produktiv. (s. Abschnitt 5 von Alber)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Kennen Sie weitere nicht-produktive Affixe?</a:t>
            </a: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Denken Sie auch an Präfixe.</a:t>
            </a:r>
            <a:endParaRPr lang="de-DE" altLang="en-DE" sz="2400" dirty="0"/>
          </a:p>
        </p:txBody>
      </p:sp>
      <p:pic>
        <p:nvPicPr>
          <p:cNvPr id="2" name="Audio Recording 31. Oct 2020 at 12:01:31" descr="Audio Recording 31. Oct 2020 at 12:01:31">
            <a:hlinkClick r:id="" action="ppaction://media"/>
            <a:extLst>
              <a:ext uri="{FF2B5EF4-FFF2-40B4-BE49-F238E27FC236}">
                <a16:creationId xmlns:a16="http://schemas.microsoft.com/office/drawing/2014/main" id="{CB03F0E5-C89F-FF44-8D80-4397CCE5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6277</TotalTime>
  <Words>4642</Words>
  <Application>Microsoft Macintosh PowerPoint</Application>
  <PresentationFormat>On-screen Show (4:3)</PresentationFormat>
  <Paragraphs>591</Paragraphs>
  <Slides>58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WP TypographicSymbols</vt:lpstr>
      <vt:lpstr>Calibri</vt:lpstr>
      <vt:lpstr>Arial</vt:lpstr>
      <vt:lpstr>Larissa-Design</vt:lpstr>
      <vt:lpstr> Phonologie-Morphologie-Schnittstelle des Deutschen </vt:lpstr>
      <vt:lpstr>Lektüre von Alber </vt:lpstr>
      <vt:lpstr>Inhalt der Präsentation</vt:lpstr>
      <vt:lpstr>1. Derivation in der Morphologie </vt:lpstr>
      <vt:lpstr>Derivation in der Morphologie </vt:lpstr>
      <vt:lpstr>Derivation in der Morphologie </vt:lpstr>
      <vt:lpstr>Derivation in der Morphologie </vt:lpstr>
      <vt:lpstr>Derivation </vt:lpstr>
      <vt:lpstr>Derivation </vt:lpstr>
      <vt:lpstr>Derivation </vt:lpstr>
      <vt:lpstr>2. Köpfigkeit: Endozentrizität</vt:lpstr>
      <vt:lpstr>Endozentrizität</vt:lpstr>
      <vt:lpstr>Endozentrizität</vt:lpstr>
      <vt:lpstr>Endozentrizität</vt:lpstr>
      <vt:lpstr>Endozentrizität</vt:lpstr>
      <vt:lpstr>Endozentrizität</vt:lpstr>
      <vt:lpstr>Endozentrizität</vt:lpstr>
      <vt:lpstr>Endozentrizität</vt:lpstr>
      <vt:lpstr>Endozentrizität</vt:lpstr>
      <vt:lpstr>Affixe: Suffixe</vt:lpstr>
      <vt:lpstr>Affixe: Suffixe</vt:lpstr>
      <vt:lpstr>Affixe: Suffixe</vt:lpstr>
      <vt:lpstr>Affixe: Suffixe</vt:lpstr>
      <vt:lpstr>Affixe: Suffixe</vt:lpstr>
      <vt:lpstr>Affixe: Suffixe</vt:lpstr>
      <vt:lpstr>Affixe: Suffixe</vt:lpstr>
      <vt:lpstr>Affixe: Suffixe</vt:lpstr>
      <vt:lpstr>Affixe: Suffixe</vt:lpstr>
      <vt:lpstr>Affixe: Suffixe</vt:lpstr>
      <vt:lpstr>Affixe: Präfixe</vt:lpstr>
      <vt:lpstr>Affixe: Präfixe</vt:lpstr>
      <vt:lpstr>Affixe: Präfixe</vt:lpstr>
      <vt:lpstr>Affixe: Präfixe</vt:lpstr>
      <vt:lpstr>4. Phonologie der Derivation</vt:lpstr>
      <vt:lpstr>4.1 Silbenstruktur</vt:lpstr>
      <vt:lpstr>Silbenstruktur</vt:lpstr>
      <vt:lpstr>Suffixe: Silbenstruktur</vt:lpstr>
      <vt:lpstr>Suffixe: Silbenstruktur</vt:lpstr>
      <vt:lpstr>Suffixe: Silbenstruktur</vt:lpstr>
      <vt:lpstr>Präfixe: Silbenstruktur</vt:lpstr>
      <vt:lpstr>Präfixe: Silbenstruktur</vt:lpstr>
      <vt:lpstr>Präfixe: Silbenstruktur</vt:lpstr>
      <vt:lpstr>Präfixe: Silbenstruktur</vt:lpstr>
      <vt:lpstr>4.2 Betonung</vt:lpstr>
      <vt:lpstr>Suffixe: Betonung</vt:lpstr>
      <vt:lpstr>Suffixe: Betonung</vt:lpstr>
      <vt:lpstr>Suffixe: Betonung</vt:lpstr>
      <vt:lpstr>Suffixe: Betonung</vt:lpstr>
      <vt:lpstr>Suffixe: Betonung</vt:lpstr>
      <vt:lpstr>Suffixe: Betonung</vt:lpstr>
      <vt:lpstr>Suffixe: Betonung</vt:lpstr>
      <vt:lpstr>Suffixe: Betonung</vt:lpstr>
      <vt:lpstr>Präfixe: Betonung</vt:lpstr>
      <vt:lpstr>Präfixe: Betonung</vt:lpstr>
      <vt:lpstr>Zusammenfassung</vt:lpstr>
      <vt:lpstr>Ende</vt:lpstr>
      <vt:lpstr>Übungen</vt:lpstr>
      <vt:lpstr>Übungen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546</cp:revision>
  <dcterms:created xsi:type="dcterms:W3CDTF">2019-06-22T15:52:53Z</dcterms:created>
  <dcterms:modified xsi:type="dcterms:W3CDTF">2020-11-07T06:13:46Z</dcterms:modified>
</cp:coreProperties>
</file>