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61"/>
  </p:notesMasterIdLst>
  <p:sldIdLst>
    <p:sldId id="259" r:id="rId2"/>
    <p:sldId id="365" r:id="rId3"/>
    <p:sldId id="343" r:id="rId4"/>
    <p:sldId id="467" r:id="rId5"/>
    <p:sldId id="257" r:id="rId6"/>
    <p:sldId id="462" r:id="rId7"/>
    <p:sldId id="463" r:id="rId8"/>
    <p:sldId id="296" r:id="rId9"/>
    <p:sldId id="297" r:id="rId10"/>
    <p:sldId id="298" r:id="rId11"/>
    <p:sldId id="299" r:id="rId12"/>
    <p:sldId id="481" r:id="rId13"/>
    <p:sldId id="300" r:id="rId14"/>
    <p:sldId id="482" r:id="rId15"/>
    <p:sldId id="301" r:id="rId16"/>
    <p:sldId id="483" r:id="rId17"/>
    <p:sldId id="484" r:id="rId18"/>
    <p:sldId id="303" r:id="rId19"/>
    <p:sldId id="304" r:id="rId20"/>
    <p:sldId id="468" r:id="rId21"/>
    <p:sldId id="434" r:id="rId22"/>
    <p:sldId id="306" r:id="rId23"/>
    <p:sldId id="307" r:id="rId24"/>
    <p:sldId id="469" r:id="rId25"/>
    <p:sldId id="305" r:id="rId26"/>
    <p:sldId id="308" r:id="rId27"/>
    <p:sldId id="461" r:id="rId28"/>
    <p:sldId id="465" r:id="rId29"/>
    <p:sldId id="466" r:id="rId30"/>
    <p:sldId id="294" r:id="rId31"/>
    <p:sldId id="379" r:id="rId32"/>
    <p:sldId id="464" r:id="rId33"/>
    <p:sldId id="295" r:id="rId34"/>
    <p:sldId id="348" r:id="rId35"/>
    <p:sldId id="353" r:id="rId36"/>
    <p:sldId id="355" r:id="rId37"/>
    <p:sldId id="356" r:id="rId38"/>
    <p:sldId id="372" r:id="rId39"/>
    <p:sldId id="362" r:id="rId40"/>
    <p:sldId id="363" r:id="rId41"/>
    <p:sldId id="364" r:id="rId42"/>
    <p:sldId id="452" r:id="rId43"/>
    <p:sldId id="472" r:id="rId44"/>
    <p:sldId id="473" r:id="rId45"/>
    <p:sldId id="471" r:id="rId46"/>
    <p:sldId id="474" r:id="rId47"/>
    <p:sldId id="475" r:id="rId48"/>
    <p:sldId id="476" r:id="rId49"/>
    <p:sldId id="477" r:id="rId50"/>
    <p:sldId id="478" r:id="rId51"/>
    <p:sldId id="479" r:id="rId52"/>
    <p:sldId id="439" r:id="rId53"/>
    <p:sldId id="485" r:id="rId54"/>
    <p:sldId id="486" r:id="rId55"/>
    <p:sldId id="487" r:id="rId56"/>
    <p:sldId id="456" r:id="rId57"/>
    <p:sldId id="457" r:id="rId58"/>
    <p:sldId id="458" r:id="rId59"/>
    <p:sldId id="459" r:id="rId60"/>
  </p:sldIdLst>
  <p:sldSz cx="9144000" cy="6858000" type="screen4x3"/>
  <p:notesSz cx="7102475" cy="10233025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WP TypographicSymbols" panose="020F0502020204030204" pitchFamily="34" charset="0"/>
      <p:regular r:id="rId66"/>
      <p:bold r:id="rId67"/>
      <p:italic r:id="rId68"/>
      <p:boldItalic r:id="rId6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8020D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630" autoAdjust="0"/>
    <p:restoredTop sz="94593" autoAdjust="0"/>
  </p:normalViewPr>
  <p:slideViewPr>
    <p:cSldViewPr>
      <p:cViewPr varScale="1">
        <p:scale>
          <a:sx n="91" d="100"/>
          <a:sy n="91" d="100"/>
        </p:scale>
        <p:origin x="184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262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B26CCD77-A954-40EE-8D07-A0BE97B286F6}" type="datetimeFigureOut">
              <a:rPr lang="de-DE" smtClean="0"/>
              <a:pPr/>
              <a:t>01.11.20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860687"/>
            <a:ext cx="5681980" cy="4604861"/>
          </a:xfrm>
          <a:prstGeom prst="rect">
            <a:avLst/>
          </a:prstGeom>
        </p:spPr>
        <p:txBody>
          <a:bodyPr vert="horz" lIns="99057" tIns="49528" rIns="99057" bIns="49528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1651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1EBFFEC9-4F5F-4C95-86E1-B5E1B764322F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5CCD8-A6B1-5F4E-8F62-E3CBE699FE7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290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5CCD8-A6B1-5F4E-8F62-E3CBE699FE7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674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5CCD8-A6B1-5F4E-8F62-E3CBE699FE7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669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5CCD8-A6B1-5F4E-8F62-E3CBE699FE7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277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5CCD8-A6B1-5F4E-8F62-E3CBE699FE7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669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5CCD8-A6B1-5F4E-8F62-E3CBE699FE7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07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5CCD8-A6B1-5F4E-8F62-E3CBE699FE7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651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5CCD8-A6B1-5F4E-8F62-E3CBE699FE7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633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5CCD8-A6B1-5F4E-8F62-E3CBE699FE7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044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5CCD8-A6B1-5F4E-8F62-E3CBE699FE7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083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5CCD8-A6B1-5F4E-8F62-E3CBE699FE7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398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5CCD8-A6B1-5F4E-8F62-E3CBE699FE7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887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3FFF7-8F1B-4193-AD3D-64C8A7F485C4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3EC8-0834-47F0-AC04-A9681A6B9D33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D25A-E834-4788-A9E0-35B612FD9F59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>
            <a:lvl1pPr>
              <a:defRPr sz="3200" b="1" cap="small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/>
          <a:lstStyle>
            <a:lvl1pPr marL="519113" indent="-519113">
              <a:spcBef>
                <a:spcPts val="200"/>
              </a:spcBef>
              <a:buFontTx/>
              <a:buNone/>
              <a:tabLst>
                <a:tab pos="342900" algn="l"/>
                <a:tab pos="747713" algn="l"/>
                <a:tab pos="1090613" algn="l"/>
              </a:tabLst>
              <a:defRPr sz="2400"/>
            </a:lvl1pPr>
            <a:lvl2pPr>
              <a:spcBef>
                <a:spcPts val="200"/>
              </a:spcBef>
              <a:defRPr sz="2200"/>
            </a:lvl2pPr>
            <a:lvl3pPr>
              <a:spcBef>
                <a:spcPts val="200"/>
              </a:spcBef>
              <a:defRPr sz="2000"/>
            </a:lvl3pPr>
            <a:lvl4pPr>
              <a:spcBef>
                <a:spcPts val="200"/>
              </a:spcBef>
              <a:defRPr/>
            </a:lvl4pPr>
            <a:lvl5pPr>
              <a:spcBef>
                <a:spcPts val="200"/>
              </a:spcBef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27.03.2020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DGA 31 Morphologie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DAED5F90-EF1B-49B5-BE47-AEA5AB1301E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360487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371E-2F7A-4858-8042-BEBA37A60D05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B0507-7164-49E5-8A3E-78CB9A6B7EE6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2898-DDD0-4FB4-ABA1-FE787DF53946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87A64-0415-410A-A9D4-74CA3763DC00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D9A52-AE6A-48C5-801E-2F9FA57F3F7D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456B-084A-4731-8D1B-ABAA18FD6E80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F9D3F-FACC-49C4-954B-C065BE8AFDCF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A3688-DEEB-4A0C-9E4C-4B28E23DDD7E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25293-9284-4897-887D-F3C147CCE4E3}" type="datetime1">
              <a:rPr lang="de-DE" smtClean="0"/>
              <a:pPr/>
              <a:t>01.11.20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Intermediate Semantics: Binding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990E4-1B54-4AAA-A525-02A3357B8E8D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P TypographicSymbols" pitchFamily="2" charset="0"/>
        <a:buChar char="!"/>
        <a:tabLst>
          <a:tab pos="342900" algn="l"/>
        </a:tabLs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tabLst>
          <a:tab pos="342900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tabLst>
          <a:tab pos="342900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tabLst>
          <a:tab pos="3429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tabLst>
          <a:tab pos="3429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8.m4a"/><Relationship Id="rId7" Type="http://schemas.openxmlformats.org/officeDocument/2006/relationships/image" Target="../media/image3.emf"/><Relationship Id="rId2" Type="http://schemas.microsoft.com/office/2007/relationships/media" Target="../media/media28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9.m4a"/><Relationship Id="rId7" Type="http://schemas.openxmlformats.org/officeDocument/2006/relationships/image" Target="../media/image4.emf"/><Relationship Id="rId2" Type="http://schemas.microsoft.com/office/2007/relationships/media" Target="../media/media29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2.m4a"/><Relationship Id="rId7" Type="http://schemas.openxmlformats.org/officeDocument/2006/relationships/image" Target="../media/image5.emf"/><Relationship Id="rId2" Type="http://schemas.microsoft.com/office/2007/relationships/media" Target="../media/media32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3.m4a"/><Relationship Id="rId7" Type="http://schemas.openxmlformats.org/officeDocument/2006/relationships/image" Target="../media/image6.emf"/><Relationship Id="rId2" Type="http://schemas.microsoft.com/office/2007/relationships/media" Target="../media/media33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4.m4a"/><Relationship Id="rId7" Type="http://schemas.openxmlformats.org/officeDocument/2006/relationships/image" Target="../media/image8.emf"/><Relationship Id="rId2" Type="http://schemas.microsoft.com/office/2007/relationships/media" Target="../media/media34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5.m4a"/><Relationship Id="rId7" Type="http://schemas.openxmlformats.org/officeDocument/2006/relationships/image" Target="../media/image9.emf"/><Relationship Id="rId2" Type="http://schemas.microsoft.com/office/2007/relationships/media" Target="../media/media35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6.m4a"/><Relationship Id="rId7" Type="http://schemas.openxmlformats.org/officeDocument/2006/relationships/image" Target="../media/image10.emf"/><Relationship Id="rId2" Type="http://schemas.microsoft.com/office/2007/relationships/media" Target="../media/media36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7.m4a"/><Relationship Id="rId7" Type="http://schemas.openxmlformats.org/officeDocument/2006/relationships/image" Target="../media/image11.emf"/><Relationship Id="rId2" Type="http://schemas.microsoft.com/office/2007/relationships/media" Target="../media/media37.m4a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8.m4a"/><Relationship Id="rId7" Type="http://schemas.openxmlformats.org/officeDocument/2006/relationships/image" Target="../media/image12.emf"/><Relationship Id="rId2" Type="http://schemas.microsoft.com/office/2007/relationships/media" Target="../media/media38.m4a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9.m4a"/><Relationship Id="rId7" Type="http://schemas.openxmlformats.org/officeDocument/2006/relationships/image" Target="../media/image13.emf"/><Relationship Id="rId2" Type="http://schemas.microsoft.com/office/2007/relationships/media" Target="../media/media39.m4a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09600" y="663575"/>
            <a:ext cx="7772400" cy="1470025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br>
              <a:rPr lang="en-US" b="1" cap="small" dirty="0"/>
            </a:br>
            <a:r>
              <a:rPr lang="en-GB" dirty="0" err="1"/>
              <a:t>Phonologie-Morphologie-Schnittstelle</a:t>
            </a:r>
            <a:r>
              <a:rPr lang="en-GB" dirty="0"/>
              <a:t> des </a:t>
            </a:r>
            <a:r>
              <a:rPr lang="en-GB" dirty="0" err="1"/>
              <a:t>Deutschen</a:t>
            </a:r>
            <a:br>
              <a:rPr lang="en-GB" dirty="0"/>
            </a:br>
            <a:endParaRPr lang="de-DE" cap="small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3048000"/>
          </a:xfrm>
        </p:spPr>
        <p:txBody>
          <a:bodyPr>
            <a:normAutofit lnSpcReduction="10000"/>
          </a:bodyPr>
          <a:lstStyle/>
          <a:p>
            <a:endParaRPr lang="en-US" sz="2800" b="1" dirty="0">
              <a:solidFill>
                <a:schemeClr val="tx1"/>
              </a:solidFill>
            </a:endParaRPr>
          </a:p>
          <a:p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err="1">
                <a:solidFill>
                  <a:schemeClr val="tx1"/>
                </a:solidFill>
              </a:rPr>
              <a:t>Nationale</a:t>
            </a:r>
            <a:r>
              <a:rPr lang="en-US" sz="2400">
                <a:solidFill>
                  <a:schemeClr val="tx1"/>
                </a:solidFill>
              </a:rPr>
              <a:t> und </a:t>
            </a:r>
            <a:r>
              <a:rPr lang="en-US" sz="2400" dirty="0" err="1">
                <a:solidFill>
                  <a:schemeClr val="tx1"/>
                </a:solidFill>
              </a:rPr>
              <a:t>Kapodistrische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Universität </a:t>
            </a:r>
            <a:r>
              <a:rPr lang="en-US" sz="2400" dirty="0" err="1">
                <a:solidFill>
                  <a:schemeClr val="tx1"/>
                </a:solidFill>
              </a:rPr>
              <a:t>Athen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Caroline </a:t>
            </a:r>
            <a:r>
              <a:rPr lang="en-US" sz="2000" dirty="0" err="1">
                <a:solidFill>
                  <a:schemeClr val="tx1"/>
                </a:solidFill>
              </a:rPr>
              <a:t>Féry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caroline.fery@gmail.com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Wintersemester</a:t>
            </a:r>
            <a:r>
              <a:rPr lang="en-US" sz="2000" dirty="0">
                <a:solidFill>
                  <a:schemeClr val="tx1"/>
                </a:solidFill>
              </a:rPr>
              <a:t> 2020-2021</a:t>
            </a:r>
          </a:p>
          <a:p>
            <a:r>
              <a:rPr lang="en-US" sz="2000" dirty="0">
                <a:solidFill>
                  <a:schemeClr val="tx1"/>
                </a:solidFill>
              </a:rPr>
              <a:t>21. (und 28.) 10.2020</a:t>
            </a:r>
          </a:p>
          <a:p>
            <a:endParaRPr lang="de-DE" sz="2400" dirty="0">
              <a:solidFill>
                <a:schemeClr val="tx1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609600" y="1905000"/>
            <a:ext cx="7772400" cy="0"/>
          </a:xfrm>
          <a:prstGeom prst="line">
            <a:avLst/>
          </a:prstGeom>
          <a:ln w="15875">
            <a:solidFill>
              <a:schemeClr val="accent3">
                <a:lumMod val="75000"/>
                <a:alpha val="98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609600" y="914400"/>
            <a:ext cx="7772400" cy="0"/>
          </a:xfrm>
          <a:prstGeom prst="line">
            <a:avLst/>
          </a:prstGeom>
          <a:ln w="15875">
            <a:solidFill>
              <a:schemeClr val="accent3">
                <a:lumMod val="75000"/>
                <a:alpha val="99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6374" r="13734" b="6374"/>
          <a:stretch>
            <a:fillRect/>
          </a:stretch>
        </p:blipFill>
        <p:spPr bwMode="auto">
          <a:xfrm>
            <a:off x="1096987" y="4038600"/>
            <a:ext cx="854026" cy="102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Untertitel 4"/>
          <p:cNvSpPr txBox="1">
            <a:spLocks/>
          </p:cNvSpPr>
          <p:nvPr/>
        </p:nvSpPr>
        <p:spPr>
          <a:xfrm>
            <a:off x="1524000" y="2667000"/>
            <a:ext cx="6400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P TypographicSymbols" pitchFamily="2" charset="0"/>
              <a:buNone/>
              <a:tabLst>
                <a:tab pos="342900" algn="l"/>
              </a:tabLst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tabLst>
                <a:tab pos="342900" algn="l"/>
              </a:tabLst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1" dirty="0">
                <a:solidFill>
                  <a:schemeClr val="tx1"/>
                </a:solidFill>
              </a:rPr>
              <a:t>Teil </a:t>
            </a:r>
            <a:r>
              <a:rPr lang="de-DE" sz="2800" b="1">
                <a:solidFill>
                  <a:schemeClr val="tx1"/>
                </a:solidFill>
              </a:rPr>
              <a:t>3 Flexion </a:t>
            </a:r>
            <a:r>
              <a:rPr lang="de-DE" sz="2800" b="1" dirty="0">
                <a:solidFill>
                  <a:schemeClr val="tx1"/>
                </a:solidFill>
              </a:rPr>
              <a:t>in der Morphologie und in der Phonologie</a:t>
            </a:r>
          </a:p>
        </p:txBody>
      </p:sp>
      <p:pic>
        <p:nvPicPr>
          <p:cNvPr id="2" name="Audio Recording 11. Oct 2020 at 12:28:21" descr="Audio Recording 11. Oct 2020 at 12:28:21">
            <a:hlinkClick r:id="" action="ppaction://media"/>
            <a:extLst>
              <a:ext uri="{FF2B5EF4-FFF2-40B4-BE49-F238E27FC236}">
                <a16:creationId xmlns:a16="http://schemas.microsoft.com/office/drawing/2014/main" id="{D67E9376-90D7-DC44-A91C-1DC061668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400" y="104662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FF5CB57-31B1-BB49-B16B-680E4A63A1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Morphologie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8B09BFC0-82F4-D545-99BD-E1F6939251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/>
            <a:r>
              <a:rPr lang="de-DE" altLang="en-DE" dirty="0"/>
              <a:t>Wurzel: Morphem, das ein Lexem realisiert, und das nicht weiter analysierbar ist. </a:t>
            </a:r>
          </a:p>
          <a:p>
            <a:pPr marL="0" indent="0"/>
            <a:r>
              <a:rPr lang="de-DE" altLang="en-DE" dirty="0"/>
              <a:t>Eine Wurzel muss nicht unbedingt als freies Morph erscheinen können, sondern können auch gebundene Wurzel sein: </a:t>
            </a:r>
            <a:r>
              <a:rPr lang="de-DE" altLang="en-DE" i="1" dirty="0"/>
              <a:t>anthropo-log-</a:t>
            </a:r>
            <a:r>
              <a:rPr lang="de-DE" altLang="en-DE" i="1" dirty="0" err="1"/>
              <a:t>isch</a:t>
            </a:r>
            <a:r>
              <a:rPr lang="de-DE" altLang="en-DE" dirty="0"/>
              <a:t>, </a:t>
            </a:r>
            <a:r>
              <a:rPr lang="de-DE" altLang="en-DE" i="1" dirty="0" err="1"/>
              <a:t>Him</a:t>
            </a:r>
            <a:r>
              <a:rPr lang="de-DE" altLang="en-DE" dirty="0"/>
              <a:t> in </a:t>
            </a:r>
            <a:r>
              <a:rPr lang="de-DE" altLang="en-DE" i="1" dirty="0" err="1"/>
              <a:t>Himbeer</a:t>
            </a:r>
            <a:r>
              <a:rPr lang="de-DE" altLang="en-DE" dirty="0"/>
              <a:t>.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Affixe: gebundene Morpheme und an einer Wurzel oder Basis gebunden werden.</a:t>
            </a:r>
          </a:p>
        </p:txBody>
      </p:sp>
      <p:pic>
        <p:nvPicPr>
          <p:cNvPr id="2" name="Audio Recording 11. Oct 2020 at 12:52:05" descr="Audio Recording 11. Oct 2020 at 12:52:05">
            <a:hlinkClick r:id="" action="ppaction://media"/>
            <a:extLst>
              <a:ext uri="{FF2B5EF4-FFF2-40B4-BE49-F238E27FC236}">
                <a16:creationId xmlns:a16="http://schemas.microsoft.com/office/drawing/2014/main" id="{4F219F4C-36AE-9F41-AB62-FA38C8276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1800" y="48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10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4BA0780-F616-0544-953D-2426A7F448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tx1"/>
                </a:solidFill>
              </a:rPr>
              <a:t>Terminologie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690CC1BF-C418-4947-9478-496EAFD1DF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dirty="0"/>
              <a:t>-</a:t>
            </a:r>
            <a:r>
              <a:rPr lang="de-DE" altLang="en-DE" i="1" dirty="0"/>
              <a:t>en</a:t>
            </a:r>
            <a:r>
              <a:rPr lang="de-DE" altLang="en-DE" dirty="0"/>
              <a:t> in </a:t>
            </a:r>
            <a:r>
              <a:rPr lang="de-DE" altLang="en-DE" i="1" dirty="0"/>
              <a:t>Schwierigkeiten</a:t>
            </a:r>
            <a:r>
              <a:rPr lang="de-DE" altLang="en-DE" dirty="0"/>
              <a:t> wird an einer </a:t>
            </a:r>
            <a:r>
              <a:rPr lang="de-DE" altLang="en-DE" b="1" dirty="0"/>
              <a:t>Basis</a:t>
            </a:r>
            <a:r>
              <a:rPr lang="de-DE" altLang="en-DE" dirty="0"/>
              <a:t> </a:t>
            </a:r>
            <a:r>
              <a:rPr lang="de-DE" altLang="en-DE" dirty="0" err="1"/>
              <a:t>adjungiert</a:t>
            </a:r>
            <a:r>
              <a:rPr lang="de-DE" altLang="en-DE" dirty="0"/>
              <a:t>, d.h. an etwas, das selber nicht notwendigerweise ein Morphem ist (weil selber komplex), das aber weiter flektiert oder deriviert sein kann.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i="1" dirty="0"/>
              <a:t>Irgendjemand</a:t>
            </a:r>
            <a:r>
              <a:rPr lang="de-DE" altLang="en-DE" dirty="0"/>
              <a:t>: besteht aus zwei Wurzeln, aus zwei Lexemen, ist aber selber ein Lexem.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</p:txBody>
      </p:sp>
      <p:pic>
        <p:nvPicPr>
          <p:cNvPr id="2" name="Audio Recording 11. Oct 2020 at 12:54:29" descr="Audio Recording 11. Oct 2020 at 12:54:29">
            <a:hlinkClick r:id="" action="ppaction://media"/>
            <a:extLst>
              <a:ext uri="{FF2B5EF4-FFF2-40B4-BE49-F238E27FC236}">
                <a16:creationId xmlns:a16="http://schemas.microsoft.com/office/drawing/2014/main" id="{C046631F-A5DF-B843-BBA4-F9BF7DCC7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1800" y="508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59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4BA0780-F616-0544-953D-2426A7F448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tx1"/>
                </a:solidFill>
              </a:rPr>
              <a:t>Terminologie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690CC1BF-C418-4947-9478-496EAFD1DF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Morphe und Allomorphe sind Realisierungen von Morphemen, und Morpheme sind abstrakte Entitäten.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Diese Begrifflichkeit ist ähnlich wie Phonem, Phon und Allophon.</a:t>
            </a:r>
          </a:p>
        </p:txBody>
      </p:sp>
      <p:pic>
        <p:nvPicPr>
          <p:cNvPr id="3" name="Audio Recording 11. Oct 2020 at 12:56:49" descr="Audio Recording 11. Oct 2020 at 12:56:49">
            <a:hlinkClick r:id="" action="ppaction://media"/>
            <a:extLst>
              <a:ext uri="{FF2B5EF4-FFF2-40B4-BE49-F238E27FC236}">
                <a16:creationId xmlns:a16="http://schemas.microsoft.com/office/drawing/2014/main" id="{43EF1E3E-495C-1E49-890C-5E1512095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762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06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DA0100D9-012C-7F45-9D14-ECF54ED6FC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tx1"/>
                </a:solidFill>
              </a:rPr>
              <a:t>Terminologie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F639C4F-D68A-9245-836F-F1EB27E04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de-DE" altLang="en-DE" dirty="0"/>
              <a:t>Allomorphe von Morphemen sind verschiedene Realisierungen von Morphemen, die in komplementärer Distribution sein können, im Französischen </a:t>
            </a:r>
            <a:r>
              <a:rPr lang="de-DE" altLang="en-DE" i="1" dirty="0" err="1"/>
              <a:t>moi</a:t>
            </a:r>
            <a:r>
              <a:rPr lang="de-DE" altLang="en-DE" i="1" dirty="0"/>
              <a:t>/je</a:t>
            </a:r>
            <a:r>
              <a:rPr lang="de-DE" altLang="en-DE" dirty="0"/>
              <a:t> oder im Englischen </a:t>
            </a:r>
            <a:r>
              <a:rPr lang="de-DE" altLang="en-DE" i="1" dirty="0"/>
              <a:t>a/an</a:t>
            </a:r>
            <a:r>
              <a:rPr lang="de-DE" altLang="en-DE" dirty="0"/>
              <a:t>. 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Im Deutschen: </a:t>
            </a:r>
          </a:p>
          <a:p>
            <a:pPr marL="0" indent="0">
              <a:lnSpc>
                <a:spcPct val="90000"/>
              </a:lnSpc>
            </a:pPr>
            <a:r>
              <a:rPr lang="de-DE" altLang="en-DE" i="1" dirty="0"/>
              <a:t>Haus</a:t>
            </a:r>
            <a:r>
              <a:rPr lang="de-DE" altLang="en-DE" dirty="0"/>
              <a:t> hat vier Allomorphe: </a:t>
            </a:r>
            <a:r>
              <a:rPr lang="de-DE" altLang="en-DE" i="1" dirty="0"/>
              <a:t>Hau[s] </a:t>
            </a:r>
            <a:r>
              <a:rPr lang="de-DE" altLang="en-DE" dirty="0"/>
              <a:t>(Haus)</a:t>
            </a:r>
            <a:r>
              <a:rPr lang="de-DE" altLang="en-DE" i="1" dirty="0"/>
              <a:t>, Hau[</a:t>
            </a:r>
            <a:r>
              <a:rPr lang="de-DE" altLang="en-DE" i="1" dirty="0" err="1"/>
              <a:t>z</a:t>
            </a:r>
            <a:r>
              <a:rPr lang="de-DE" altLang="en-DE" i="1" dirty="0"/>
              <a:t>] </a:t>
            </a:r>
            <a:r>
              <a:rPr lang="de-DE" altLang="en-DE" dirty="0"/>
              <a:t>(</a:t>
            </a:r>
            <a:r>
              <a:rPr lang="de-DE" altLang="en-DE" dirty="0" err="1"/>
              <a:t>Hausemann</a:t>
            </a:r>
            <a:r>
              <a:rPr lang="de-DE" altLang="en-DE" dirty="0"/>
              <a:t>)</a:t>
            </a:r>
            <a:r>
              <a:rPr lang="de-DE" altLang="en-DE" i="1" dirty="0"/>
              <a:t>, </a:t>
            </a:r>
            <a:r>
              <a:rPr lang="de-DE" altLang="en-DE" i="1" dirty="0" err="1"/>
              <a:t>Häu</a:t>
            </a:r>
            <a:r>
              <a:rPr lang="de-DE" altLang="en-DE" i="1" dirty="0"/>
              <a:t>[s] </a:t>
            </a:r>
            <a:r>
              <a:rPr lang="de-DE" altLang="en-DE" dirty="0"/>
              <a:t>(häuslich)</a:t>
            </a:r>
            <a:r>
              <a:rPr lang="de-DE" altLang="en-DE" i="1" dirty="0"/>
              <a:t>, </a:t>
            </a:r>
            <a:r>
              <a:rPr lang="de-DE" altLang="en-DE" i="1" dirty="0" err="1"/>
              <a:t>Häu</a:t>
            </a:r>
            <a:r>
              <a:rPr lang="de-DE" altLang="en-DE" i="1" dirty="0"/>
              <a:t>[</a:t>
            </a:r>
            <a:r>
              <a:rPr lang="de-DE" altLang="en-DE" i="1" dirty="0" err="1"/>
              <a:t>z</a:t>
            </a:r>
            <a:r>
              <a:rPr lang="de-DE" altLang="en-DE" i="1" dirty="0"/>
              <a:t>] </a:t>
            </a:r>
            <a:r>
              <a:rPr lang="de-DE" altLang="en-DE" dirty="0"/>
              <a:t>(Häuser), aber nur ein Morphem {Haus}</a:t>
            </a:r>
          </a:p>
        </p:txBody>
      </p:sp>
      <p:pic>
        <p:nvPicPr>
          <p:cNvPr id="2" name="Audio Recording 11. Oct 2020 at 12:58:42" descr="Audio Recording 11. Oct 2020 at 12:58:42">
            <a:hlinkClick r:id="" action="ppaction://media"/>
            <a:extLst>
              <a:ext uri="{FF2B5EF4-FFF2-40B4-BE49-F238E27FC236}">
                <a16:creationId xmlns:a16="http://schemas.microsoft.com/office/drawing/2014/main" id="{76E3A9A0-A95C-4A46-B2A4-F8E166676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8471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76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DA0100D9-012C-7F45-9D14-ECF54ED6FC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tx1"/>
                </a:solidFill>
              </a:rPr>
              <a:t>Terminologie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CF639C4F-D68A-9245-836F-F1EB27E04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de-DE" altLang="en-DE" dirty="0"/>
              <a:t>In der </a:t>
            </a:r>
            <a:r>
              <a:rPr lang="de-DE" altLang="en-DE" dirty="0" err="1"/>
              <a:t>phonologie</a:t>
            </a:r>
            <a:r>
              <a:rPr lang="de-DE" altLang="en-DE" dirty="0"/>
              <a:t>-bedingten </a:t>
            </a:r>
            <a:r>
              <a:rPr lang="de-DE" altLang="en-DE" dirty="0" err="1"/>
              <a:t>Allophonie</a:t>
            </a:r>
            <a:r>
              <a:rPr lang="de-DE" altLang="en-DE" dirty="0"/>
              <a:t> ist der phonologische Kontext relevant. Z.B. 2sg -</a:t>
            </a:r>
            <a:r>
              <a:rPr lang="de-DE" altLang="en-DE" i="1" dirty="0" err="1"/>
              <a:t>st</a:t>
            </a:r>
            <a:r>
              <a:rPr lang="de-DE" altLang="en-DE" dirty="0"/>
              <a:t> ist als -</a:t>
            </a:r>
            <a:r>
              <a:rPr lang="de-DE" altLang="en-DE" i="1" dirty="0" err="1"/>
              <a:t>est</a:t>
            </a:r>
            <a:r>
              <a:rPr lang="de-DE" altLang="en-DE" dirty="0"/>
              <a:t> nach einem </a:t>
            </a:r>
            <a:r>
              <a:rPr lang="de-DE" altLang="en-DE" dirty="0" err="1"/>
              <a:t>koronalen</a:t>
            </a:r>
            <a:r>
              <a:rPr lang="de-DE" altLang="en-DE" dirty="0"/>
              <a:t> Plosiv realisiert:</a:t>
            </a:r>
          </a:p>
          <a:p>
            <a:pPr marL="0" indent="0">
              <a:lnSpc>
                <a:spcPct val="90000"/>
              </a:lnSpc>
            </a:pPr>
            <a:r>
              <a:rPr lang="de-DE" altLang="en-DE" i="1" dirty="0"/>
              <a:t>leb-</a:t>
            </a:r>
            <a:r>
              <a:rPr lang="de-DE" altLang="en-DE" i="1" dirty="0" err="1"/>
              <a:t>st</a:t>
            </a:r>
            <a:r>
              <a:rPr lang="de-DE" altLang="en-DE" i="1" dirty="0"/>
              <a:t>, sieh-</a:t>
            </a:r>
            <a:r>
              <a:rPr lang="de-DE" altLang="en-DE" i="1" dirty="0" err="1"/>
              <a:t>st</a:t>
            </a:r>
            <a:r>
              <a:rPr lang="de-DE" altLang="en-DE" i="1" dirty="0"/>
              <a:t>/reit-</a:t>
            </a:r>
            <a:r>
              <a:rPr lang="de-DE" altLang="en-DE" i="1" dirty="0" err="1"/>
              <a:t>est,bad</a:t>
            </a:r>
            <a:r>
              <a:rPr lang="de-DE" altLang="en-DE" i="1" dirty="0"/>
              <a:t>-</a:t>
            </a:r>
            <a:r>
              <a:rPr lang="de-DE" altLang="en-DE" i="1" dirty="0" err="1"/>
              <a:t>est</a:t>
            </a:r>
            <a:endParaRPr lang="de-DE" altLang="en-DE" i="1" dirty="0"/>
          </a:p>
        </p:txBody>
      </p:sp>
      <p:pic>
        <p:nvPicPr>
          <p:cNvPr id="3" name="Audio Recording 11. Oct 2020 at 13:00:53" descr="Audio Recording 11. Oct 2020 at 13:00:53">
            <a:hlinkClick r:id="" action="ppaction://media"/>
            <a:extLst>
              <a:ext uri="{FF2B5EF4-FFF2-40B4-BE49-F238E27FC236}">
                <a16:creationId xmlns:a16="http://schemas.microsoft.com/office/drawing/2014/main" id="{E8A205B2-72E8-4048-A90F-1FEE3960E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094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34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0F1C3C9E-2F22-4549-B03D-655CFEDB0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tx1"/>
                </a:solidFill>
              </a:rPr>
              <a:t>Terminologie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8CDEEEF7-3BBA-C04F-9449-E007617C0D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/>
            <a:r>
              <a:rPr lang="de-DE" altLang="en-DE" dirty="0"/>
              <a:t>Morphologisch bedingte Allomorphie ist durch die Kombination von spezifischen Morphemen ausgelöst.</a:t>
            </a:r>
          </a:p>
          <a:p>
            <a:pPr marL="0" indent="0"/>
            <a:r>
              <a:rPr lang="de-DE" altLang="en-DE" dirty="0"/>
              <a:t>Nominalplural:</a:t>
            </a:r>
          </a:p>
          <a:p>
            <a:pPr marL="0" indent="0"/>
            <a:r>
              <a:rPr lang="de-DE" altLang="en-DE" dirty="0"/>
              <a:t>Auch wenn das Plural {Plural} </a:t>
            </a:r>
            <a:r>
              <a:rPr lang="de-DE" altLang="en-DE" dirty="0" err="1"/>
              <a:t>lexemabhängig</a:t>
            </a:r>
            <a:r>
              <a:rPr lang="de-DE" altLang="en-DE" dirty="0"/>
              <a:t> ist, gibt es Regelmäßigkeiten (z.B. ein Wort, das mit -</a:t>
            </a:r>
            <a:r>
              <a:rPr lang="de-DE" altLang="en-DE" i="1" dirty="0" err="1"/>
              <a:t>keit</a:t>
            </a:r>
            <a:r>
              <a:rPr lang="de-DE" altLang="en-DE" dirty="0"/>
              <a:t>/-</a:t>
            </a:r>
            <a:r>
              <a:rPr lang="de-DE" altLang="en-DE" i="1" dirty="0" err="1"/>
              <a:t>heit</a:t>
            </a:r>
            <a:r>
              <a:rPr lang="de-DE" altLang="en-DE" dirty="0"/>
              <a:t> endet, bildet das Plural mit -</a:t>
            </a:r>
            <a:r>
              <a:rPr lang="de-DE" altLang="en-DE" i="1" dirty="0"/>
              <a:t>en, Flüssigkeiten, Einheiten...</a:t>
            </a:r>
            <a:r>
              <a:rPr lang="de-DE" altLang="en-DE" dirty="0"/>
              <a:t>).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>
                <a:solidFill>
                  <a:srgbClr val="FF0000"/>
                </a:solidFill>
              </a:rPr>
              <a:t>Wir haben für das Morphem {Haus} vier Allomorphe gesehen: </a:t>
            </a:r>
            <a:r>
              <a:rPr lang="de-DE" altLang="en-DE" i="1" dirty="0">
                <a:solidFill>
                  <a:srgbClr val="FF0000"/>
                </a:solidFill>
              </a:rPr>
              <a:t>Hau[s] </a:t>
            </a:r>
            <a:r>
              <a:rPr lang="de-DE" altLang="en-DE" dirty="0">
                <a:solidFill>
                  <a:srgbClr val="FF0000"/>
                </a:solidFill>
              </a:rPr>
              <a:t>(Haus)</a:t>
            </a:r>
            <a:r>
              <a:rPr lang="de-DE" altLang="en-DE" i="1" dirty="0">
                <a:solidFill>
                  <a:srgbClr val="FF0000"/>
                </a:solidFill>
              </a:rPr>
              <a:t>, Hau[</a:t>
            </a:r>
            <a:r>
              <a:rPr lang="de-DE" altLang="en-DE" i="1" dirty="0" err="1">
                <a:solidFill>
                  <a:srgbClr val="FF0000"/>
                </a:solidFill>
              </a:rPr>
              <a:t>z</a:t>
            </a:r>
            <a:r>
              <a:rPr lang="de-DE" altLang="en-DE" i="1" dirty="0">
                <a:solidFill>
                  <a:srgbClr val="FF0000"/>
                </a:solidFill>
              </a:rPr>
              <a:t>] </a:t>
            </a:r>
            <a:r>
              <a:rPr lang="de-DE" altLang="en-DE" dirty="0">
                <a:solidFill>
                  <a:srgbClr val="FF0000"/>
                </a:solidFill>
              </a:rPr>
              <a:t>(</a:t>
            </a:r>
            <a:r>
              <a:rPr lang="de-DE" altLang="en-DE" dirty="0" err="1">
                <a:solidFill>
                  <a:srgbClr val="FF0000"/>
                </a:solidFill>
              </a:rPr>
              <a:t>Hausemann</a:t>
            </a:r>
            <a:r>
              <a:rPr lang="de-DE" altLang="en-DE" dirty="0">
                <a:solidFill>
                  <a:srgbClr val="FF0000"/>
                </a:solidFill>
              </a:rPr>
              <a:t>)</a:t>
            </a:r>
            <a:r>
              <a:rPr lang="de-DE" altLang="en-DE" i="1" dirty="0">
                <a:solidFill>
                  <a:srgbClr val="FF0000"/>
                </a:solidFill>
              </a:rPr>
              <a:t>, </a:t>
            </a:r>
            <a:r>
              <a:rPr lang="de-DE" altLang="en-DE" i="1" dirty="0" err="1">
                <a:solidFill>
                  <a:srgbClr val="FF0000"/>
                </a:solidFill>
              </a:rPr>
              <a:t>Häu</a:t>
            </a:r>
            <a:r>
              <a:rPr lang="de-DE" altLang="en-DE" i="1" dirty="0">
                <a:solidFill>
                  <a:srgbClr val="FF0000"/>
                </a:solidFill>
              </a:rPr>
              <a:t>[s] </a:t>
            </a:r>
            <a:r>
              <a:rPr lang="de-DE" altLang="en-DE" dirty="0">
                <a:solidFill>
                  <a:srgbClr val="FF0000"/>
                </a:solidFill>
              </a:rPr>
              <a:t>(häuslich)</a:t>
            </a:r>
            <a:r>
              <a:rPr lang="de-DE" altLang="en-DE" i="1" dirty="0">
                <a:solidFill>
                  <a:srgbClr val="FF0000"/>
                </a:solidFill>
              </a:rPr>
              <a:t>, </a:t>
            </a:r>
            <a:r>
              <a:rPr lang="de-DE" altLang="en-DE" i="1" dirty="0" err="1">
                <a:solidFill>
                  <a:srgbClr val="FF0000"/>
                </a:solidFill>
              </a:rPr>
              <a:t>Häu</a:t>
            </a:r>
            <a:r>
              <a:rPr lang="de-DE" altLang="en-DE" i="1" dirty="0">
                <a:solidFill>
                  <a:srgbClr val="FF0000"/>
                </a:solidFill>
              </a:rPr>
              <a:t>[</a:t>
            </a:r>
            <a:r>
              <a:rPr lang="de-DE" altLang="en-DE" i="1" dirty="0" err="1">
                <a:solidFill>
                  <a:srgbClr val="FF0000"/>
                </a:solidFill>
              </a:rPr>
              <a:t>z</a:t>
            </a:r>
            <a:r>
              <a:rPr lang="de-DE" altLang="en-DE" i="1" dirty="0">
                <a:solidFill>
                  <a:srgbClr val="FF0000"/>
                </a:solidFill>
              </a:rPr>
              <a:t>] </a:t>
            </a:r>
            <a:r>
              <a:rPr lang="de-DE" altLang="en-DE" dirty="0">
                <a:solidFill>
                  <a:srgbClr val="FF0000"/>
                </a:solidFill>
              </a:rPr>
              <a:t>(Häuser).</a:t>
            </a:r>
          </a:p>
          <a:p>
            <a:pPr marL="0" indent="0"/>
            <a:r>
              <a:rPr lang="de-DE" altLang="en-DE" dirty="0">
                <a:solidFill>
                  <a:srgbClr val="FF0000"/>
                </a:solidFill>
              </a:rPr>
              <a:t>Wie ist es mit dem Morphem: {Hand}? </a:t>
            </a:r>
            <a:r>
              <a:rPr lang="de-DE" altLang="en-DE" dirty="0" err="1">
                <a:solidFill>
                  <a:srgbClr val="FF0000"/>
                </a:solidFill>
              </a:rPr>
              <a:t>Wieviele</a:t>
            </a:r>
            <a:r>
              <a:rPr lang="de-DE" altLang="en-DE" dirty="0">
                <a:solidFill>
                  <a:srgbClr val="FF0000"/>
                </a:solidFill>
              </a:rPr>
              <a:t> Allomorphe finden Sie und in welchen Kontexten?</a:t>
            </a:r>
          </a:p>
        </p:txBody>
      </p:sp>
      <p:pic>
        <p:nvPicPr>
          <p:cNvPr id="2" name="Audio Recording 11. Oct 2020 at 13:02:40" descr="Audio Recording 11. Oct 2020 at 13:02:40">
            <a:hlinkClick r:id="" action="ppaction://media"/>
            <a:extLst>
              <a:ext uri="{FF2B5EF4-FFF2-40B4-BE49-F238E27FC236}">
                <a16:creationId xmlns:a16="http://schemas.microsoft.com/office/drawing/2014/main" id="{56BD95B4-C1F2-DE42-8C43-363E5713B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48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47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BFEEBA5D-D6C5-694C-A624-B02FB064DF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tx1"/>
                </a:solidFill>
              </a:rPr>
              <a:t>Terminologie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EE8EFCDF-3215-8747-A989-C7CD21156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de-DE" altLang="en-DE" dirty="0"/>
              <a:t>Die Bedeutung von Allomorphen ist konstant: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de-DE" altLang="en-DE" dirty="0"/>
              <a:t>Der englische indefinite Artikel </a:t>
            </a:r>
            <a:r>
              <a:rPr lang="de-DE" altLang="en-DE" i="1" dirty="0"/>
              <a:t>a/an</a:t>
            </a:r>
            <a:r>
              <a:rPr lang="de-DE" altLang="en-DE" dirty="0"/>
              <a:t> befindet sich bevor einem zahlbaren Substantiv.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de-DE" altLang="en-DE" dirty="0"/>
              <a:t>Das Frz. Morphem </a:t>
            </a:r>
            <a:r>
              <a:rPr lang="de-DE" altLang="en-DE" i="1" dirty="0" err="1"/>
              <a:t>moi</a:t>
            </a:r>
            <a:r>
              <a:rPr lang="de-DE" altLang="en-DE" i="1" dirty="0"/>
              <a:t>/je </a:t>
            </a:r>
            <a:r>
              <a:rPr lang="de-DE" altLang="en-DE" dirty="0"/>
              <a:t>bedeutet stets 1.sg.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de-DE" altLang="en-DE" dirty="0">
              <a:solidFill>
                <a:srgbClr val="FF0000"/>
              </a:solidFill>
            </a:endParaRP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de-DE" altLang="en-DE" dirty="0"/>
              <a:t>das Pluralmorphem befindet sich am Ende eines zahlbaren Substantivs.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endParaRPr lang="de-DE" altLang="en-DE" dirty="0"/>
          </a:p>
        </p:txBody>
      </p:sp>
      <p:pic>
        <p:nvPicPr>
          <p:cNvPr id="2" name="Audio Recording 11. Oct 2020 at 13:06:00" descr="Audio Recording 11. Oct 2020 at 13:06:00">
            <a:hlinkClick r:id="" action="ppaction://media"/>
            <a:extLst>
              <a:ext uri="{FF2B5EF4-FFF2-40B4-BE49-F238E27FC236}">
                <a16:creationId xmlns:a16="http://schemas.microsoft.com/office/drawing/2014/main" id="{DCEA8C29-9FFA-C64B-84E1-0A3AE2BB2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40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24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BFEEBA5D-D6C5-694C-A624-B02FB064DF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tx1"/>
                </a:solidFill>
              </a:rPr>
              <a:t>Terminologie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EE8EFCDF-3215-8747-A989-C7CD21156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Eine Wortform wie </a:t>
            </a:r>
            <a:r>
              <a:rPr lang="de-DE" altLang="en-DE" i="1" dirty="0"/>
              <a:t>war</a:t>
            </a:r>
            <a:r>
              <a:rPr lang="de-DE" altLang="en-DE" dirty="0"/>
              <a:t> realisiert verschiedene Morpheme: {</a:t>
            </a:r>
            <a:r>
              <a:rPr lang="de-DE" altLang="en-DE" dirty="0" err="1"/>
              <a:t>singular</a:t>
            </a:r>
            <a:r>
              <a:rPr lang="de-DE" altLang="en-DE" dirty="0"/>
              <a:t>}, {1. Pers.} {Vergangenheit}: Man redet in dem Fall von ‘</a:t>
            </a:r>
            <a:r>
              <a:rPr lang="de-DE" altLang="en-DE" dirty="0" err="1"/>
              <a:t>Portemanteau</a:t>
            </a:r>
            <a:r>
              <a:rPr lang="de-DE" altLang="en-DE" dirty="0"/>
              <a:t> Morphologie’. </a:t>
            </a:r>
          </a:p>
        </p:txBody>
      </p:sp>
      <p:pic>
        <p:nvPicPr>
          <p:cNvPr id="2" name="Audio Recording 11. Oct 2020 at 13:08:10" descr="Audio Recording 11. Oct 2020 at 13:08:10">
            <a:hlinkClick r:id="" action="ppaction://media"/>
            <a:extLst>
              <a:ext uri="{FF2B5EF4-FFF2-40B4-BE49-F238E27FC236}">
                <a16:creationId xmlns:a16="http://schemas.microsoft.com/office/drawing/2014/main" id="{2DF6522B-3181-6B42-81E2-6F95E1F7A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6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C70511B-057B-FA4A-8C20-EC08D2E196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tx1"/>
                </a:solidFill>
              </a:rPr>
              <a:t>Terminologie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69A6F60-9068-6849-BA3A-1BA5A4832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de-DE" altLang="en-DE" dirty="0"/>
              <a:t>Definitionen von Morphem:</a:t>
            </a:r>
          </a:p>
          <a:p>
            <a:pPr marL="0" indent="0"/>
            <a:r>
              <a:rPr lang="de-DE" altLang="en-DE" dirty="0"/>
              <a:t>a. Morpheme sind die kleinste bedeutungstragende Einheiten der Sprache. </a:t>
            </a:r>
          </a:p>
          <a:p>
            <a:pPr marL="0" indent="0"/>
            <a:r>
              <a:rPr lang="de-DE" altLang="en-DE" dirty="0"/>
              <a:t>b. Ein Morphem ist die kleinste, in ihren verschiedenen Vorkommen als formal einheitlich identifizierbare Folge von Segmenten, der (wenigstens) eine als einheitlich identifizierbare außerphonologische Eigenschaft zugeordnet ist (Wurzel 1984).</a:t>
            </a:r>
          </a:p>
          <a:p>
            <a:pPr marL="0" indent="0"/>
            <a:r>
              <a:rPr lang="de-DE" altLang="en-DE" dirty="0"/>
              <a:t>c. Morpheme sind die kleinsten lexikalisch definierten Einheiten, aus denen Wörter zusammengesetzt sind.</a:t>
            </a:r>
          </a:p>
          <a:p>
            <a:pPr marL="0" indent="0"/>
            <a:r>
              <a:rPr lang="de-DE" altLang="en-DE" dirty="0"/>
              <a:t>d. Morpheme haben eine Form und eine Bedeutung oder eine Funktion. Sie zeigen die doppelte Artikulation der Sprache (Saussure)</a:t>
            </a:r>
          </a:p>
        </p:txBody>
      </p:sp>
      <p:pic>
        <p:nvPicPr>
          <p:cNvPr id="2" name="Audio Recording 11. Oct 2020 at 13:10:38" descr="Audio Recording 11. Oct 2020 at 13:10:38">
            <a:hlinkClick r:id="" action="ppaction://media"/>
            <a:extLst>
              <a:ext uri="{FF2B5EF4-FFF2-40B4-BE49-F238E27FC236}">
                <a16:creationId xmlns:a16="http://schemas.microsoft.com/office/drawing/2014/main" id="{3113CACD-867A-4349-9E95-A54195594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00" y="40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53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46BC0153-6ECF-944E-986A-B8071A3295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tx1"/>
                </a:solidFill>
              </a:rPr>
              <a:t>Terminologie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40F09476-ED3A-4C4B-80E1-E208E4B664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/>
            <a:r>
              <a:rPr lang="de-DE" altLang="en-DE" dirty="0"/>
              <a:t>Weitere Termen, die in der Morphologie wichtig sind:</a:t>
            </a:r>
          </a:p>
          <a:p>
            <a:pPr marL="0" indent="0"/>
            <a:r>
              <a:rPr lang="de-DE" altLang="en-DE" dirty="0"/>
              <a:t>Unikale Morpheme, d.h. Morpheme, die in nur einem Wort vorkommen: </a:t>
            </a:r>
            <a:r>
              <a:rPr lang="de-DE" altLang="en-DE" i="1" dirty="0" err="1"/>
              <a:t>Bromberen</a:t>
            </a:r>
            <a:r>
              <a:rPr lang="de-DE" altLang="en-DE" i="1" dirty="0"/>
              <a:t>, klobig, Schornstein, unwirsch</a:t>
            </a:r>
            <a:endParaRPr lang="de-DE" altLang="en-DE" dirty="0"/>
          </a:p>
          <a:p>
            <a:pPr marL="0" indent="0"/>
            <a:r>
              <a:rPr lang="de-DE" altLang="en-DE" dirty="0"/>
              <a:t>Suppletion oder Suppletivformen: </a:t>
            </a:r>
            <a:r>
              <a:rPr lang="de-DE" altLang="en-DE" i="1" dirty="0"/>
              <a:t>bin/war/gewesen, gut/besser.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i="1" dirty="0"/>
              <a:t>Schön/schön-er, schnell/schnell-er</a:t>
            </a:r>
            <a:r>
              <a:rPr lang="de-DE" altLang="en-DE" dirty="0"/>
              <a:t> aber *</a:t>
            </a:r>
            <a:r>
              <a:rPr lang="de-DE" altLang="en-DE" i="1" dirty="0"/>
              <a:t>gut/gut-er</a:t>
            </a:r>
            <a:r>
              <a:rPr lang="de-DE" altLang="en-DE" dirty="0"/>
              <a:t>. Stattdessen hat man Suppletion: </a:t>
            </a:r>
            <a:r>
              <a:rPr lang="de-DE" altLang="en-DE" i="1" dirty="0"/>
              <a:t>gut </a:t>
            </a:r>
            <a:r>
              <a:rPr lang="de-DE" altLang="en-DE" dirty="0"/>
              <a:t>und </a:t>
            </a:r>
            <a:r>
              <a:rPr lang="de-DE" altLang="en-DE" i="1" dirty="0"/>
              <a:t>besser </a:t>
            </a:r>
            <a:r>
              <a:rPr lang="de-DE" altLang="en-DE" dirty="0"/>
              <a:t>sind in der Semantik miteinander verbunden, aber ihre phonologische Formen nicht.</a:t>
            </a:r>
          </a:p>
        </p:txBody>
      </p:sp>
      <p:pic>
        <p:nvPicPr>
          <p:cNvPr id="2" name="Audio Recording 11. Oct 2020 at 13:13:17" descr="Audio Recording 11. Oct 2020 at 13:13:17">
            <a:hlinkClick r:id="" action="ppaction://media"/>
            <a:extLst>
              <a:ext uri="{FF2B5EF4-FFF2-40B4-BE49-F238E27FC236}">
                <a16:creationId xmlns:a16="http://schemas.microsoft.com/office/drawing/2014/main" id="{1ECDFD5B-8861-B549-848E-BE908EBF2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76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Lektüre von Alber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Dritte Woche:</a:t>
            </a:r>
          </a:p>
          <a:p>
            <a:pPr marL="0" indent="0">
              <a:buSzPct val="100000"/>
            </a:pPr>
            <a:r>
              <a:rPr lang="de-DE" dirty="0"/>
              <a:t>Bitte lesen Sie Abschnitt 2.7 bis 3.1 (S.16-20) von Alber (2004).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Die Übungen der Woche finden Sie am Ende dieser PowerPoint Präsentation. Die Übungen werden am 4.11. diskutiert.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6" name="Audio Recording 11. Oct 2020 at 12:33:10" descr="Audio Recording 11. Oct 2020 at 12:33:10">
            <a:hlinkClick r:id="" action="ppaction://media"/>
            <a:extLst>
              <a:ext uri="{FF2B5EF4-FFF2-40B4-BE49-F238E27FC236}">
                <a16:creationId xmlns:a16="http://schemas.microsoft.com/office/drawing/2014/main" id="{1130D036-7ED3-454A-94F1-57A02C0D9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2847" y="660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36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46BC0153-6ECF-944E-986A-B8071A3295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tx1"/>
                </a:solidFill>
              </a:rPr>
              <a:t>Terminologie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40F09476-ED3A-4C4B-80E1-E208E4B664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/>
            <a:r>
              <a:rPr lang="de-DE" altLang="en-DE" dirty="0">
                <a:solidFill>
                  <a:srgbClr val="FF0000"/>
                </a:solidFill>
              </a:rPr>
              <a:t>Finden Sie andere Fälle von Suppletion im Deutschen.</a:t>
            </a:r>
          </a:p>
          <a:p>
            <a:pPr marL="0" indent="0"/>
            <a:endParaRPr lang="de-DE" altLang="en-DE" dirty="0">
              <a:solidFill>
                <a:srgbClr val="FF0000"/>
              </a:solidFill>
            </a:endParaRPr>
          </a:p>
          <a:p>
            <a:pPr marL="0" indent="0"/>
            <a:r>
              <a:rPr lang="de-DE" altLang="en-DE" dirty="0">
                <a:solidFill>
                  <a:srgbClr val="FF0000"/>
                </a:solidFill>
              </a:rPr>
              <a:t>Ein Tipp: Versuchen Sie es mit Zahlen und/oder mit Verben</a:t>
            </a:r>
          </a:p>
        </p:txBody>
      </p:sp>
      <p:pic>
        <p:nvPicPr>
          <p:cNvPr id="2" name="Audio Recording 11. Oct 2020 at 13:14:28" descr="Audio Recording 11. Oct 2020 at 13:14:28">
            <a:hlinkClick r:id="" action="ppaction://media"/>
            <a:extLst>
              <a:ext uri="{FF2B5EF4-FFF2-40B4-BE49-F238E27FC236}">
                <a16:creationId xmlns:a16="http://schemas.microsoft.com/office/drawing/2014/main" id="{93E01C40-5B32-EE4E-9BE8-715E20C2F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48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92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DE" dirty="0"/>
              <a:t>2. 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</a:pPr>
            <a:r>
              <a:rPr lang="de-DE" dirty="0"/>
              <a:t>Heute wird Flexion angesprochen. </a:t>
            </a:r>
            <a:r>
              <a:rPr lang="de-DE" altLang="en-DE" dirty="0"/>
              <a:t>Flexion, Derivation und Komposition</a:t>
            </a:r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Derivation und Komposition = ‘Wortbildung’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Flektierte Wörter sind komplexe Wörter: sie bestehen selber aus mehr als einem Morphem, typischerweise dem Stamm und dem Flexionssuffix.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altLang="en-DE" dirty="0"/>
              <a:t>Deutsch (auch Griechisch, Arabisch…) ist eine flektierende Sprache: Flexionsendungen drücken oft mehrere grammatikalische Beziehungen auf einmal aus. </a:t>
            </a:r>
          </a:p>
          <a:p>
            <a:pPr marL="0" indent="0">
              <a:buSzPct val="100000"/>
            </a:pPr>
            <a:r>
              <a:rPr lang="de-DE" altLang="en-DE" dirty="0"/>
              <a:t>(s. Appendix für eine Klassifikation der Sprachen)</a:t>
            </a:r>
          </a:p>
          <a:p>
            <a:pPr marL="0" indent="0">
              <a:buSzPct val="100000"/>
            </a:pPr>
            <a:endParaRPr lang="de-DE" altLang="en-DE" dirty="0"/>
          </a:p>
          <a:p>
            <a:pPr marL="0" indent="0">
              <a:buSzPct val="100000"/>
            </a:pPr>
            <a:r>
              <a:rPr lang="de-DE" altLang="en-DE" dirty="0"/>
              <a:t>am     –o                           (Latein)</a:t>
            </a:r>
          </a:p>
          <a:p>
            <a:pPr marL="0" indent="0">
              <a:buSzPct val="100000"/>
            </a:pPr>
            <a:r>
              <a:rPr lang="de-DE" altLang="en-DE" dirty="0"/>
              <a:t>liebe  1.sg.Präsens.Aktiv.Indikativ</a:t>
            </a:r>
          </a:p>
          <a:p>
            <a:pPr marL="0" indent="0">
              <a:buSzPct val="100000"/>
            </a:pPr>
            <a:r>
              <a:rPr lang="de-DE" altLang="en-DE" dirty="0"/>
              <a:t>‘ich liebe’</a:t>
            </a: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6" name="Audio Recording 11. Oct 2020 at 13:24:31" descr="Audio Recording 11. Oct 2020 at 13:24:31">
            <a:hlinkClick r:id="" action="ppaction://media"/>
            <a:extLst>
              <a:ext uri="{FF2B5EF4-FFF2-40B4-BE49-F238E27FC236}">
                <a16:creationId xmlns:a16="http://schemas.microsoft.com/office/drawing/2014/main" id="{1CF3FDF7-1BE7-B047-BD73-B5DC26CD1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2943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98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63F9B32-E496-4444-A19D-81A64091E3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tx1"/>
                </a:solidFill>
              </a:rPr>
              <a:t>Flexion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2C1C6147-6596-904D-A3BF-7983FD73AE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dirty="0"/>
              <a:t>Ein Flexionsaffix macht eine neue </a:t>
            </a:r>
            <a:r>
              <a:rPr lang="de-DE" altLang="en-DE" b="1" dirty="0"/>
              <a:t>Wortform</a:t>
            </a:r>
            <a:r>
              <a:rPr lang="de-DE" altLang="en-DE" dirty="0"/>
              <a:t> (keine richtige Bedeutungsunterschied zwischen </a:t>
            </a:r>
            <a:r>
              <a:rPr lang="de-DE" altLang="en-DE" i="1" dirty="0"/>
              <a:t>lach-t</a:t>
            </a:r>
            <a:r>
              <a:rPr lang="de-DE" altLang="en-DE" dirty="0"/>
              <a:t> und </a:t>
            </a:r>
            <a:r>
              <a:rPr lang="de-DE" altLang="en-DE" i="1" dirty="0"/>
              <a:t>lach-</a:t>
            </a:r>
            <a:r>
              <a:rPr lang="de-DE" altLang="en-DE" i="1" dirty="0" err="1"/>
              <a:t>st</a:t>
            </a:r>
            <a:r>
              <a:rPr lang="de-DE" altLang="en-DE" dirty="0"/>
              <a:t> sondern eher Unterschied im ‘syntaktischen Potential’). Ein Flexionsaffix kann die Kategorie des Worts nicht verändert: ein Verb bleibt ein Verb, etc.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Ein Derivationsaffix macht ein neues </a:t>
            </a:r>
            <a:r>
              <a:rPr lang="de-DE" altLang="en-DE" b="1" dirty="0"/>
              <a:t>Lexem</a:t>
            </a:r>
            <a:r>
              <a:rPr lang="de-DE" altLang="en-DE" dirty="0"/>
              <a:t> aus einer Basis.</a:t>
            </a:r>
          </a:p>
          <a:p>
            <a:pPr marL="0" indent="0">
              <a:lnSpc>
                <a:spcPct val="90000"/>
              </a:lnSpc>
            </a:pPr>
            <a:r>
              <a:rPr lang="de-DE" altLang="en-DE" i="1" dirty="0"/>
              <a:t>müde </a:t>
            </a:r>
            <a:r>
              <a:rPr lang="de-DE" altLang="en-DE" dirty="0"/>
              <a:t>und </a:t>
            </a:r>
            <a:r>
              <a:rPr lang="de-DE" altLang="en-DE" i="1" dirty="0"/>
              <a:t>Müdigkeit</a:t>
            </a:r>
          </a:p>
          <a:p>
            <a:pPr marL="0" indent="0">
              <a:lnSpc>
                <a:spcPct val="90000"/>
              </a:lnSpc>
            </a:pPr>
            <a:r>
              <a:rPr lang="de-DE" altLang="en-DE" i="1" dirty="0"/>
              <a:t>müde </a:t>
            </a:r>
            <a:r>
              <a:rPr lang="de-DE" altLang="en-DE" dirty="0"/>
              <a:t>ist ein Adjektiv</a:t>
            </a:r>
          </a:p>
          <a:p>
            <a:pPr marL="0" indent="0">
              <a:lnSpc>
                <a:spcPct val="90000"/>
              </a:lnSpc>
            </a:pPr>
            <a:r>
              <a:rPr lang="de-DE" altLang="en-DE" i="1" dirty="0"/>
              <a:t>Müd-</a:t>
            </a:r>
            <a:r>
              <a:rPr lang="de-DE" altLang="en-DE" i="1" dirty="0" err="1"/>
              <a:t>igkeit</a:t>
            </a:r>
            <a:r>
              <a:rPr lang="de-DE" altLang="en-DE" i="1" dirty="0"/>
              <a:t> </a:t>
            </a:r>
            <a:r>
              <a:rPr lang="de-DE" altLang="en-DE" dirty="0"/>
              <a:t>ist ein Nomen, mit Genus (</a:t>
            </a:r>
            <a:r>
              <a:rPr lang="de-DE" altLang="en-DE" dirty="0" err="1"/>
              <a:t>Fem</a:t>
            </a:r>
            <a:r>
              <a:rPr lang="de-DE" altLang="en-DE" dirty="0"/>
              <a:t>)</a:t>
            </a:r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Der Derivationsaffix hat die Fähigkeit die Kategorie des Worts zu verändern.</a:t>
            </a:r>
          </a:p>
          <a:p>
            <a:pPr marL="0" indent="0">
              <a:lnSpc>
                <a:spcPct val="90000"/>
              </a:lnSpc>
            </a:pPr>
            <a:endParaRPr lang="de-DE" altLang="en-DE" i="1" dirty="0"/>
          </a:p>
        </p:txBody>
      </p:sp>
      <p:pic>
        <p:nvPicPr>
          <p:cNvPr id="2" name="Audio Recording 11. Oct 2020 at 13:35:04" descr="Audio Recording 11. Oct 2020 at 13:35:04">
            <a:hlinkClick r:id="" action="ppaction://media"/>
            <a:extLst>
              <a:ext uri="{FF2B5EF4-FFF2-40B4-BE49-F238E27FC236}">
                <a16:creationId xmlns:a16="http://schemas.microsoft.com/office/drawing/2014/main" id="{1AB6720F-7336-1044-8ED3-821886EC6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3391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21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86BF0DD8-4959-9443-AEED-6DA5C6253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tx1"/>
                </a:solidFill>
              </a:rPr>
              <a:t>Flexion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CC1337C4-DA5C-EA4A-BCDB-E9D91EEBF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Tests, um Derivation von Flexion zu unterscheiden: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1. Derivation ist </a:t>
            </a:r>
            <a:r>
              <a:rPr lang="de-DE" altLang="en-DE" dirty="0" err="1"/>
              <a:t>kategorieverändernd</a:t>
            </a:r>
            <a:r>
              <a:rPr lang="de-DE" altLang="en-DE" dirty="0"/>
              <a:t>.</a:t>
            </a:r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2. </a:t>
            </a:r>
            <a:r>
              <a:rPr lang="de-DE" altLang="en-DE" dirty="0" err="1"/>
              <a:t>Flexionsuffixe</a:t>
            </a:r>
            <a:r>
              <a:rPr lang="de-DE" altLang="en-DE" dirty="0"/>
              <a:t> haben eine feste Bedeutung, Derivationsaffixe nicht immer.</a:t>
            </a:r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3. Flexion ist produktiver.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Die Reihenfolge der </a:t>
            </a:r>
            <a:r>
              <a:rPr lang="de-DE" altLang="en-DE" dirty="0" err="1"/>
              <a:t>Affigierung</a:t>
            </a:r>
            <a:r>
              <a:rPr lang="de-DE" altLang="en-DE" dirty="0"/>
              <a:t> ist i.a. </a:t>
            </a:r>
            <a:r>
              <a:rPr lang="de-DE" altLang="en-DE" dirty="0">
                <a:solidFill>
                  <a:srgbClr val="8020D0"/>
                </a:solidFill>
              </a:rPr>
              <a:t>Derivation</a:t>
            </a:r>
            <a:r>
              <a:rPr lang="de-DE" altLang="en-DE" dirty="0"/>
              <a:t> + </a:t>
            </a:r>
            <a:r>
              <a:rPr lang="de-DE" altLang="en-DE" dirty="0">
                <a:solidFill>
                  <a:srgbClr val="339966"/>
                </a:solidFill>
              </a:rPr>
              <a:t>Flexion</a:t>
            </a:r>
            <a:r>
              <a:rPr lang="de-DE" altLang="en-DE" dirty="0"/>
              <a:t>.</a:t>
            </a:r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Tät-</a:t>
            </a:r>
            <a:r>
              <a:rPr lang="de-DE" altLang="en-DE" dirty="0" err="1">
                <a:solidFill>
                  <a:srgbClr val="8020D0"/>
                </a:solidFill>
              </a:rPr>
              <a:t>ig</a:t>
            </a:r>
            <a:r>
              <a:rPr lang="de-DE" altLang="en-DE" dirty="0">
                <a:solidFill>
                  <a:srgbClr val="8020D0"/>
                </a:solidFill>
              </a:rPr>
              <a:t>-</a:t>
            </a:r>
            <a:r>
              <a:rPr lang="de-DE" altLang="en-DE" dirty="0" err="1">
                <a:solidFill>
                  <a:srgbClr val="8020D0"/>
                </a:solidFill>
              </a:rPr>
              <a:t>keit</a:t>
            </a:r>
            <a:r>
              <a:rPr lang="de-DE" altLang="en-DE" dirty="0"/>
              <a:t>-</a:t>
            </a:r>
            <a:r>
              <a:rPr lang="de-DE" altLang="en-DE" dirty="0">
                <a:solidFill>
                  <a:srgbClr val="339966"/>
                </a:solidFill>
              </a:rPr>
              <a:t>en</a:t>
            </a:r>
          </a:p>
        </p:txBody>
      </p:sp>
      <p:pic>
        <p:nvPicPr>
          <p:cNvPr id="2" name="Audio Recording 11. Oct 2020 at 13:30:12" descr="Audio Recording 11. Oct 2020 at 13:30:12">
            <a:hlinkClick r:id="" action="ppaction://media"/>
            <a:extLst>
              <a:ext uri="{FF2B5EF4-FFF2-40B4-BE49-F238E27FC236}">
                <a16:creationId xmlns:a16="http://schemas.microsoft.com/office/drawing/2014/main" id="{8F0DD01E-884D-CC41-80E5-5C789496B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0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63F9B32-E496-4444-A19D-81A64091E3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tx1"/>
                </a:solidFill>
              </a:rPr>
              <a:t>Flexion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2C1C6147-6596-904D-A3BF-7983FD73AE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r>
              <a:rPr lang="de-DE" i="1" dirty="0"/>
              <a:t>angefahren</a:t>
            </a:r>
            <a:r>
              <a:rPr lang="de-DE" dirty="0"/>
              <a:t>: </a:t>
            </a:r>
            <a:r>
              <a:rPr lang="de-DE" i="1" dirty="0"/>
              <a:t>an</a:t>
            </a:r>
            <a:r>
              <a:rPr lang="de-DE" dirty="0"/>
              <a:t>- ist ein Derivationspräfix, </a:t>
            </a:r>
            <a:r>
              <a:rPr lang="de-DE" i="1" dirty="0" err="1"/>
              <a:t>ge</a:t>
            </a:r>
            <a:r>
              <a:rPr lang="de-DE" dirty="0"/>
              <a:t>- ist eine Flexionspräfix, -</a:t>
            </a:r>
            <a:r>
              <a:rPr lang="de-DE" i="1" dirty="0"/>
              <a:t>en</a:t>
            </a:r>
            <a:r>
              <a:rPr lang="de-DE" dirty="0"/>
              <a:t> ist ein Flexionssuffix.</a:t>
            </a:r>
            <a:endParaRPr lang="en-DE" dirty="0"/>
          </a:p>
          <a:p>
            <a:pPr marL="0" indent="0">
              <a:lnSpc>
                <a:spcPct val="90000"/>
              </a:lnSpc>
            </a:pPr>
            <a:endParaRPr lang="de-DE" altLang="en-DE" i="1" dirty="0"/>
          </a:p>
          <a:p>
            <a:pPr marL="0" indent="0">
              <a:lnSpc>
                <a:spcPct val="90000"/>
              </a:lnSpc>
            </a:pPr>
            <a:endParaRPr lang="de-DE" altLang="en-DE" i="1" dirty="0"/>
          </a:p>
          <a:p>
            <a:pPr marL="0" indent="0">
              <a:lnSpc>
                <a:spcPct val="90000"/>
              </a:lnSpc>
            </a:pPr>
            <a:r>
              <a:rPr lang="de-DE" altLang="en-DE" dirty="0">
                <a:solidFill>
                  <a:srgbClr val="FF0000"/>
                </a:solidFill>
              </a:rPr>
              <a:t>Wie ist es mit den folgenden roten Morpheme? Sind sie Flexions- oder Derivationsaffixe?</a:t>
            </a:r>
          </a:p>
          <a:p>
            <a:pPr marL="0" indent="0">
              <a:lnSpc>
                <a:spcPct val="90000"/>
              </a:lnSpc>
            </a:pPr>
            <a:r>
              <a:rPr lang="de-DE" altLang="en-DE" i="1" dirty="0"/>
              <a:t>Kind</a:t>
            </a:r>
            <a:r>
              <a:rPr lang="de-DE" altLang="en-DE" i="1" dirty="0">
                <a:solidFill>
                  <a:srgbClr val="FF0000"/>
                </a:solidFill>
              </a:rPr>
              <a:t>-er,</a:t>
            </a:r>
            <a:r>
              <a:rPr lang="de-DE" altLang="en-DE" i="1" dirty="0"/>
              <a:t> </a:t>
            </a:r>
            <a:r>
              <a:rPr lang="de-DE" altLang="en-DE" i="1" dirty="0" err="1"/>
              <a:t>Lämp-</a:t>
            </a:r>
            <a:r>
              <a:rPr lang="de-DE" altLang="en-DE" i="1" dirty="0" err="1">
                <a:solidFill>
                  <a:srgbClr val="FF0000"/>
                </a:solidFill>
              </a:rPr>
              <a:t>chen</a:t>
            </a:r>
            <a:r>
              <a:rPr lang="de-DE" altLang="en-DE" i="1" dirty="0"/>
              <a:t>, Arbeit-</a:t>
            </a:r>
            <a:r>
              <a:rPr lang="de-DE" altLang="en-DE" i="1" dirty="0">
                <a:solidFill>
                  <a:srgbClr val="FF0000"/>
                </a:solidFill>
              </a:rPr>
              <a:t>er</a:t>
            </a:r>
            <a:r>
              <a:rPr lang="de-DE" altLang="en-DE" i="1" dirty="0"/>
              <a:t>, (du) </a:t>
            </a:r>
            <a:r>
              <a:rPr lang="de-DE" altLang="en-DE" i="1" dirty="0" err="1"/>
              <a:t>arbeit-</a:t>
            </a:r>
            <a:r>
              <a:rPr lang="de-DE" altLang="en-DE" i="1" dirty="0" err="1">
                <a:solidFill>
                  <a:srgbClr val="FF0000"/>
                </a:solidFill>
              </a:rPr>
              <a:t>est</a:t>
            </a:r>
            <a:r>
              <a:rPr lang="de-DE" altLang="en-DE" i="1" dirty="0"/>
              <a:t>, Frei-</a:t>
            </a:r>
            <a:r>
              <a:rPr lang="de-DE" altLang="en-DE" i="1" dirty="0" err="1">
                <a:solidFill>
                  <a:srgbClr val="FF0000"/>
                </a:solidFill>
              </a:rPr>
              <a:t>heit</a:t>
            </a:r>
            <a:r>
              <a:rPr lang="de-DE" altLang="en-DE" i="1" dirty="0"/>
              <a:t>, </a:t>
            </a:r>
          </a:p>
          <a:p>
            <a:pPr marL="0" indent="0">
              <a:lnSpc>
                <a:spcPct val="90000"/>
              </a:lnSpc>
            </a:pPr>
            <a:r>
              <a:rPr lang="de-DE" altLang="en-DE" i="1" dirty="0"/>
              <a:t>Zeit-</a:t>
            </a:r>
            <a:r>
              <a:rPr lang="de-DE" altLang="en-DE" i="1" dirty="0" err="1">
                <a:solidFill>
                  <a:srgbClr val="FF0000"/>
                </a:solidFill>
              </a:rPr>
              <a:t>ung</a:t>
            </a:r>
            <a:r>
              <a:rPr lang="de-DE" altLang="en-DE" i="1" dirty="0"/>
              <a:t>, </a:t>
            </a:r>
            <a:r>
              <a:rPr lang="de-DE" altLang="en-DE" i="1" dirty="0">
                <a:solidFill>
                  <a:srgbClr val="FF0000"/>
                </a:solidFill>
              </a:rPr>
              <a:t>um</a:t>
            </a:r>
            <a:r>
              <a:rPr lang="de-DE" altLang="en-DE" i="1" dirty="0"/>
              <a:t>-</a:t>
            </a:r>
            <a:r>
              <a:rPr lang="de-DE" altLang="en-DE" i="1" dirty="0" err="1">
                <a:solidFill>
                  <a:srgbClr val="FF0000"/>
                </a:solidFill>
              </a:rPr>
              <a:t>ge</a:t>
            </a:r>
            <a:r>
              <a:rPr lang="de-DE" altLang="en-DE" i="1" dirty="0"/>
              <a:t>-fahren, </a:t>
            </a:r>
            <a:r>
              <a:rPr lang="de-DE" altLang="en-DE" i="1" dirty="0" err="1"/>
              <a:t>red-</a:t>
            </a:r>
            <a:r>
              <a:rPr lang="de-DE" altLang="en-DE" i="1" dirty="0" err="1">
                <a:solidFill>
                  <a:srgbClr val="FF0000"/>
                </a:solidFill>
              </a:rPr>
              <a:t>ete</a:t>
            </a:r>
            <a:r>
              <a:rPr lang="de-DE" altLang="en-DE" i="1" dirty="0"/>
              <a:t>, </a:t>
            </a:r>
            <a:r>
              <a:rPr lang="de-DE" altLang="en-DE" i="1" dirty="0" err="1"/>
              <a:t>Männ</a:t>
            </a:r>
            <a:r>
              <a:rPr lang="de-DE" altLang="en-DE" i="1" dirty="0"/>
              <a:t>-</a:t>
            </a:r>
            <a:r>
              <a:rPr lang="de-DE" altLang="en-DE" i="1" dirty="0">
                <a:solidFill>
                  <a:srgbClr val="FF0000"/>
                </a:solidFill>
              </a:rPr>
              <a:t>er</a:t>
            </a:r>
            <a:r>
              <a:rPr lang="de-DE" altLang="en-DE" i="1" dirty="0"/>
              <a:t>, grün-</a:t>
            </a:r>
            <a:r>
              <a:rPr lang="de-DE" altLang="en-DE" i="1" dirty="0">
                <a:solidFill>
                  <a:srgbClr val="FF0000"/>
                </a:solidFill>
              </a:rPr>
              <a:t>er</a:t>
            </a:r>
            <a:r>
              <a:rPr lang="de-DE" altLang="en-DE" i="1" dirty="0"/>
              <a:t>, </a:t>
            </a:r>
          </a:p>
          <a:p>
            <a:pPr marL="0" indent="0">
              <a:lnSpc>
                <a:spcPct val="90000"/>
              </a:lnSpc>
            </a:pPr>
            <a:r>
              <a:rPr lang="de-DE" altLang="en-DE" i="1" dirty="0" err="1">
                <a:solidFill>
                  <a:srgbClr val="FF0000"/>
                </a:solidFill>
              </a:rPr>
              <a:t>un</a:t>
            </a:r>
            <a:r>
              <a:rPr lang="de-DE" altLang="en-DE" i="1" dirty="0"/>
              <a:t>-glück-</a:t>
            </a:r>
            <a:r>
              <a:rPr lang="de-DE" altLang="en-DE" i="1" dirty="0" err="1">
                <a:solidFill>
                  <a:srgbClr val="FF0000"/>
                </a:solidFill>
              </a:rPr>
              <a:t>lich</a:t>
            </a:r>
            <a:r>
              <a:rPr lang="de-DE" altLang="en-DE" i="1" dirty="0"/>
              <a:t>-</a:t>
            </a:r>
            <a:r>
              <a:rPr lang="de-DE" altLang="en-DE" i="1" dirty="0" err="1">
                <a:solidFill>
                  <a:srgbClr val="FF0000"/>
                </a:solidFill>
              </a:rPr>
              <a:t>e</a:t>
            </a:r>
            <a:r>
              <a:rPr lang="de-DE" altLang="en-DE" i="1" dirty="0"/>
              <a:t>, schön-</a:t>
            </a:r>
            <a:r>
              <a:rPr lang="de-DE" altLang="en-DE" i="1" dirty="0" err="1">
                <a:solidFill>
                  <a:srgbClr val="FF0000"/>
                </a:solidFill>
              </a:rPr>
              <a:t>ste</a:t>
            </a:r>
            <a:r>
              <a:rPr lang="de-DE" altLang="en-DE" i="1" dirty="0"/>
              <a:t> , </a:t>
            </a:r>
            <a:r>
              <a:rPr lang="de-DE" altLang="en-DE" i="1" dirty="0" err="1"/>
              <a:t>Männ</a:t>
            </a:r>
            <a:r>
              <a:rPr lang="de-DE" altLang="en-DE" i="1" dirty="0"/>
              <a:t>-</a:t>
            </a:r>
            <a:r>
              <a:rPr lang="de-DE" altLang="en-DE" i="1" dirty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2" name="Audio Recording 11. Oct 2020 at 13:30:51" descr="Audio Recording 11. Oct 2020 at 13:30:51">
            <a:hlinkClick r:id="" action="ppaction://media"/>
            <a:extLst>
              <a:ext uri="{FF2B5EF4-FFF2-40B4-BE49-F238E27FC236}">
                <a16:creationId xmlns:a16="http://schemas.microsoft.com/office/drawing/2014/main" id="{2EB92039-9DE8-374B-ACCF-8EA7C9862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203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52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2C52C70A-C75C-0343-B791-02FA5FB46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Flexion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955A373-BD61-E945-AB08-CC47DBAAF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In der Flexion unterscheidet man zwischen:</a:t>
            </a:r>
          </a:p>
          <a:p>
            <a:pPr marL="0" indent="0">
              <a:lnSpc>
                <a:spcPct val="90000"/>
              </a:lnSpc>
            </a:pPr>
            <a:r>
              <a:rPr lang="de-DE" altLang="en-DE" u="sng" dirty="0"/>
              <a:t>Deklination</a:t>
            </a:r>
            <a:r>
              <a:rPr lang="de-DE" altLang="en-DE" dirty="0"/>
              <a:t>: die Flexion von Nomina und Adjektiven (nach Kasus, Numerus, Genus)</a:t>
            </a:r>
            <a:endParaRPr lang="de-DE" altLang="en-DE" u="sng" dirty="0"/>
          </a:p>
          <a:p>
            <a:pPr marL="0" indent="0">
              <a:lnSpc>
                <a:spcPct val="90000"/>
              </a:lnSpc>
            </a:pPr>
            <a:r>
              <a:rPr lang="de-DE" altLang="en-DE" u="sng" dirty="0"/>
              <a:t>Konjugation</a:t>
            </a:r>
            <a:r>
              <a:rPr lang="de-DE" altLang="en-DE" dirty="0"/>
              <a:t>: Flexion von Verben (Person, Numerus, Tempus, Modus)</a:t>
            </a:r>
            <a:endParaRPr lang="de-DE" altLang="en-DE" u="sng" dirty="0"/>
          </a:p>
          <a:p>
            <a:pPr marL="0" indent="0">
              <a:lnSpc>
                <a:spcPct val="90000"/>
              </a:lnSpc>
            </a:pPr>
            <a:r>
              <a:rPr lang="de-DE" altLang="en-DE" u="sng" dirty="0"/>
              <a:t>Komparation</a:t>
            </a:r>
            <a:r>
              <a:rPr lang="de-DE" altLang="en-DE" dirty="0"/>
              <a:t>: Bildung von Steigerungsformen beim Adjektiv (Positiv, Komparativ, Superlativ).</a:t>
            </a:r>
          </a:p>
        </p:txBody>
      </p:sp>
      <p:pic>
        <p:nvPicPr>
          <p:cNvPr id="2" name="Audio Recording 11. Oct 2020 at 13:36:18" descr="Audio Recording 11. Oct 2020 at 13:36:18">
            <a:hlinkClick r:id="" action="ppaction://media"/>
            <a:extLst>
              <a:ext uri="{FF2B5EF4-FFF2-40B4-BE49-F238E27FC236}">
                <a16:creationId xmlns:a16="http://schemas.microsoft.com/office/drawing/2014/main" id="{E4026293-E237-CD4F-B7FF-9A4E75D46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6499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597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3915CF2-E06A-E145-80C3-7D72129C9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tx1"/>
                </a:solidFill>
              </a:rPr>
              <a:t>Affixe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90FB776-C354-0E4B-82D0-06B98890E5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/>
            <a:r>
              <a:rPr lang="de-DE" altLang="en-DE" dirty="0"/>
              <a:t>Bei </a:t>
            </a:r>
            <a:r>
              <a:rPr lang="de-DE" altLang="en-DE" dirty="0" err="1"/>
              <a:t>Affigierung</a:t>
            </a:r>
            <a:r>
              <a:rPr lang="de-DE" altLang="en-DE" dirty="0"/>
              <a:t> wird zwischen verschiedenen Arten der Affixe unterschieden. Im Deutschen vor allem </a:t>
            </a:r>
            <a:r>
              <a:rPr lang="de-DE" altLang="en-DE" u="sng" dirty="0"/>
              <a:t>Suffixe</a:t>
            </a:r>
            <a:r>
              <a:rPr lang="de-DE" altLang="en-DE" dirty="0"/>
              <a:t> und </a:t>
            </a:r>
            <a:r>
              <a:rPr lang="de-DE" altLang="en-DE" u="sng" dirty="0"/>
              <a:t>Präfixe</a:t>
            </a:r>
            <a:r>
              <a:rPr lang="de-DE" altLang="en-DE" dirty="0"/>
              <a:t>.</a:t>
            </a:r>
          </a:p>
          <a:p>
            <a:pPr marL="0" indent="0"/>
            <a:endParaRPr lang="de-DE" altLang="en-DE" dirty="0"/>
          </a:p>
        </p:txBody>
      </p:sp>
      <p:pic>
        <p:nvPicPr>
          <p:cNvPr id="2" name="Audio Recording 11. Oct 2020 at 13:37:18" descr="Audio Recording 11. Oct 2020 at 13:37:18">
            <a:hlinkClick r:id="" action="ppaction://media"/>
            <a:extLst>
              <a:ext uri="{FF2B5EF4-FFF2-40B4-BE49-F238E27FC236}">
                <a16:creationId xmlns:a16="http://schemas.microsoft.com/office/drawing/2014/main" id="{D120BD1C-1867-A745-978B-EA719520F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355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41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Verbflexion (Konjugation)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Man unterscheidet (für die finiten Formen, d.h. diejenige, die Numerus und Person haben):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	Person: 1., 2. und 3. </a:t>
            </a:r>
          </a:p>
          <a:p>
            <a:pPr marL="0" indent="0">
              <a:buSzPct val="100000"/>
            </a:pPr>
            <a:r>
              <a:rPr lang="de-DE" dirty="0"/>
              <a:t>	Numerus: </a:t>
            </a:r>
            <a:r>
              <a:rPr lang="de-DE" dirty="0" err="1"/>
              <a:t>sg</a:t>
            </a:r>
            <a:r>
              <a:rPr lang="de-DE" dirty="0"/>
              <a:t>. und </a:t>
            </a:r>
            <a:r>
              <a:rPr lang="de-DE" dirty="0" err="1"/>
              <a:t>pl.</a:t>
            </a:r>
            <a:endParaRPr lang="de-DE" dirty="0"/>
          </a:p>
          <a:p>
            <a:pPr marL="0" indent="0" algn="just"/>
            <a:r>
              <a:rPr lang="de-DE" dirty="0"/>
              <a:t> 	Tempus: </a:t>
            </a:r>
            <a:r>
              <a:rPr lang="de-DE" altLang="en-DE" dirty="0"/>
              <a:t>Präsens, Präteritum, Perfekt, Futur, </a:t>
            </a:r>
            <a:endParaRPr lang="de-DE" dirty="0"/>
          </a:p>
          <a:p>
            <a:pPr marL="0" indent="0" algn="just"/>
            <a:r>
              <a:rPr lang="de-DE" dirty="0"/>
              <a:t>	Modus: Indikativ, Konjunktiv</a:t>
            </a:r>
          </a:p>
          <a:p>
            <a:pPr marL="0" indent="0" algn="just"/>
            <a:r>
              <a:rPr lang="de-DE" dirty="0"/>
              <a:t>	Genus </a:t>
            </a:r>
            <a:r>
              <a:rPr lang="de-DE" dirty="0" err="1"/>
              <a:t>verbi</a:t>
            </a:r>
            <a:r>
              <a:rPr lang="de-DE" dirty="0"/>
              <a:t>: aktiv, passiv</a:t>
            </a:r>
          </a:p>
          <a:p>
            <a:pPr marL="0" indent="0" algn="just"/>
            <a:endParaRPr lang="de-DE" altLang="en-DE" dirty="0"/>
          </a:p>
          <a:p>
            <a:pPr marL="0" indent="0">
              <a:buSzPct val="100000"/>
            </a:pPr>
            <a:endParaRPr lang="de-DE" altLang="en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6" name="Audio Recording 11. Oct 2020 at 13:38:56" descr="Audio Recording 11. Oct 2020 at 13:38:56">
            <a:hlinkClick r:id="" action="ppaction://media"/>
            <a:extLst>
              <a:ext uri="{FF2B5EF4-FFF2-40B4-BE49-F238E27FC236}">
                <a16:creationId xmlns:a16="http://schemas.microsoft.com/office/drawing/2014/main" id="{48BCB601-9DAB-F84D-9944-29D43892B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660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31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901C9127-4587-9048-B5F2-E5F46993E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DCF118B2-2305-0744-99A1-037CE95CB7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6740" name="Rectangle 4">
            <a:extLst>
              <a:ext uri="{FF2B5EF4-FFF2-40B4-BE49-F238E27FC236}">
                <a16:creationId xmlns:a16="http://schemas.microsoft.com/office/drawing/2014/main" id="{1C68CD1C-30B3-2F49-B720-ECF7383C0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57197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2800" b="1" dirty="0"/>
              <a:t>Verbflexion</a:t>
            </a:r>
            <a:endParaRPr lang="en-DE" altLang="en-DE" sz="2800" b="1" dirty="0"/>
          </a:p>
        </p:txBody>
      </p:sp>
      <p:graphicFrame>
        <p:nvGraphicFramePr>
          <p:cNvPr id="116743" name="Object 7">
            <a:extLst>
              <a:ext uri="{FF2B5EF4-FFF2-40B4-BE49-F238E27FC236}">
                <a16:creationId xmlns:a16="http://schemas.microsoft.com/office/drawing/2014/main" id="{3D19C172-D760-9B45-ACB3-52CC10C4CF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234565"/>
              </p:ext>
            </p:extLst>
          </p:nvPr>
        </p:nvGraphicFramePr>
        <p:xfrm>
          <a:off x="381000" y="1652451"/>
          <a:ext cx="9330955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0" name="Document" r:id="rId6" imgW="5969000" imgH="1854200" progId="Word.Document.8">
                  <p:embed/>
                </p:oleObj>
              </mc:Choice>
              <mc:Fallback>
                <p:oleObj name="Document" r:id="rId6" imgW="5969000" imgH="1854200" progId="Word.Document.8">
                  <p:embed/>
                  <p:pic>
                    <p:nvPicPr>
                      <p:cNvPr id="116743" name="Object 7">
                        <a:extLst>
                          <a:ext uri="{FF2B5EF4-FFF2-40B4-BE49-F238E27FC236}">
                            <a16:creationId xmlns:a16="http://schemas.microsoft.com/office/drawing/2014/main" id="{3D19C172-D760-9B45-ACB3-52CC10C4CF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52451"/>
                        <a:ext cx="9330955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7A97C46-6770-004F-81B2-01AF03380DF9}"/>
              </a:ext>
            </a:extLst>
          </p:cNvPr>
          <p:cNvSpPr txBox="1"/>
          <p:nvPr/>
        </p:nvSpPr>
        <p:spPr>
          <a:xfrm>
            <a:off x="1175657" y="4846320"/>
            <a:ext cx="4179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Pqpf</a:t>
            </a:r>
            <a:r>
              <a:rPr lang="en-GB" dirty="0"/>
              <a:t>: </a:t>
            </a:r>
            <a:r>
              <a:rPr lang="en-GB" dirty="0" err="1"/>
              <a:t>Plusquamperfekt</a:t>
            </a:r>
            <a:r>
              <a:rPr lang="en-GB" dirty="0"/>
              <a:t>: </a:t>
            </a:r>
            <a:r>
              <a:rPr lang="en-GB" i="1" dirty="0"/>
              <a:t>ich </a:t>
            </a:r>
            <a:r>
              <a:rPr lang="en-GB" i="1" dirty="0" err="1"/>
              <a:t>hatte</a:t>
            </a:r>
            <a:r>
              <a:rPr lang="en-GB" i="1" dirty="0"/>
              <a:t> </a:t>
            </a:r>
            <a:r>
              <a:rPr lang="en-GB" i="1" dirty="0" err="1"/>
              <a:t>gegessen</a:t>
            </a:r>
            <a:endParaRPr lang="en-GB" i="1" dirty="0"/>
          </a:p>
          <a:p>
            <a:r>
              <a:rPr lang="en-GB" dirty="0" err="1"/>
              <a:t>Futur</a:t>
            </a:r>
            <a:r>
              <a:rPr lang="en-GB" dirty="0"/>
              <a:t> 1: </a:t>
            </a:r>
            <a:r>
              <a:rPr lang="en-GB" i="1" dirty="0"/>
              <a:t>ich </a:t>
            </a:r>
            <a:r>
              <a:rPr lang="en-GB" i="1" dirty="0" err="1"/>
              <a:t>werde</a:t>
            </a:r>
            <a:r>
              <a:rPr lang="en-GB" i="1" dirty="0"/>
              <a:t> </a:t>
            </a:r>
            <a:r>
              <a:rPr lang="en-GB" i="1" dirty="0" err="1"/>
              <a:t>essen</a:t>
            </a:r>
            <a:endParaRPr lang="en-GB" i="1" dirty="0"/>
          </a:p>
          <a:p>
            <a:r>
              <a:rPr lang="en-GB" dirty="0" err="1"/>
              <a:t>Futur</a:t>
            </a:r>
            <a:r>
              <a:rPr lang="en-GB" dirty="0"/>
              <a:t> 2: </a:t>
            </a:r>
            <a:r>
              <a:rPr lang="en-GB" i="1" dirty="0"/>
              <a:t>ich </a:t>
            </a:r>
            <a:r>
              <a:rPr lang="en-GB" i="1" dirty="0" err="1"/>
              <a:t>werde</a:t>
            </a:r>
            <a:r>
              <a:rPr lang="en-GB" i="1" dirty="0"/>
              <a:t> </a:t>
            </a:r>
            <a:r>
              <a:rPr lang="en-GB" i="1" dirty="0" err="1"/>
              <a:t>gegessen</a:t>
            </a:r>
            <a:r>
              <a:rPr lang="en-GB" i="1" dirty="0"/>
              <a:t> </a:t>
            </a:r>
            <a:r>
              <a:rPr lang="en-GB" i="1" dirty="0" err="1"/>
              <a:t>haben</a:t>
            </a:r>
            <a:endParaRPr lang="en-GB" i="1" dirty="0"/>
          </a:p>
        </p:txBody>
      </p:sp>
      <p:pic>
        <p:nvPicPr>
          <p:cNvPr id="3" name="Audio Recording 11. Oct 2020 at 13:39:38" descr="Audio Recording 11. Oct 2020 at 13:39:38">
            <a:hlinkClick r:id="" action="ppaction://media"/>
            <a:extLst>
              <a:ext uri="{FF2B5EF4-FFF2-40B4-BE49-F238E27FC236}">
                <a16:creationId xmlns:a16="http://schemas.microsoft.com/office/drawing/2014/main" id="{27382D38-00B5-9C45-84CA-436E7E1B23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632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92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just"/>
            <a:endParaRPr lang="de-DE" altLang="en-DE" dirty="0"/>
          </a:p>
          <a:p>
            <a:pPr marL="0" indent="0" algn="just"/>
            <a:r>
              <a:rPr lang="de-DE" altLang="en-DE" dirty="0">
                <a:solidFill>
                  <a:srgbClr val="FF0000"/>
                </a:solidFill>
              </a:rPr>
              <a:t>Geben Sie alle Flexionsmerkmale der folgenden Verformen:</a:t>
            </a:r>
          </a:p>
          <a:p>
            <a:pPr marL="0" indent="0" algn="just"/>
            <a:r>
              <a:rPr lang="de-DE" altLang="en-DE" dirty="0">
                <a:solidFill>
                  <a:srgbClr val="FF0000"/>
                </a:solidFill>
              </a:rPr>
              <a:t>lachst, hast gelacht, werde lachen, lache!, lachte, lachtet, lachten, hätte gelacht</a:t>
            </a:r>
          </a:p>
          <a:p>
            <a:pPr marL="0" indent="0">
              <a:buSzPct val="100000"/>
            </a:pPr>
            <a:endParaRPr lang="de-DE" altLang="en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13649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8D92886A-0F9E-8447-B5D4-E0AB0CCC8B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Inhalt der Präsentation</a:t>
            </a:r>
            <a:r>
              <a:rPr lang="de-DE" altLang="en-DE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529FC27E-1E11-EE4E-84F1-13B038D14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de-DE" altLang="en-DE" dirty="0"/>
              <a:t>Allgemeine Einführung in die Morphologie und morphologische Terminologie</a:t>
            </a:r>
          </a:p>
          <a:p>
            <a:pPr marL="457200" indent="-457200">
              <a:buAutoNum type="arabicPeriod"/>
            </a:pPr>
            <a:r>
              <a:rPr lang="de-DE" altLang="en-DE" dirty="0"/>
              <a:t>Flexion und wie erkennt man Flexionsmorpheme</a:t>
            </a:r>
          </a:p>
          <a:p>
            <a:pPr marL="457200" indent="-457200">
              <a:buAutoNum type="arabicPeriod"/>
            </a:pPr>
            <a:r>
              <a:rPr lang="de-DE" altLang="en-DE" dirty="0"/>
              <a:t>Phonologie der Flexion</a:t>
            </a:r>
          </a:p>
          <a:p>
            <a:pPr marL="457200" indent="-457200">
              <a:buAutoNum type="arabicPeriod"/>
            </a:pPr>
            <a:endParaRPr lang="de-DE" altLang="en-DE" dirty="0"/>
          </a:p>
        </p:txBody>
      </p:sp>
      <p:pic>
        <p:nvPicPr>
          <p:cNvPr id="2" name="Audio Recording 11. Oct 2020 at 12:35:39" descr="Audio Recording 11. Oct 2020 at 12:35:39">
            <a:hlinkClick r:id="" action="ppaction://media"/>
            <a:extLst>
              <a:ext uri="{FF2B5EF4-FFF2-40B4-BE49-F238E27FC236}">
                <a16:creationId xmlns:a16="http://schemas.microsoft.com/office/drawing/2014/main" id="{B288FBCD-8ED3-D949-B3F1-C448E1270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5400" y="558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19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A1A8F7E-5565-664F-9406-70553254B3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altLang="en-DE" dirty="0"/>
              <a:t> Verbflexion: Präteritum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CBC22B7-4724-874A-AA81-02195CA3D9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de-DE" altLang="en-DE" dirty="0"/>
              <a:t> </a:t>
            </a:r>
          </a:p>
        </p:txBody>
      </p:sp>
      <p:graphicFrame>
        <p:nvGraphicFramePr>
          <p:cNvPr id="43012" name="Object 4">
            <a:extLst>
              <a:ext uri="{FF2B5EF4-FFF2-40B4-BE49-F238E27FC236}">
                <a16:creationId xmlns:a16="http://schemas.microsoft.com/office/drawing/2014/main" id="{5C29E25E-31EB-E94A-9BF8-2D6DD42231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955549"/>
              </p:ext>
            </p:extLst>
          </p:nvPr>
        </p:nvGraphicFramePr>
        <p:xfrm>
          <a:off x="71437" y="2659097"/>
          <a:ext cx="9106551" cy="1531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8" name="Document" r:id="rId6" imgW="6172200" imgH="1041400" progId="Word.Document.8">
                  <p:embed/>
                </p:oleObj>
              </mc:Choice>
              <mc:Fallback>
                <p:oleObj name="Document" r:id="rId6" imgW="6172200" imgH="1041400" progId="Word.Document.8">
                  <p:embed/>
                  <p:pic>
                    <p:nvPicPr>
                      <p:cNvPr id="43012" name="Object 4">
                        <a:extLst>
                          <a:ext uri="{FF2B5EF4-FFF2-40B4-BE49-F238E27FC236}">
                            <a16:creationId xmlns:a16="http://schemas.microsoft.com/office/drawing/2014/main" id="{5C29E25E-31EB-E94A-9BF8-2D6DD42231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" y="2659097"/>
                        <a:ext cx="9106551" cy="15319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D418B759-57F7-034C-BE79-E1EF97B1C243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447800"/>
            <a:ext cx="7772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9113" indent="-519113" algn="l" defTabSz="914400" rtl="0" eaLnBrk="1" latinLnBrk="0" hangingPunct="1">
              <a:spcBef>
                <a:spcPts val="200"/>
              </a:spcBef>
              <a:buFontTx/>
              <a:buNone/>
              <a:tabLst>
                <a:tab pos="342900" algn="l"/>
                <a:tab pos="747713" algn="l"/>
                <a:tab pos="1090613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200"/>
              </a:spcBef>
              <a:buFont typeface="Arial" pitchFamily="34" charset="0"/>
              <a:buChar char="–"/>
              <a:tabLst>
                <a:tab pos="342900" algn="l"/>
              </a:tabLst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200"/>
              </a:spcBef>
              <a:buFont typeface="Arial" pitchFamily="34" charset="0"/>
              <a:buChar char="•"/>
              <a:tabLst>
                <a:tab pos="3429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200"/>
              </a:spcBef>
              <a:buFont typeface="Arial" pitchFamily="34" charset="0"/>
              <a:buChar char="–"/>
              <a:tabLst>
                <a:tab pos="3429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200"/>
              </a:spcBef>
              <a:buFont typeface="Arial" pitchFamily="34" charset="0"/>
              <a:buChar char="»"/>
              <a:tabLst>
                <a:tab pos="3429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de-DE" altLang="en-DE"/>
              <a:t> </a:t>
            </a:r>
            <a:endParaRPr lang="de-DE" altLang="en-DE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2E7511C-2142-364D-AF10-4DA29B17EEC1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1600200"/>
            <a:ext cx="7772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9113" indent="-519113" algn="l" defTabSz="914400" rtl="0" eaLnBrk="1" latinLnBrk="0" hangingPunct="1">
              <a:spcBef>
                <a:spcPts val="200"/>
              </a:spcBef>
              <a:buFontTx/>
              <a:buNone/>
              <a:tabLst>
                <a:tab pos="342900" algn="l"/>
                <a:tab pos="747713" algn="l"/>
                <a:tab pos="1090613" algn="l"/>
              </a:tabLs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200"/>
              </a:spcBef>
              <a:buFont typeface="Arial" pitchFamily="34" charset="0"/>
              <a:buChar char="–"/>
              <a:tabLst>
                <a:tab pos="342900" algn="l"/>
              </a:tabLst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200"/>
              </a:spcBef>
              <a:buFont typeface="Arial" pitchFamily="34" charset="0"/>
              <a:buChar char="•"/>
              <a:tabLst>
                <a:tab pos="3429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200"/>
              </a:spcBef>
              <a:buFont typeface="Arial" pitchFamily="34" charset="0"/>
              <a:buChar char="–"/>
              <a:tabLst>
                <a:tab pos="3429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200"/>
              </a:spcBef>
              <a:buFont typeface="Arial" pitchFamily="34" charset="0"/>
              <a:buChar char="»"/>
              <a:tabLst>
                <a:tab pos="342900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de-DE" altLang="en-DE"/>
              <a:t> </a:t>
            </a:r>
            <a:endParaRPr lang="de-DE" altLang="en-DE" dirty="0"/>
          </a:p>
        </p:txBody>
      </p:sp>
      <p:pic>
        <p:nvPicPr>
          <p:cNvPr id="2" name="Audio Recording 11. Oct 2020 at 13:40:50" descr="Audio Recording 11. Oct 2020 at 13:40:50">
            <a:hlinkClick r:id="" action="ppaction://media"/>
            <a:extLst>
              <a:ext uri="{FF2B5EF4-FFF2-40B4-BE49-F238E27FC236}">
                <a16:creationId xmlns:a16="http://schemas.microsoft.com/office/drawing/2014/main" id="{A4125916-0D4F-3543-9098-3D67C4D3F9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83500" y="40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0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565F1F03-3E01-1342-A988-0476F040B8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solidFill>
                  <a:schemeClr val="accent2"/>
                </a:solidFill>
              </a:rPr>
              <a:t>Verbflexion</a:t>
            </a:r>
            <a:r>
              <a:rPr lang="de-DE" altLang="en-DE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F923F0CA-43DD-184C-8F8C-02D085B25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/>
            <a:r>
              <a:rPr lang="de-DE" altLang="en-DE" dirty="0"/>
              <a:t>Analytische oder periphrastische Flexionsformen</a:t>
            </a:r>
          </a:p>
          <a:p>
            <a:pPr marL="0" indent="0" algn="just"/>
            <a:r>
              <a:rPr lang="de-DE" altLang="en-DE" dirty="0"/>
              <a:t>Perfekt: </a:t>
            </a:r>
            <a:r>
              <a:rPr lang="de-DE" altLang="en-DE" i="1" dirty="0"/>
              <a:t>habe gelegt </a:t>
            </a:r>
            <a:endParaRPr lang="de-DE" altLang="en-DE" dirty="0"/>
          </a:p>
          <a:p>
            <a:pPr marL="0" indent="0" algn="just"/>
            <a:r>
              <a:rPr lang="de-DE" altLang="en-DE" dirty="0"/>
              <a:t>Passiv: </a:t>
            </a:r>
            <a:r>
              <a:rPr lang="de-DE" altLang="en-DE" i="1" dirty="0"/>
              <a:t>wird gelegt</a:t>
            </a:r>
          </a:p>
          <a:p>
            <a:pPr marL="0" indent="0" algn="just"/>
            <a:r>
              <a:rPr lang="de-DE" altLang="en-DE" dirty="0"/>
              <a:t>Futur: </a:t>
            </a:r>
            <a:r>
              <a:rPr lang="de-DE" altLang="en-DE" i="1" dirty="0"/>
              <a:t>wird legen</a:t>
            </a:r>
            <a:endParaRPr lang="de-DE" altLang="en-DE" dirty="0"/>
          </a:p>
          <a:p>
            <a:pPr marL="0" indent="0" algn="just"/>
            <a:endParaRPr lang="de-DE" altLang="en-DE" dirty="0"/>
          </a:p>
          <a:p>
            <a:pPr marL="0" indent="0" algn="just"/>
            <a:r>
              <a:rPr lang="de-DE" altLang="en-DE" dirty="0"/>
              <a:t>Synthetische Formen</a:t>
            </a:r>
          </a:p>
          <a:p>
            <a:pPr marL="0" indent="0" algn="just"/>
            <a:r>
              <a:rPr lang="de-DE" altLang="en-DE" dirty="0"/>
              <a:t>Präsens: </a:t>
            </a:r>
            <a:r>
              <a:rPr lang="de-DE" altLang="en-DE" i="1" dirty="0"/>
              <a:t>legst </a:t>
            </a:r>
          </a:p>
          <a:p>
            <a:pPr marL="0" indent="0" algn="just"/>
            <a:r>
              <a:rPr lang="de-DE" altLang="en-DE" dirty="0"/>
              <a:t>Präteritum: </a:t>
            </a:r>
            <a:r>
              <a:rPr lang="de-DE" altLang="en-DE" i="1" dirty="0"/>
              <a:t>lagst</a:t>
            </a:r>
          </a:p>
        </p:txBody>
      </p:sp>
      <p:pic>
        <p:nvPicPr>
          <p:cNvPr id="2" name="Audio Recording 11. Oct 2020 at 13:42:20" descr="Audio Recording 11. Oct 2020 at 13:42:20">
            <a:hlinkClick r:id="" action="ppaction://media"/>
            <a:extLst>
              <a:ext uri="{FF2B5EF4-FFF2-40B4-BE49-F238E27FC236}">
                <a16:creationId xmlns:a16="http://schemas.microsoft.com/office/drawing/2014/main" id="{C23D9B70-128A-EA47-94B4-5B833EBE2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48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42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Nominalflexion (Konjugation): Genus, Numerus, Kasus</a:t>
            </a:r>
            <a:endParaRPr lang="de-DE" altLang="en-DE" dirty="0"/>
          </a:p>
          <a:p>
            <a:pPr marL="0" indent="0">
              <a:buSzPct val="100000"/>
            </a:pPr>
            <a:endParaRPr lang="de-DE" altLang="en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6" name="Audio Recording 11. Oct 2020 at 13:43:06" descr="Audio Recording 11. Oct 2020 at 13:43:06">
            <a:hlinkClick r:id="" action="ppaction://media"/>
            <a:extLst>
              <a:ext uri="{FF2B5EF4-FFF2-40B4-BE49-F238E27FC236}">
                <a16:creationId xmlns:a16="http://schemas.microsoft.com/office/drawing/2014/main" id="{2D573B5F-8EB5-984A-ABB7-9412C3451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0" y="692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91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>
            <a:extLst>
              <a:ext uri="{FF2B5EF4-FFF2-40B4-BE49-F238E27FC236}">
                <a16:creationId xmlns:a16="http://schemas.microsoft.com/office/drawing/2014/main" id="{D4BD82E7-5315-5040-826B-0BFF91A561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772400" cy="4724400"/>
          </a:xfrm>
        </p:spPr>
        <p:txBody>
          <a:bodyPr/>
          <a:lstStyle/>
          <a:p>
            <a:pPr marL="0" indent="0"/>
            <a:r>
              <a:rPr lang="de-DE" altLang="en-DE" dirty="0"/>
              <a:t> </a:t>
            </a:r>
          </a:p>
        </p:txBody>
      </p:sp>
      <p:graphicFrame>
        <p:nvGraphicFramePr>
          <p:cNvPr id="44071" name="Object 39">
            <a:extLst>
              <a:ext uri="{FF2B5EF4-FFF2-40B4-BE49-F238E27FC236}">
                <a16:creationId xmlns:a16="http://schemas.microsoft.com/office/drawing/2014/main" id="{3ACE0B55-BEF7-E541-B870-697BE3D52E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359851"/>
              </p:ext>
            </p:extLst>
          </p:nvPr>
        </p:nvGraphicFramePr>
        <p:xfrm>
          <a:off x="609599" y="2057400"/>
          <a:ext cx="13706177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Document" r:id="rId6" imgW="6070600" imgH="1384300" progId="Word.Document.8">
                  <p:embed/>
                </p:oleObj>
              </mc:Choice>
              <mc:Fallback>
                <p:oleObj name="Document" r:id="rId6" imgW="6070600" imgH="1384300" progId="Word.Document.8">
                  <p:embed/>
                  <p:pic>
                    <p:nvPicPr>
                      <p:cNvPr id="44071" name="Object 39">
                        <a:extLst>
                          <a:ext uri="{FF2B5EF4-FFF2-40B4-BE49-F238E27FC236}">
                            <a16:creationId xmlns:a16="http://schemas.microsoft.com/office/drawing/2014/main" id="{3ACE0B55-BEF7-E541-B870-697BE3D52E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99" y="2057400"/>
                        <a:ext cx="13706177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2A4B4C3-D116-5D4D-8ACE-C0F76F88F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Nominalflexion</a:t>
            </a:r>
            <a:endParaRPr lang="en-GB" dirty="0"/>
          </a:p>
        </p:txBody>
      </p:sp>
      <p:pic>
        <p:nvPicPr>
          <p:cNvPr id="2" name="Audio Recording 11. Oct 2020 at 13:44:26" descr="Audio Recording 11. Oct 2020 at 13:44:26">
            <a:hlinkClick r:id="" action="ppaction://media"/>
            <a:extLst>
              <a:ext uri="{FF2B5EF4-FFF2-40B4-BE49-F238E27FC236}">
                <a16:creationId xmlns:a16="http://schemas.microsoft.com/office/drawing/2014/main" id="{983E683B-1F98-A44C-93DB-4138CFFDA2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56287" y="8680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14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6D7D3552-D75D-A146-A541-FFF212EEF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44794431-B7BD-0A46-9518-AE5C46B40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8308" name="Object 4">
            <a:extLst>
              <a:ext uri="{FF2B5EF4-FFF2-40B4-BE49-F238E27FC236}">
                <a16:creationId xmlns:a16="http://schemas.microsoft.com/office/drawing/2014/main" id="{1BCAB035-5F22-1D43-BB9A-26E8162612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906392"/>
              </p:ext>
            </p:extLst>
          </p:nvPr>
        </p:nvGraphicFramePr>
        <p:xfrm>
          <a:off x="496016" y="1689463"/>
          <a:ext cx="8151967" cy="1800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Document" r:id="rId6" imgW="6261100" imgH="1384300" progId="Word.Document.8">
                  <p:embed/>
                </p:oleObj>
              </mc:Choice>
              <mc:Fallback>
                <p:oleObj name="Document" r:id="rId6" imgW="6261100" imgH="1384300" progId="Word.Document.8">
                  <p:embed/>
                  <p:pic>
                    <p:nvPicPr>
                      <p:cNvPr id="98308" name="Object 4">
                        <a:extLst>
                          <a:ext uri="{FF2B5EF4-FFF2-40B4-BE49-F238E27FC236}">
                            <a16:creationId xmlns:a16="http://schemas.microsoft.com/office/drawing/2014/main" id="{1BCAB035-5F22-1D43-BB9A-26E8162612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016" y="1689463"/>
                        <a:ext cx="8151967" cy="1800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09" name="Rectangle 5">
            <a:extLst>
              <a:ext uri="{FF2B5EF4-FFF2-40B4-BE49-F238E27FC236}">
                <a16:creationId xmlns:a16="http://schemas.microsoft.com/office/drawing/2014/main" id="{3440BF4E-C107-9B45-B3CA-0D70E1EA9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738" y="3827463"/>
            <a:ext cx="52895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dirty="0"/>
              <a:t>1a. Tisch, Tag, Schuh, Bein</a:t>
            </a:r>
          </a:p>
          <a:p>
            <a:r>
              <a:rPr lang="de-DE" altLang="en-DE" dirty="0"/>
              <a:t>1b. M:	Geist, Wald und </a:t>
            </a:r>
          </a:p>
          <a:p>
            <a:r>
              <a:rPr lang="de-DE" altLang="en-DE" dirty="0"/>
              <a:t>      N:	Buch, Feld, Haus</a:t>
            </a:r>
          </a:p>
          <a:p>
            <a:r>
              <a:rPr lang="de-DE" altLang="en-DE" dirty="0"/>
              <a:t>Umlaut oder nicht</a:t>
            </a:r>
          </a:p>
          <a:p>
            <a:r>
              <a:rPr lang="de-DE" altLang="en-DE" dirty="0"/>
              <a:t>Eimer, Esel: keine Veränderung im Plural</a:t>
            </a:r>
          </a:p>
        </p:txBody>
      </p:sp>
      <p:pic>
        <p:nvPicPr>
          <p:cNvPr id="2" name="Audio Recording 11. Oct 2020 at 13:45:45" descr="Audio Recording 11. Oct 2020 at 13:45:45">
            <a:hlinkClick r:id="" action="ppaction://media"/>
            <a:extLst>
              <a:ext uri="{FF2B5EF4-FFF2-40B4-BE49-F238E27FC236}">
                <a16:creationId xmlns:a16="http://schemas.microsoft.com/office/drawing/2014/main" id="{F1C1BAD7-ED58-F945-A952-40B481FE70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6600" y="8004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5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962DE4D2-4BBC-C94B-907A-6F4AA927A5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3A92262D-D353-5744-A5BE-74223C401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03429" name="Object 5">
            <a:extLst>
              <a:ext uri="{FF2B5EF4-FFF2-40B4-BE49-F238E27FC236}">
                <a16:creationId xmlns:a16="http://schemas.microsoft.com/office/drawing/2014/main" id="{25070812-567F-944E-AC46-7A588CDCC7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56775"/>
              </p:ext>
            </p:extLst>
          </p:nvPr>
        </p:nvGraphicFramePr>
        <p:xfrm>
          <a:off x="469900" y="1993900"/>
          <a:ext cx="8568906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Document" r:id="rId4" imgW="6261100" imgH="1384300" progId="Word.Document.8">
                  <p:embed/>
                </p:oleObj>
              </mc:Choice>
              <mc:Fallback>
                <p:oleObj name="Document" r:id="rId4" imgW="6261100" imgH="1384300" progId="Word.Document.8">
                  <p:embed/>
                  <p:pic>
                    <p:nvPicPr>
                      <p:cNvPr id="103429" name="Object 5">
                        <a:extLst>
                          <a:ext uri="{FF2B5EF4-FFF2-40B4-BE49-F238E27FC236}">
                            <a16:creationId xmlns:a16="http://schemas.microsoft.com/office/drawing/2014/main" id="{25070812-567F-944E-AC46-7A588CDCC7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" y="1993900"/>
                        <a:ext cx="8568906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2" name="Rectangle 8">
            <a:extLst>
              <a:ext uri="{FF2B5EF4-FFF2-40B4-BE49-F238E27FC236}">
                <a16:creationId xmlns:a16="http://schemas.microsoft.com/office/drawing/2014/main" id="{39326E52-EE69-7841-BD0B-1DD731054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900" y="4130675"/>
            <a:ext cx="50831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dirty="0"/>
              <a:t>2a Bär, Held, Fürst, Narr</a:t>
            </a:r>
          </a:p>
          <a:p>
            <a:r>
              <a:rPr lang="de-DE" altLang="en-DE" dirty="0"/>
              <a:t>2b. Geselle, Bote, Affe, Hase, Kunde</a:t>
            </a:r>
          </a:p>
          <a:p>
            <a:r>
              <a:rPr lang="de-DE" altLang="en-DE" dirty="0"/>
              <a:t>Auch Demonstrant, Automat, Astronom</a:t>
            </a:r>
          </a:p>
        </p:txBody>
      </p:sp>
    </p:spTree>
    <p:extLst>
      <p:ext uri="{BB962C8B-B14F-4D97-AF65-F5344CB8AC3E}">
        <p14:creationId xmlns:p14="http://schemas.microsoft.com/office/powerpoint/2010/main" val="293104459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BA6C5A33-F1BE-CE40-9C82-F742816272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5FA42DB5-813A-4B42-9FF3-4F72506DB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05477" name="Object 5">
            <a:extLst>
              <a:ext uri="{FF2B5EF4-FFF2-40B4-BE49-F238E27FC236}">
                <a16:creationId xmlns:a16="http://schemas.microsoft.com/office/drawing/2014/main" id="{FB6597C6-FEC7-4541-9E16-A340D2D706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7470900"/>
              </p:ext>
            </p:extLst>
          </p:nvPr>
        </p:nvGraphicFramePr>
        <p:xfrm>
          <a:off x="533399" y="1927225"/>
          <a:ext cx="8180717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Document" r:id="rId6" imgW="6261100" imgH="1384300" progId="Word.Document.8">
                  <p:embed/>
                </p:oleObj>
              </mc:Choice>
              <mc:Fallback>
                <p:oleObj name="Document" r:id="rId6" imgW="6261100" imgH="1384300" progId="Word.Document.8">
                  <p:embed/>
                  <p:pic>
                    <p:nvPicPr>
                      <p:cNvPr id="105477" name="Object 5">
                        <a:extLst>
                          <a:ext uri="{FF2B5EF4-FFF2-40B4-BE49-F238E27FC236}">
                            <a16:creationId xmlns:a16="http://schemas.microsoft.com/office/drawing/2014/main" id="{FB6597C6-FEC7-4541-9E16-A340D2D706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99" y="1927225"/>
                        <a:ext cx="8180717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8" name="Rectangle 6">
            <a:extLst>
              <a:ext uri="{FF2B5EF4-FFF2-40B4-BE49-F238E27FC236}">
                <a16:creationId xmlns:a16="http://schemas.microsoft.com/office/drawing/2014/main" id="{450A1D99-D1FD-0C40-952D-A10F44775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763" y="3997325"/>
            <a:ext cx="5402262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/>
              <a:t>75%:</a:t>
            </a:r>
          </a:p>
          <a:p>
            <a:r>
              <a:rPr lang="de-DE" altLang="en-DE"/>
              <a:t>Subst. Mit finaler Schwasilbe: -</a:t>
            </a:r>
            <a:r>
              <a:rPr lang="de-DE" altLang="en-DE" i="1"/>
              <a:t>n</a:t>
            </a:r>
            <a:r>
              <a:rPr lang="de-DE" altLang="en-DE"/>
              <a:t> im Plural</a:t>
            </a:r>
          </a:p>
          <a:p>
            <a:r>
              <a:rPr lang="de-DE" altLang="en-DE"/>
              <a:t>	Jacke, Decke, Katze, Nudel, Feder</a:t>
            </a:r>
          </a:p>
          <a:p>
            <a:r>
              <a:rPr lang="de-DE" altLang="en-DE"/>
              <a:t>Andere: -</a:t>
            </a:r>
            <a:r>
              <a:rPr lang="de-DE" altLang="en-DE" i="1"/>
              <a:t>en</a:t>
            </a:r>
            <a:r>
              <a:rPr lang="de-DE" altLang="en-DE"/>
              <a:t> im Plural: Zeit, Frau, Welt...</a:t>
            </a:r>
          </a:p>
          <a:p>
            <a:endParaRPr lang="de-DE" altLang="en-DE"/>
          </a:p>
          <a:p>
            <a:r>
              <a:rPr lang="de-DE" altLang="en-DE"/>
              <a:t>25%: (-e) und Umlaut</a:t>
            </a:r>
          </a:p>
          <a:p>
            <a:r>
              <a:rPr lang="de-DE" altLang="en-DE"/>
              <a:t>Hand, Axt, Kuh, Not, Mutter</a:t>
            </a:r>
          </a:p>
        </p:txBody>
      </p:sp>
      <p:pic>
        <p:nvPicPr>
          <p:cNvPr id="2" name="Audio Recording 11. Oct 2020 at 13:51:54" descr="Audio Recording 11. Oct 2020 at 13:51:54">
            <a:hlinkClick r:id="" action="ppaction://media"/>
            <a:extLst>
              <a:ext uri="{FF2B5EF4-FFF2-40B4-BE49-F238E27FC236}">
                <a16:creationId xmlns:a16="http://schemas.microsoft.com/office/drawing/2014/main" id="{E68DC64C-22EA-1048-ABCC-06D124D95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61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2A85B2CE-FD94-054A-863A-61CC287C0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82EA0F3E-F195-724E-90F5-F14CB6E228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06501" name="Object 5">
            <a:extLst>
              <a:ext uri="{FF2B5EF4-FFF2-40B4-BE49-F238E27FC236}">
                <a16:creationId xmlns:a16="http://schemas.microsoft.com/office/drawing/2014/main" id="{4A111651-4995-9B48-8DFA-8D959CA995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912352"/>
              </p:ext>
            </p:extLst>
          </p:nvPr>
        </p:nvGraphicFramePr>
        <p:xfrm>
          <a:off x="424787" y="2057400"/>
          <a:ext cx="8063893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Document" r:id="rId6" imgW="5969000" imgH="2197100" progId="Word.Document.8">
                  <p:embed/>
                </p:oleObj>
              </mc:Choice>
              <mc:Fallback>
                <p:oleObj name="Document" r:id="rId6" imgW="5969000" imgH="2197100" progId="Word.Document.8">
                  <p:embed/>
                  <p:pic>
                    <p:nvPicPr>
                      <p:cNvPr id="106501" name="Object 5">
                        <a:extLst>
                          <a:ext uri="{FF2B5EF4-FFF2-40B4-BE49-F238E27FC236}">
                            <a16:creationId xmlns:a16="http://schemas.microsoft.com/office/drawing/2014/main" id="{4A111651-4995-9B48-8DFA-8D959CA995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787" y="2057400"/>
                        <a:ext cx="8063893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Recording 11. Oct 2020 at 13:53:43" descr="Audio Recording 11. Oct 2020 at 13:53:43">
            <a:hlinkClick r:id="" action="ppaction://media"/>
            <a:extLst>
              <a:ext uri="{FF2B5EF4-FFF2-40B4-BE49-F238E27FC236}">
                <a16:creationId xmlns:a16="http://schemas.microsoft.com/office/drawing/2014/main" id="{3450549B-9A03-904B-8CFF-C09829F297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58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75FC1278-8EDA-2344-A7D0-B6D1B916E9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F067A12C-B912-704A-AEAF-BC9B57EC9E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2884" name="Rectangle 4">
            <a:extLst>
              <a:ext uri="{FF2B5EF4-FFF2-40B4-BE49-F238E27FC236}">
                <a16:creationId xmlns:a16="http://schemas.microsoft.com/office/drawing/2014/main" id="{130705F4-7A34-9243-9EEF-08A52ED98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520700"/>
            <a:ext cx="5719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DE" altLang="en-DE"/>
          </a:p>
        </p:txBody>
      </p:sp>
      <p:sp>
        <p:nvSpPr>
          <p:cNvPr id="122885" name="Rectangle 5">
            <a:extLst>
              <a:ext uri="{FF2B5EF4-FFF2-40B4-BE49-F238E27FC236}">
                <a16:creationId xmlns:a16="http://schemas.microsoft.com/office/drawing/2014/main" id="{63C1BD11-2743-204E-BAD8-A6C706081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891063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3" algn="ctr"/>
            <a:r>
              <a:rPr lang="de-DE" altLang="en-DE" sz="3600" b="1" dirty="0">
                <a:latin typeface="Times New Roman" panose="02020603050405020304" pitchFamily="18" charset="0"/>
              </a:rPr>
              <a:t>Pronomen und Artikel</a:t>
            </a:r>
          </a:p>
          <a:p>
            <a:pPr algn="just"/>
            <a:endParaRPr lang="de-DE" altLang="en-DE" dirty="0">
              <a:latin typeface="Times New Roman" panose="02020603050405020304" pitchFamily="18" charset="0"/>
            </a:endParaRPr>
          </a:p>
          <a:p>
            <a:pPr algn="just"/>
            <a:endParaRPr lang="de-DE" altLang="en-DE" dirty="0">
              <a:latin typeface="Times New Roman" panose="02020603050405020304" pitchFamily="18" charset="0"/>
            </a:endParaRPr>
          </a:p>
          <a:p>
            <a:pPr algn="just"/>
            <a:r>
              <a:rPr lang="de-DE" altLang="en-DE" dirty="0">
                <a:latin typeface="Times New Roman" panose="02020603050405020304" pitchFamily="18" charset="0"/>
              </a:rPr>
              <a:t>Pronomen stehen im prototypischen Fall für ein vollständiges Nominal.</a:t>
            </a:r>
          </a:p>
        </p:txBody>
      </p:sp>
      <p:graphicFrame>
        <p:nvGraphicFramePr>
          <p:cNvPr id="122886" name="Object 6">
            <a:extLst>
              <a:ext uri="{FF2B5EF4-FFF2-40B4-BE49-F238E27FC236}">
                <a16:creationId xmlns:a16="http://schemas.microsoft.com/office/drawing/2014/main" id="{0162AD5D-65DE-4842-94E4-7659EFA8BD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886483"/>
              </p:ext>
            </p:extLst>
          </p:nvPr>
        </p:nvGraphicFramePr>
        <p:xfrm>
          <a:off x="666206" y="2362200"/>
          <a:ext cx="10678666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7" name="Document" r:id="rId6" imgW="6070600" imgH="1562100" progId="Word.Document.8">
                  <p:embed/>
                </p:oleObj>
              </mc:Choice>
              <mc:Fallback>
                <p:oleObj name="Document" r:id="rId6" imgW="6070600" imgH="1562100" progId="Word.Document.8">
                  <p:embed/>
                  <p:pic>
                    <p:nvPicPr>
                      <p:cNvPr id="122886" name="Object 6">
                        <a:extLst>
                          <a:ext uri="{FF2B5EF4-FFF2-40B4-BE49-F238E27FC236}">
                            <a16:creationId xmlns:a16="http://schemas.microsoft.com/office/drawing/2014/main" id="{0162AD5D-65DE-4842-94E4-7659EFA8BD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206" y="2362200"/>
                        <a:ext cx="10678666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Recording 11. Oct 2020 at 13:56:58" descr="Audio Recording 11. Oct 2020 at 13:56:58">
            <a:hlinkClick r:id="" action="ppaction://media"/>
            <a:extLst>
              <a:ext uri="{FF2B5EF4-FFF2-40B4-BE49-F238E27FC236}">
                <a16:creationId xmlns:a16="http://schemas.microsoft.com/office/drawing/2014/main" id="{D73AB659-C697-1742-A271-94D47BDBFE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5400" y="9567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86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39565C8A-9DF1-DF41-A5E0-23821E348D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95143907-C817-5748-8DF8-6CA758EA0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2644" name="Rectangle 4">
            <a:extLst>
              <a:ext uri="{FF2B5EF4-FFF2-40B4-BE49-F238E27FC236}">
                <a16:creationId xmlns:a16="http://schemas.microsoft.com/office/drawing/2014/main" id="{C42C84B3-162C-624E-AC16-FAEA6E7EE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5719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DE" altLang="en-DE"/>
          </a:p>
        </p:txBody>
      </p:sp>
      <p:graphicFrame>
        <p:nvGraphicFramePr>
          <p:cNvPr id="112647" name="Object 7">
            <a:extLst>
              <a:ext uri="{FF2B5EF4-FFF2-40B4-BE49-F238E27FC236}">
                <a16:creationId xmlns:a16="http://schemas.microsoft.com/office/drawing/2014/main" id="{B1B5AE92-B222-F143-A554-D6DB115848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108033"/>
              </p:ext>
            </p:extLst>
          </p:nvPr>
        </p:nvGraphicFramePr>
        <p:xfrm>
          <a:off x="802357" y="2174080"/>
          <a:ext cx="10235460" cy="2626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Document" r:id="rId6" imgW="6070600" imgH="1562100" progId="Word.Document.8">
                  <p:embed/>
                </p:oleObj>
              </mc:Choice>
              <mc:Fallback>
                <p:oleObj name="Document" r:id="rId6" imgW="6070600" imgH="1562100" progId="Word.Document.8">
                  <p:embed/>
                  <p:pic>
                    <p:nvPicPr>
                      <p:cNvPr id="112647" name="Object 7">
                        <a:extLst>
                          <a:ext uri="{FF2B5EF4-FFF2-40B4-BE49-F238E27FC236}">
                            <a16:creationId xmlns:a16="http://schemas.microsoft.com/office/drawing/2014/main" id="{B1B5AE92-B222-F143-A554-D6DB115848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357" y="2174080"/>
                        <a:ext cx="10235460" cy="26265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8" name="Rectangle 8">
            <a:extLst>
              <a:ext uri="{FF2B5EF4-FFF2-40B4-BE49-F238E27FC236}">
                <a16:creationId xmlns:a16="http://schemas.microsoft.com/office/drawing/2014/main" id="{241BB00E-3579-2F4F-8CF2-F3E4B35FC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472" y="723900"/>
            <a:ext cx="19030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3600" b="1" dirty="0">
                <a:latin typeface="Times New Roman" panose="02020603050405020304" pitchFamily="18" charset="0"/>
              </a:rPr>
              <a:t>Adjektiv</a:t>
            </a:r>
          </a:p>
        </p:txBody>
      </p:sp>
      <p:pic>
        <p:nvPicPr>
          <p:cNvPr id="2" name="Audio Recording 11. Oct 2020 at 13:58:26" descr="Audio Recording 11. Oct 2020 at 13:58:26">
            <a:hlinkClick r:id="" action="ppaction://media"/>
            <a:extLst>
              <a:ext uri="{FF2B5EF4-FFF2-40B4-BE49-F238E27FC236}">
                <a16:creationId xmlns:a16="http://schemas.microsoft.com/office/drawing/2014/main" id="{0AB60C93-6F2D-A245-B2EB-D751DB8FB3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5829" y="40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8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8D92886A-0F9E-8447-B5D4-E0AB0CCC8B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Morphologie</a:t>
            </a:r>
            <a:r>
              <a:rPr lang="de-DE" altLang="en-DE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529FC27E-1E11-EE4E-84F1-13B038D142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/>
            <a:r>
              <a:rPr lang="de-DE" altLang="en-DE" dirty="0"/>
              <a:t>Die Morphologie beschäftigt sich mit dem Aufbau von Wortformen und Wörtern aus ‘Wortbausteinen.’ 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Sie fragt nach der Kombinatorik von Einheiten wie ‘Stämmen’ und ‘Affixen’ und macht verständlich, aufgrund welcher Mechanismen neue Wörter entstehen.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Man unterscheidet zwischen </a:t>
            </a:r>
            <a:r>
              <a:rPr lang="de-DE" altLang="en-DE" b="1" dirty="0"/>
              <a:t>Flexion</a:t>
            </a:r>
            <a:r>
              <a:rPr lang="de-DE" altLang="en-DE" dirty="0"/>
              <a:t> einerseits und </a:t>
            </a:r>
            <a:r>
              <a:rPr lang="de-DE" altLang="en-DE" b="1" dirty="0"/>
              <a:t>Wortbildung</a:t>
            </a:r>
            <a:r>
              <a:rPr lang="de-DE" altLang="en-DE" dirty="0"/>
              <a:t> (Derivation und Komposition) andererseits.</a:t>
            </a:r>
          </a:p>
          <a:p>
            <a:pPr marL="0" indent="0"/>
            <a:r>
              <a:rPr lang="de-DE" altLang="en-DE" dirty="0"/>
              <a:t>Siehe auch Eisenberg (1998:201)</a:t>
            </a:r>
          </a:p>
        </p:txBody>
      </p:sp>
      <p:pic>
        <p:nvPicPr>
          <p:cNvPr id="2" name="Audio Recording 11. Oct 2020 at 12:36:37" descr="Audio Recording 11. Oct 2020 at 12:36:37">
            <a:hlinkClick r:id="" action="ppaction://media"/>
            <a:extLst>
              <a:ext uri="{FF2B5EF4-FFF2-40B4-BE49-F238E27FC236}">
                <a16:creationId xmlns:a16="http://schemas.microsoft.com/office/drawing/2014/main" id="{EFAEE2ED-E107-E646-BFF2-1CC267EC0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609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28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7707D451-6B32-2745-BBAF-F25900E81B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16C486FF-15AF-2546-B9BA-285A1EB6E5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3668" name="Rectangle 4">
            <a:extLst>
              <a:ext uri="{FF2B5EF4-FFF2-40B4-BE49-F238E27FC236}">
                <a16:creationId xmlns:a16="http://schemas.microsoft.com/office/drawing/2014/main" id="{8AC7EC21-1D06-9F41-913B-DF1A56F68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5719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DE" altLang="en-DE"/>
          </a:p>
        </p:txBody>
      </p:sp>
      <p:graphicFrame>
        <p:nvGraphicFramePr>
          <p:cNvPr id="113671" name="Object 7">
            <a:extLst>
              <a:ext uri="{FF2B5EF4-FFF2-40B4-BE49-F238E27FC236}">
                <a16:creationId xmlns:a16="http://schemas.microsoft.com/office/drawing/2014/main" id="{B9C3F4C4-D6BD-A64C-AFAB-F990527285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534817"/>
              </p:ext>
            </p:extLst>
          </p:nvPr>
        </p:nvGraphicFramePr>
        <p:xfrm>
          <a:off x="685800" y="2286000"/>
          <a:ext cx="10043867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9" name="Document" r:id="rId6" imgW="6070600" imgH="1562100" progId="Word.Document.8">
                  <p:embed/>
                </p:oleObj>
              </mc:Choice>
              <mc:Fallback>
                <p:oleObj name="Document" r:id="rId6" imgW="6070600" imgH="1562100" progId="Word.Document.8">
                  <p:embed/>
                  <p:pic>
                    <p:nvPicPr>
                      <p:cNvPr id="113671" name="Object 7">
                        <a:extLst>
                          <a:ext uri="{FF2B5EF4-FFF2-40B4-BE49-F238E27FC236}">
                            <a16:creationId xmlns:a16="http://schemas.microsoft.com/office/drawing/2014/main" id="{B9C3F4C4-D6BD-A64C-AFAB-F990527285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286000"/>
                        <a:ext cx="10043867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8">
            <a:extLst>
              <a:ext uri="{FF2B5EF4-FFF2-40B4-BE49-F238E27FC236}">
                <a16:creationId xmlns:a16="http://schemas.microsoft.com/office/drawing/2014/main" id="{DD01FA46-73D1-7E4C-9003-50897DDC1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472" y="723900"/>
            <a:ext cx="19030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3600" b="1" dirty="0">
                <a:latin typeface="Times New Roman" panose="02020603050405020304" pitchFamily="18" charset="0"/>
              </a:rPr>
              <a:t>Adjektiv</a:t>
            </a:r>
          </a:p>
        </p:txBody>
      </p:sp>
      <p:pic>
        <p:nvPicPr>
          <p:cNvPr id="2" name="Audio Recording 11. Oct 2020 at 13:59:09" descr="Audio Recording 11. Oct 2020 at 13:59:09">
            <a:hlinkClick r:id="" action="ppaction://media"/>
            <a:extLst>
              <a:ext uri="{FF2B5EF4-FFF2-40B4-BE49-F238E27FC236}">
                <a16:creationId xmlns:a16="http://schemas.microsoft.com/office/drawing/2014/main" id="{CD34C851-60AB-1349-9C5C-FBBDF977BA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3184" y="762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01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44CEA458-AD57-7D45-A7DB-3806ED7437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2989F5B-F93C-1448-8E98-46412F121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055C65F6-4931-5541-8F05-00A0FF0F9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33400"/>
            <a:ext cx="5719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DE" altLang="en-DE"/>
          </a:p>
        </p:txBody>
      </p:sp>
      <p:graphicFrame>
        <p:nvGraphicFramePr>
          <p:cNvPr id="114695" name="Object 7">
            <a:extLst>
              <a:ext uri="{FF2B5EF4-FFF2-40B4-BE49-F238E27FC236}">
                <a16:creationId xmlns:a16="http://schemas.microsoft.com/office/drawing/2014/main" id="{4120AB10-101E-2247-B8AC-416FC13815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280003"/>
              </p:ext>
            </p:extLst>
          </p:nvPr>
        </p:nvGraphicFramePr>
        <p:xfrm>
          <a:off x="685800" y="2438400"/>
          <a:ext cx="8763000" cy="2717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3" name="Document" r:id="rId6" imgW="6070600" imgH="1828800" progId="Word.Document.8">
                  <p:embed/>
                </p:oleObj>
              </mc:Choice>
              <mc:Fallback>
                <p:oleObj name="Document" r:id="rId6" imgW="6070600" imgH="1828800" progId="Word.Document.8">
                  <p:embed/>
                  <p:pic>
                    <p:nvPicPr>
                      <p:cNvPr id="114695" name="Object 7">
                        <a:extLst>
                          <a:ext uri="{FF2B5EF4-FFF2-40B4-BE49-F238E27FC236}">
                            <a16:creationId xmlns:a16="http://schemas.microsoft.com/office/drawing/2014/main" id="{4120AB10-101E-2247-B8AC-416FC13815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438400"/>
                        <a:ext cx="8763000" cy="27171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8">
            <a:extLst>
              <a:ext uri="{FF2B5EF4-FFF2-40B4-BE49-F238E27FC236}">
                <a16:creationId xmlns:a16="http://schemas.microsoft.com/office/drawing/2014/main" id="{F9DC49E1-94DE-3A44-A225-5FCA608F5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472" y="723900"/>
            <a:ext cx="15937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DE" sz="3200" b="1" dirty="0">
                <a:latin typeface="+mj-lt"/>
              </a:rPr>
              <a:t>Adjektiv</a:t>
            </a:r>
          </a:p>
        </p:txBody>
      </p:sp>
      <p:pic>
        <p:nvPicPr>
          <p:cNvPr id="2" name="Audio Recording 11. Oct 2020 at 14:00:07" descr="Audio Recording 11. Oct 2020 at 14:00:07">
            <a:hlinkClick r:id="" action="ppaction://media"/>
            <a:extLst>
              <a:ext uri="{FF2B5EF4-FFF2-40B4-BE49-F238E27FC236}">
                <a16:creationId xmlns:a16="http://schemas.microsoft.com/office/drawing/2014/main" id="{75E1FE3B-4D4E-484A-81DE-92FA6B7728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1474" y="9022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08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Phonologie der 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Flexionsmorpheme sind immer unbetont. Und sie haben keinen Einfluss auf die Betonung des Stamms. Sie werden einfach am Ende des Worts hinzugefügt.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Sie bestehen aus </a:t>
            </a:r>
          </a:p>
          <a:p>
            <a:pPr marL="457200" indent="-457200">
              <a:buSzPct val="100000"/>
              <a:buAutoNum type="arabicParenR"/>
            </a:pPr>
            <a:r>
              <a:rPr lang="de-DE" dirty="0" err="1"/>
              <a:t>Koronalkonsonanten</a:t>
            </a:r>
            <a:r>
              <a:rPr lang="de-DE" dirty="0"/>
              <a:t>: t, s, </a:t>
            </a:r>
            <a:r>
              <a:rPr lang="de-DE" dirty="0" err="1"/>
              <a:t>n</a:t>
            </a:r>
            <a:r>
              <a:rPr lang="de-DE" dirty="0"/>
              <a:t>, oder (seltener) </a:t>
            </a:r>
            <a:r>
              <a:rPr lang="de-DE" dirty="0" err="1"/>
              <a:t>r</a:t>
            </a:r>
            <a:r>
              <a:rPr lang="de-DE" dirty="0"/>
              <a:t>, m.</a:t>
            </a:r>
          </a:p>
          <a:p>
            <a:pPr marL="457200" indent="-457200">
              <a:buSzPct val="100000"/>
              <a:buAutoNum type="arabicParenR"/>
            </a:pPr>
            <a:r>
              <a:rPr lang="de-DE" dirty="0"/>
              <a:t>Eine Silbe, die Schwa plus einen der Konsonanten enthält.</a:t>
            </a:r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42</a:t>
            </a:fld>
            <a:endParaRPr lang="de-DE"/>
          </a:p>
        </p:txBody>
      </p:sp>
      <p:pic>
        <p:nvPicPr>
          <p:cNvPr id="6" name="Audio Recording 11. Oct 2020 at 14:03:05" descr="Audio Recording 11. Oct 2020 at 14:03:05">
            <a:hlinkClick r:id="" action="ppaction://media"/>
            <a:extLst>
              <a:ext uri="{FF2B5EF4-FFF2-40B4-BE49-F238E27FC236}">
                <a16:creationId xmlns:a16="http://schemas.microsoft.com/office/drawing/2014/main" id="{18F88375-FC61-7B42-84DC-3513469A6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7067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9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Phonologie der 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en-US" dirty="0" err="1"/>
              <a:t>Nicht-syllabische</a:t>
            </a:r>
            <a:r>
              <a:rPr lang="en-US" dirty="0"/>
              <a:t> </a:t>
            </a:r>
            <a:r>
              <a:rPr lang="en-US" dirty="0" err="1"/>
              <a:t>Flexionssuffixe</a:t>
            </a:r>
            <a:r>
              <a:rPr lang="en-US" dirty="0"/>
              <a:t>: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(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zwei</a:t>
            </a:r>
            <a:r>
              <a:rPr lang="en-US" dirty="0"/>
              <a:t>) </a:t>
            </a:r>
            <a:r>
              <a:rPr lang="en-US" dirty="0" err="1"/>
              <a:t>Konsonant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hinzugefügt</a:t>
            </a:r>
            <a:endParaRPr lang="en-DE" dirty="0"/>
          </a:p>
          <a:p>
            <a:r>
              <a:rPr lang="en-US" dirty="0"/>
              <a:t> </a:t>
            </a:r>
            <a:endParaRPr lang="en-DE" dirty="0"/>
          </a:p>
          <a:p>
            <a:r>
              <a:rPr lang="en-US" dirty="0"/>
              <a:t>   	a.  </a:t>
            </a:r>
            <a:r>
              <a:rPr lang="en-US" dirty="0" err="1"/>
              <a:t>Genitiv</a:t>
            </a:r>
            <a:r>
              <a:rPr lang="en-US" dirty="0"/>
              <a:t> Singular: </a:t>
            </a:r>
            <a:r>
              <a:rPr lang="en-US" i="1" dirty="0"/>
              <a:t>Tor-s, Stuhl-s, Ara-s</a:t>
            </a:r>
            <a:r>
              <a:rPr lang="en-US" dirty="0"/>
              <a:t>		</a:t>
            </a:r>
            <a:endParaRPr lang="en-DE" dirty="0"/>
          </a:p>
          <a:p>
            <a:r>
              <a:rPr lang="en-US" dirty="0"/>
              <a:t>   	</a:t>
            </a:r>
            <a:r>
              <a:rPr lang="de-DE" dirty="0"/>
              <a:t>b.  3. Pers. </a:t>
            </a:r>
            <a:r>
              <a:rPr lang="de-DE" dirty="0" err="1"/>
              <a:t>Sg</a:t>
            </a:r>
            <a:r>
              <a:rPr lang="de-DE" dirty="0"/>
              <a:t>. Präsens: </a:t>
            </a:r>
            <a:r>
              <a:rPr lang="de-DE" i="1" dirty="0"/>
              <a:t>lach-t, schwimm-t</a:t>
            </a:r>
            <a:r>
              <a:rPr lang="de-DE" dirty="0"/>
              <a:t>		</a:t>
            </a:r>
            <a:endParaRPr lang="en-DE" dirty="0"/>
          </a:p>
          <a:p>
            <a:r>
              <a:rPr lang="de-DE" dirty="0"/>
              <a:t>   	c.  Superlativ: </a:t>
            </a:r>
            <a:r>
              <a:rPr lang="de-DE" i="1" dirty="0"/>
              <a:t>schön-</a:t>
            </a:r>
            <a:r>
              <a:rPr lang="de-DE" i="1" dirty="0" err="1"/>
              <a:t>st</a:t>
            </a:r>
            <a:r>
              <a:rPr lang="de-DE" i="1" dirty="0"/>
              <a:t>, klar-</a:t>
            </a:r>
            <a:r>
              <a:rPr lang="de-DE" i="1" dirty="0" err="1"/>
              <a:t>st</a:t>
            </a:r>
            <a:r>
              <a:rPr lang="de-DE" dirty="0"/>
              <a:t>			</a:t>
            </a:r>
            <a:endParaRPr lang="en-DE" dirty="0"/>
          </a:p>
          <a:p>
            <a:r>
              <a:rPr lang="de-DE" dirty="0"/>
              <a:t>   	</a:t>
            </a:r>
            <a:r>
              <a:rPr lang="en-US" dirty="0"/>
              <a:t>d.  </a:t>
            </a:r>
            <a:r>
              <a:rPr lang="en-US" dirty="0" err="1"/>
              <a:t>Pluralflexion</a:t>
            </a:r>
            <a:r>
              <a:rPr lang="en-US" dirty="0"/>
              <a:t>: </a:t>
            </a:r>
            <a:r>
              <a:rPr lang="en-US" i="1" dirty="0"/>
              <a:t>Auto-s, Fan-s</a:t>
            </a:r>
            <a:r>
              <a:rPr lang="en-US" dirty="0"/>
              <a:t>	</a:t>
            </a:r>
            <a:endParaRPr lang="en-DE" dirty="0"/>
          </a:p>
          <a:p>
            <a:r>
              <a:rPr lang="de-DE" dirty="0"/>
              <a:t>		</a:t>
            </a:r>
            <a:endParaRPr lang="en-DE" dirty="0"/>
          </a:p>
          <a:p>
            <a:r>
              <a:rPr lang="de-DE" dirty="0"/>
              <a:t> </a:t>
            </a:r>
            <a:endParaRPr lang="en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43</a:t>
            </a:fld>
            <a:endParaRPr lang="de-DE"/>
          </a:p>
        </p:txBody>
      </p:sp>
      <p:pic>
        <p:nvPicPr>
          <p:cNvPr id="6" name="Audio Recording 11. Oct 2020 at 14:04:27" descr="Audio Recording 11. Oct 2020 at 14:04:27">
            <a:hlinkClick r:id="" action="ppaction://media"/>
            <a:extLst>
              <a:ext uri="{FF2B5EF4-FFF2-40B4-BE49-F238E27FC236}">
                <a16:creationId xmlns:a16="http://schemas.microsoft.com/office/drawing/2014/main" id="{066F6102-46DF-B447-BF32-B4CC6FCF0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22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82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Phonologie der 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de-DE" dirty="0"/>
              <a:t>Syllabische Allomorphe von nicht-syllabischen Flexionssuffixen:</a:t>
            </a:r>
            <a:endParaRPr lang="en-DE" dirty="0"/>
          </a:p>
          <a:p>
            <a:r>
              <a:rPr lang="de-DE" dirty="0"/>
              <a:t> 	a.   Genitiv Singular: </a:t>
            </a:r>
            <a:r>
              <a:rPr lang="de-DE" i="1" dirty="0"/>
              <a:t>Mumpitz-es, Kamm-(</a:t>
            </a:r>
            <a:r>
              <a:rPr lang="de-DE" i="1" dirty="0" err="1"/>
              <a:t>e</a:t>
            </a:r>
            <a:r>
              <a:rPr lang="de-DE" i="1" dirty="0"/>
              <a:t>)s</a:t>
            </a:r>
          </a:p>
          <a:p>
            <a:r>
              <a:rPr lang="de-DE" dirty="0"/>
              <a:t>	b.  3. </a:t>
            </a:r>
            <a:r>
              <a:rPr lang="de-DE" dirty="0" err="1"/>
              <a:t>Sg.Präsens</a:t>
            </a:r>
            <a:r>
              <a:rPr lang="de-DE" dirty="0"/>
              <a:t>: </a:t>
            </a:r>
            <a:r>
              <a:rPr lang="de-DE" i="1" dirty="0" err="1"/>
              <a:t>red</a:t>
            </a:r>
            <a:r>
              <a:rPr lang="de-DE" i="1" dirty="0"/>
              <a:t>-et, bad-et, reitet, </a:t>
            </a:r>
            <a:r>
              <a:rPr lang="de-DE" i="1" dirty="0" err="1"/>
              <a:t>flöt</a:t>
            </a:r>
            <a:r>
              <a:rPr lang="de-DE" i="1" dirty="0"/>
              <a:t>-et – </a:t>
            </a:r>
            <a:r>
              <a:rPr lang="de-DE" dirty="0"/>
              <a:t>(aber </a:t>
            </a:r>
            <a:r>
              <a:rPr lang="de-DE" i="1" dirty="0"/>
              <a:t>rät</a:t>
            </a:r>
            <a:r>
              <a:rPr lang="de-DE" dirty="0"/>
              <a:t> (*</a:t>
            </a:r>
            <a:r>
              <a:rPr lang="de-DE" i="1" dirty="0" err="1"/>
              <a:t>rätet</a:t>
            </a:r>
            <a:r>
              <a:rPr lang="de-DE" dirty="0"/>
              <a:t>))</a:t>
            </a:r>
            <a:endParaRPr lang="en-DE" dirty="0"/>
          </a:p>
          <a:p>
            <a:r>
              <a:rPr lang="de-DE" dirty="0"/>
              <a:t>	</a:t>
            </a:r>
            <a:r>
              <a:rPr lang="fr-FR" dirty="0"/>
              <a:t>c.  </a:t>
            </a:r>
            <a:r>
              <a:rPr lang="fr-FR" dirty="0" err="1"/>
              <a:t>Superlativ</a:t>
            </a:r>
            <a:r>
              <a:rPr lang="fr-FR" dirty="0"/>
              <a:t>: </a:t>
            </a:r>
            <a:r>
              <a:rPr lang="fr-FR" i="1" dirty="0" err="1"/>
              <a:t>röt</a:t>
            </a:r>
            <a:r>
              <a:rPr lang="fr-FR" i="1" dirty="0"/>
              <a:t>-est,</a:t>
            </a:r>
            <a:r>
              <a:rPr lang="fr-FR" dirty="0"/>
              <a:t> </a:t>
            </a:r>
            <a:r>
              <a:rPr lang="fr-FR" i="1" dirty="0" err="1"/>
              <a:t>heiß</a:t>
            </a:r>
            <a:r>
              <a:rPr lang="fr-FR" i="1" dirty="0"/>
              <a:t>-est, </a:t>
            </a:r>
            <a:r>
              <a:rPr lang="fr-FR" i="1" dirty="0" err="1"/>
              <a:t>froh</a:t>
            </a:r>
            <a:r>
              <a:rPr lang="fr-FR" i="1" dirty="0"/>
              <a:t>-est	</a:t>
            </a:r>
            <a:r>
              <a:rPr lang="fr-FR" dirty="0"/>
              <a:t>[(</a:t>
            </a:r>
            <a:r>
              <a:rPr lang="fr-FR" dirty="0" err="1"/>
              <a:t>froh</a:t>
            </a:r>
            <a:r>
              <a:rPr lang="fr-FR" dirty="0"/>
              <a:t>)</a:t>
            </a:r>
            <a:r>
              <a:rPr lang="fr-FR" baseline="-25000" dirty="0"/>
              <a:t>F</a:t>
            </a:r>
            <a:r>
              <a:rPr lang="fr-FR" dirty="0"/>
              <a:t> est]</a:t>
            </a:r>
            <a:r>
              <a:rPr lang="fr-FR" baseline="-25000" dirty="0"/>
              <a:t>PW</a:t>
            </a:r>
            <a:endParaRPr lang="en-DE" dirty="0"/>
          </a:p>
          <a:p>
            <a:r>
              <a:rPr lang="fr-FR" dirty="0"/>
              <a:t> </a:t>
            </a:r>
            <a:endParaRPr lang="en-DE" dirty="0"/>
          </a:p>
          <a:p>
            <a:r>
              <a:rPr lang="de-DE" dirty="0"/>
              <a:t>	Es wird eine Silbe hinzugefügt. Bedingungen dafür sind dass sich das Flexionskonsonant nicht gut in die bestehende Silbe integrieren lässt und das die Silbe durch das epenthetische Schwa verbessert wird..	</a:t>
            </a:r>
          </a:p>
          <a:p>
            <a:endParaRPr lang="de-DE" dirty="0"/>
          </a:p>
          <a:p>
            <a:r>
              <a:rPr lang="de-DE" dirty="0"/>
              <a:t>In a. und b. hätte man ein </a:t>
            </a:r>
            <a:r>
              <a:rPr lang="de-DE" dirty="0" err="1"/>
              <a:t>Geminat</a:t>
            </a:r>
            <a:r>
              <a:rPr lang="de-DE" dirty="0"/>
              <a:t> [</a:t>
            </a:r>
            <a:r>
              <a:rPr lang="de-DE" dirty="0" err="1"/>
              <a:t>ss</a:t>
            </a:r>
            <a:r>
              <a:rPr lang="de-DE" dirty="0"/>
              <a:t>] oder [</a:t>
            </a:r>
            <a:r>
              <a:rPr lang="de-DE" dirty="0" err="1"/>
              <a:t>tt</a:t>
            </a:r>
            <a:r>
              <a:rPr lang="de-DE" dirty="0"/>
              <a:t>] (was in </a:t>
            </a:r>
            <a:r>
              <a:rPr lang="de-DE" dirty="0" err="1"/>
              <a:t>Deuschen</a:t>
            </a:r>
            <a:r>
              <a:rPr lang="de-DE" dirty="0"/>
              <a:t> nicht erlaubt ist), siehe auch nächste Folie.</a:t>
            </a:r>
          </a:p>
          <a:p>
            <a:r>
              <a:rPr lang="en-DE" dirty="0"/>
              <a:t>In c. hätte man tst oder sst, was nicht erwünscht ist.</a:t>
            </a:r>
          </a:p>
          <a:p>
            <a:r>
              <a:rPr lang="en-DE" dirty="0"/>
              <a:t>Ein zusätzliche Silbe ist also eine Reparatur der phonologischen Struktur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44</a:t>
            </a:fld>
            <a:endParaRPr lang="de-DE"/>
          </a:p>
        </p:txBody>
      </p:sp>
      <p:pic>
        <p:nvPicPr>
          <p:cNvPr id="6" name="Audio Recording 11. Oct 2020 at 14:07:40" descr="Audio Recording 11. Oct 2020 at 14:07:40">
            <a:hlinkClick r:id="" action="ppaction://media"/>
            <a:extLst>
              <a:ext uri="{FF2B5EF4-FFF2-40B4-BE49-F238E27FC236}">
                <a16:creationId xmlns:a16="http://schemas.microsoft.com/office/drawing/2014/main" id="{8740B73F-17A3-9849-9D24-65F9FFE18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3067" y="1460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046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Phonologie der 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endParaRPr lang="de-DE" dirty="0"/>
          </a:p>
          <a:p>
            <a:r>
              <a:rPr lang="de-DE" dirty="0"/>
              <a:t>{3.Sg} = {2.Pl} wird manchmal durch -</a:t>
            </a:r>
            <a:r>
              <a:rPr lang="de-DE" i="1" dirty="0"/>
              <a:t>t </a:t>
            </a:r>
            <a:r>
              <a:rPr lang="de-DE" dirty="0"/>
              <a:t>und manchmal durch </a:t>
            </a:r>
            <a:r>
              <a:rPr lang="de-DE" i="1" dirty="0"/>
              <a:t>-et </a:t>
            </a:r>
            <a:r>
              <a:rPr lang="de-DE" dirty="0"/>
              <a:t>realisiert.</a:t>
            </a:r>
            <a:endParaRPr lang="en-DE" dirty="0"/>
          </a:p>
          <a:p>
            <a:r>
              <a:rPr lang="de-DE" dirty="0"/>
              <a:t> </a:t>
            </a:r>
            <a:endParaRPr lang="en-DE" dirty="0"/>
          </a:p>
          <a:p>
            <a:r>
              <a:rPr lang="fr-FR" dirty="0"/>
              <a:t>	a. </a:t>
            </a:r>
            <a:r>
              <a:rPr lang="fr-FR" i="1" dirty="0" err="1"/>
              <a:t>red</a:t>
            </a:r>
            <a:r>
              <a:rPr lang="fr-FR" i="1" dirty="0"/>
              <a:t>-et, </a:t>
            </a:r>
            <a:r>
              <a:rPr lang="fr-FR" i="1" dirty="0" err="1"/>
              <a:t>reit</a:t>
            </a:r>
            <a:r>
              <a:rPr lang="fr-FR" i="1" dirty="0"/>
              <a:t>-et, </a:t>
            </a:r>
            <a:r>
              <a:rPr lang="fr-FR" i="1" dirty="0" err="1"/>
              <a:t>bad</a:t>
            </a:r>
            <a:r>
              <a:rPr lang="fr-FR" i="1" dirty="0"/>
              <a:t>-et, </a:t>
            </a:r>
            <a:r>
              <a:rPr lang="fr-FR" i="1" dirty="0" err="1"/>
              <a:t>leit</a:t>
            </a:r>
            <a:r>
              <a:rPr lang="fr-FR" i="1" dirty="0"/>
              <a:t>-et, </a:t>
            </a:r>
            <a:r>
              <a:rPr lang="fr-FR" i="1" dirty="0" err="1"/>
              <a:t>hust</a:t>
            </a:r>
            <a:r>
              <a:rPr lang="fr-FR" i="1" dirty="0"/>
              <a:t>-et, </a:t>
            </a:r>
            <a:r>
              <a:rPr lang="fr-FR" i="1" dirty="0" err="1"/>
              <a:t>arbeit</a:t>
            </a:r>
            <a:r>
              <a:rPr lang="fr-FR" i="1" dirty="0"/>
              <a:t>-et, </a:t>
            </a:r>
            <a:r>
              <a:rPr lang="fr-FR" i="1" dirty="0" err="1"/>
              <a:t>atm</a:t>
            </a:r>
            <a:r>
              <a:rPr lang="fr-FR" i="1" dirty="0"/>
              <a:t>-et, </a:t>
            </a:r>
            <a:r>
              <a:rPr lang="fr-FR" i="1" dirty="0" err="1"/>
              <a:t>rechn</a:t>
            </a:r>
            <a:r>
              <a:rPr lang="fr-FR" i="1" dirty="0"/>
              <a:t>-et</a:t>
            </a:r>
            <a:endParaRPr lang="en-DE" i="1" dirty="0"/>
          </a:p>
          <a:p>
            <a:r>
              <a:rPr lang="fr-FR" dirty="0"/>
              <a:t>	</a:t>
            </a:r>
            <a:r>
              <a:rPr lang="de-DE" dirty="0"/>
              <a:t>b. </a:t>
            </a:r>
            <a:r>
              <a:rPr lang="de-DE" i="1" dirty="0"/>
              <a:t>lach-t, reis-t, grüß-t, schreib-t, roll-t</a:t>
            </a:r>
          </a:p>
          <a:p>
            <a:endParaRPr lang="de-DE" dirty="0"/>
          </a:p>
          <a:p>
            <a:pPr marL="530225" indent="-530225"/>
            <a:r>
              <a:rPr lang="de-DE" i="1" dirty="0"/>
              <a:t>-et </a:t>
            </a:r>
            <a:r>
              <a:rPr lang="de-DE" dirty="0"/>
              <a:t>wird nach einem </a:t>
            </a:r>
            <a:r>
              <a:rPr lang="de-DE" dirty="0" err="1"/>
              <a:t>koronalen</a:t>
            </a:r>
            <a:r>
              <a:rPr lang="de-DE" dirty="0"/>
              <a:t> Plosiv oder einem Nasal gewählt, ansonsten wählt man </a:t>
            </a:r>
            <a:r>
              <a:rPr lang="de-DE" i="1" dirty="0"/>
              <a:t>-t</a:t>
            </a:r>
            <a:r>
              <a:rPr lang="de-DE" dirty="0"/>
              <a:t>.</a:t>
            </a:r>
            <a:endParaRPr lang="en-DE" dirty="0"/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457200" indent="-457200">
              <a:buSzPct val="100000"/>
              <a:buAutoNum type="arabicParenR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45</a:t>
            </a:fld>
            <a:endParaRPr lang="de-DE"/>
          </a:p>
        </p:txBody>
      </p:sp>
      <p:pic>
        <p:nvPicPr>
          <p:cNvPr id="6" name="Audio Recording 11. Oct 2020 at 14:20:42" descr="Audio Recording 11. Oct 2020 at 14:20:42">
            <a:hlinkClick r:id="" action="ppaction://media"/>
            <a:extLst>
              <a:ext uri="{FF2B5EF4-FFF2-40B4-BE49-F238E27FC236}">
                <a16:creationId xmlns:a16="http://schemas.microsoft.com/office/drawing/2014/main" id="{A6CD0AC2-3140-F44C-90C4-D2CFFB30A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552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17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Phonologie der 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Syllabische Flexionssuffixe</a:t>
            </a:r>
            <a:endParaRPr lang="en-DE" dirty="0"/>
          </a:p>
          <a:p>
            <a:r>
              <a:rPr lang="de-DE" dirty="0"/>
              <a:t>a. 	Dativ Plural: </a:t>
            </a:r>
            <a:r>
              <a:rPr lang="de-DE" i="1" dirty="0"/>
              <a:t>Tisch-en</a:t>
            </a:r>
            <a:r>
              <a:rPr lang="de-DE" dirty="0"/>
              <a:t> [</a:t>
            </a:r>
            <a:r>
              <a:rPr lang="de-DE" dirty="0" err="1"/>
              <a:t>n</a:t>
            </a:r>
            <a:r>
              <a:rPr lang="de-DE" dirty="0"/>
              <a:t>̩], </a:t>
            </a:r>
            <a:r>
              <a:rPr lang="de-DE" i="1" dirty="0"/>
              <a:t>Hund-en</a:t>
            </a:r>
            <a:r>
              <a:rPr lang="de-DE" dirty="0"/>
              <a:t> [</a:t>
            </a:r>
            <a:r>
              <a:rPr lang="de-DE" dirty="0" err="1"/>
              <a:t>n</a:t>
            </a:r>
            <a:r>
              <a:rPr lang="de-DE" dirty="0"/>
              <a:t>̩], </a:t>
            </a:r>
            <a:r>
              <a:rPr lang="de-DE" i="1" dirty="0"/>
              <a:t>Motor-en</a:t>
            </a:r>
            <a:r>
              <a:rPr lang="de-DE" dirty="0"/>
              <a:t> [</a:t>
            </a:r>
            <a:r>
              <a:rPr lang="de-DE" dirty="0" err="1"/>
              <a:t>n</a:t>
            </a:r>
            <a:r>
              <a:rPr lang="de-DE" dirty="0"/>
              <a:t>̩]	 </a:t>
            </a:r>
            <a:endParaRPr lang="en-DE" dirty="0"/>
          </a:p>
          <a:p>
            <a:r>
              <a:rPr lang="de-DE" dirty="0"/>
              <a:t>b. 	Infinitiv, 1. Pers. Pl. und 3. Pers. Pl.: </a:t>
            </a:r>
            <a:r>
              <a:rPr lang="de-DE" i="1" dirty="0"/>
              <a:t>lach-en</a:t>
            </a:r>
            <a:r>
              <a:rPr lang="de-DE" dirty="0"/>
              <a:t> [</a:t>
            </a:r>
            <a:r>
              <a:rPr lang="de-DE" dirty="0" err="1"/>
              <a:t>n</a:t>
            </a:r>
            <a:r>
              <a:rPr lang="de-DE" dirty="0"/>
              <a:t>̩,</a:t>
            </a:r>
            <a:r>
              <a:rPr lang="de-DE" i="1" dirty="0"/>
              <a:t> mäh-en</a:t>
            </a:r>
            <a:r>
              <a:rPr lang="de-DE" dirty="0"/>
              <a:t> [</a:t>
            </a:r>
            <a:r>
              <a:rPr lang="de-DE" dirty="0" err="1"/>
              <a:t>n</a:t>
            </a:r>
            <a:r>
              <a:rPr lang="de-DE" dirty="0"/>
              <a:t>̩]</a:t>
            </a:r>
            <a:endParaRPr lang="en-DE" dirty="0"/>
          </a:p>
          <a:p>
            <a:r>
              <a:rPr lang="de-DE" dirty="0"/>
              <a:t>c. 	</a:t>
            </a:r>
            <a:r>
              <a:rPr lang="de-DE" dirty="0" err="1"/>
              <a:t>Nom</a:t>
            </a:r>
            <a:r>
              <a:rPr lang="de-DE" dirty="0"/>
              <a:t>. </a:t>
            </a:r>
            <a:r>
              <a:rPr lang="de-DE" dirty="0" err="1"/>
              <a:t>Sg</a:t>
            </a:r>
            <a:r>
              <a:rPr lang="de-DE" dirty="0"/>
              <a:t>. Fem.; Akk., schwaches Neutrum, </a:t>
            </a:r>
            <a:r>
              <a:rPr lang="de-DE" dirty="0" err="1"/>
              <a:t>Mask</a:t>
            </a:r>
            <a:r>
              <a:rPr lang="de-DE" dirty="0"/>
              <a:t>., Fem.: </a:t>
            </a:r>
            <a:r>
              <a:rPr lang="de-DE" i="1" dirty="0"/>
              <a:t>schön-</a:t>
            </a:r>
            <a:r>
              <a:rPr lang="de-DE" i="1" dirty="0" err="1"/>
              <a:t>e</a:t>
            </a:r>
            <a:r>
              <a:rPr lang="de-DE" dirty="0"/>
              <a:t> [</a:t>
            </a:r>
            <a:r>
              <a:rPr lang="de-DE" dirty="0" err="1"/>
              <a:t>ә</a:t>
            </a:r>
            <a:r>
              <a:rPr lang="de-DE" dirty="0"/>
              <a:t>], </a:t>
            </a:r>
            <a:r>
              <a:rPr lang="de-DE" i="1" dirty="0"/>
              <a:t>blau-</a:t>
            </a:r>
            <a:r>
              <a:rPr lang="de-DE" i="1" dirty="0" err="1"/>
              <a:t>e</a:t>
            </a:r>
            <a:r>
              <a:rPr lang="de-DE" dirty="0"/>
              <a:t> [</a:t>
            </a:r>
            <a:r>
              <a:rPr lang="de-DE" dirty="0" err="1"/>
              <a:t>ә</a:t>
            </a:r>
            <a:r>
              <a:rPr lang="de-DE" dirty="0"/>
              <a:t>], </a:t>
            </a:r>
            <a:r>
              <a:rPr lang="de-DE" i="1" dirty="0"/>
              <a:t>froh-</a:t>
            </a:r>
            <a:r>
              <a:rPr lang="de-DE" i="1" dirty="0" err="1"/>
              <a:t>e</a:t>
            </a:r>
            <a:r>
              <a:rPr lang="de-DE" dirty="0"/>
              <a:t> [</a:t>
            </a:r>
            <a:r>
              <a:rPr lang="de-DE" dirty="0" err="1"/>
              <a:t>ә</a:t>
            </a:r>
            <a:r>
              <a:rPr lang="de-DE" dirty="0"/>
              <a:t>]	</a:t>
            </a:r>
            <a:endParaRPr lang="en-DE" dirty="0"/>
          </a:p>
          <a:p>
            <a:r>
              <a:rPr lang="de-DE" dirty="0"/>
              <a:t>d. 	</a:t>
            </a:r>
            <a:r>
              <a:rPr lang="de-DE" dirty="0" err="1"/>
              <a:t>Nom</a:t>
            </a:r>
            <a:r>
              <a:rPr lang="de-DE" dirty="0"/>
              <a:t>. </a:t>
            </a:r>
            <a:r>
              <a:rPr lang="de-DE" dirty="0" err="1"/>
              <a:t>Sg</a:t>
            </a:r>
            <a:r>
              <a:rPr lang="de-DE" dirty="0"/>
              <a:t>. stark </a:t>
            </a:r>
            <a:r>
              <a:rPr lang="de-DE" dirty="0" err="1"/>
              <a:t>Mask</a:t>
            </a:r>
            <a:r>
              <a:rPr lang="de-DE" dirty="0"/>
              <a:t>., auch Gen. und Dat., Fem. des Komparativs: </a:t>
            </a:r>
            <a:r>
              <a:rPr lang="de-DE" i="1" dirty="0"/>
              <a:t>schön-er</a:t>
            </a:r>
            <a:r>
              <a:rPr lang="de-DE" dirty="0"/>
              <a:t> [</a:t>
            </a:r>
            <a:r>
              <a:rPr lang="de-DE" dirty="0" err="1"/>
              <a:t>ɐ</a:t>
            </a:r>
            <a:r>
              <a:rPr lang="de-DE" dirty="0"/>
              <a:t>], </a:t>
            </a:r>
            <a:r>
              <a:rPr lang="de-DE" i="1" dirty="0"/>
              <a:t>blau-er</a:t>
            </a:r>
            <a:r>
              <a:rPr lang="de-DE" dirty="0"/>
              <a:t> [</a:t>
            </a:r>
            <a:r>
              <a:rPr lang="de-DE" dirty="0" err="1"/>
              <a:t>ɐ</a:t>
            </a:r>
            <a:r>
              <a:rPr lang="de-DE" dirty="0"/>
              <a:t>], </a:t>
            </a:r>
            <a:r>
              <a:rPr lang="de-DE" i="1" dirty="0"/>
              <a:t>froh-er</a:t>
            </a:r>
            <a:r>
              <a:rPr lang="de-DE" dirty="0"/>
              <a:t> [</a:t>
            </a:r>
            <a:r>
              <a:rPr lang="de-DE" dirty="0" err="1"/>
              <a:t>ɐ</a:t>
            </a:r>
            <a:r>
              <a:rPr lang="de-DE" dirty="0"/>
              <a:t>]	</a:t>
            </a:r>
            <a:endParaRPr lang="en-DE" dirty="0"/>
          </a:p>
          <a:p>
            <a:r>
              <a:rPr lang="de-DE" dirty="0"/>
              <a:t>e. 	Dativ Neutrum oder </a:t>
            </a:r>
            <a:r>
              <a:rPr lang="de-DE" dirty="0" err="1"/>
              <a:t>Mask</a:t>
            </a:r>
            <a:r>
              <a:rPr lang="de-DE" dirty="0"/>
              <a:t>.: </a:t>
            </a:r>
            <a:r>
              <a:rPr lang="de-DE" i="1" dirty="0"/>
              <a:t>bös-</a:t>
            </a:r>
            <a:r>
              <a:rPr lang="de-DE" i="1" dirty="0" err="1"/>
              <a:t>em</a:t>
            </a:r>
            <a:r>
              <a:rPr lang="de-DE" dirty="0"/>
              <a:t> [m̩], </a:t>
            </a:r>
            <a:r>
              <a:rPr lang="de-DE" i="1" dirty="0"/>
              <a:t>schön-</a:t>
            </a:r>
            <a:r>
              <a:rPr lang="de-DE" i="1" dirty="0" err="1"/>
              <a:t>em</a:t>
            </a:r>
            <a:r>
              <a:rPr lang="de-DE" dirty="0"/>
              <a:t> [m̩]	</a:t>
            </a:r>
            <a:r>
              <a:rPr lang="en-DE" dirty="0"/>
              <a:t> </a:t>
            </a:r>
            <a:r>
              <a:rPr lang="fr-FR" dirty="0"/>
              <a:t> </a:t>
            </a:r>
            <a:endParaRPr lang="en-DE" dirty="0"/>
          </a:p>
          <a:p>
            <a:r>
              <a:rPr lang="de-DE" dirty="0"/>
              <a:t>		</a:t>
            </a:r>
            <a:endParaRPr lang="en-DE" dirty="0"/>
          </a:p>
          <a:p>
            <a:pPr marL="12700" indent="-12700"/>
            <a:r>
              <a:rPr lang="de-DE" dirty="0"/>
              <a:t>In diesen Fällen wird immer eine Silbe hinzugefügt: Nominal Dativ Plural fügt eine Silbe hinzu: </a:t>
            </a:r>
            <a:r>
              <a:rPr lang="de-DE" i="1" dirty="0"/>
              <a:t>Frau-en</a:t>
            </a:r>
            <a:r>
              <a:rPr lang="de-DE" dirty="0"/>
              <a:t> (*</a:t>
            </a:r>
            <a:r>
              <a:rPr lang="de-DE" i="1" dirty="0" err="1"/>
              <a:t>Fraun</a:t>
            </a:r>
            <a:r>
              <a:rPr lang="de-DE" dirty="0"/>
              <a:t>)</a:t>
            </a:r>
          </a:p>
          <a:p>
            <a:pPr marL="12700" indent="-12700"/>
            <a:r>
              <a:rPr lang="de-DE" dirty="0"/>
              <a:t>Infinitiv bevorzugt eine zweisilbige Endung die die Form eines Trochäus annimmt.</a:t>
            </a:r>
            <a:endParaRPr lang="en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46</a:t>
            </a:fld>
            <a:endParaRPr lang="de-DE"/>
          </a:p>
        </p:txBody>
      </p:sp>
      <p:pic>
        <p:nvPicPr>
          <p:cNvPr id="6" name="Audio Recording 11. Oct 2020 at 14:23:18" descr="Audio Recording 11. Oct 2020 at 14:23:18">
            <a:hlinkClick r:id="" action="ppaction://media"/>
            <a:extLst>
              <a:ext uri="{FF2B5EF4-FFF2-40B4-BE49-F238E27FC236}">
                <a16:creationId xmlns:a16="http://schemas.microsoft.com/office/drawing/2014/main" id="{541AB91C-0BCB-E543-806D-DE308D751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9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Phonologie der 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Syllabische Flexionssuffixe</a:t>
            </a:r>
            <a:endParaRPr lang="en-DE" dirty="0"/>
          </a:p>
          <a:p>
            <a:r>
              <a:rPr lang="de-DE" dirty="0"/>
              <a:t>	 </a:t>
            </a:r>
            <a:endParaRPr lang="en-DE" dirty="0"/>
          </a:p>
          <a:p>
            <a:r>
              <a:rPr lang="de-DE" dirty="0"/>
              <a:t>b. 	Infinitiv, 1. Pers. Pl. und 3. Pers. Pl.: </a:t>
            </a:r>
            <a:r>
              <a:rPr lang="de-DE" i="1" dirty="0"/>
              <a:t>lach-en</a:t>
            </a:r>
            <a:r>
              <a:rPr lang="de-DE" dirty="0"/>
              <a:t> [</a:t>
            </a:r>
            <a:r>
              <a:rPr lang="de-DE" dirty="0" err="1"/>
              <a:t>n</a:t>
            </a:r>
            <a:r>
              <a:rPr lang="de-DE" dirty="0"/>
              <a:t>̩,</a:t>
            </a:r>
            <a:r>
              <a:rPr lang="de-DE" i="1" dirty="0"/>
              <a:t> mäh-en</a:t>
            </a:r>
            <a:r>
              <a:rPr lang="de-DE" dirty="0"/>
              <a:t> [</a:t>
            </a:r>
            <a:r>
              <a:rPr lang="de-DE" dirty="0" err="1"/>
              <a:t>n</a:t>
            </a:r>
            <a:r>
              <a:rPr lang="de-DE" dirty="0"/>
              <a:t>̩]</a:t>
            </a:r>
            <a:endParaRPr lang="en-DE" dirty="0"/>
          </a:p>
          <a:p>
            <a:pPr marL="12700" indent="-12700"/>
            <a:r>
              <a:rPr lang="de-DE" dirty="0"/>
              <a:t>Infinitiv bevorzugt eine zweisilbige Endung die die Form eines Trochäus annimmt.</a:t>
            </a:r>
          </a:p>
          <a:p>
            <a:pPr marL="12700" indent="-12700"/>
            <a:endParaRPr lang="de-DE" dirty="0"/>
          </a:p>
          <a:p>
            <a:pPr marL="12700" indent="-12700"/>
            <a:r>
              <a:rPr lang="de-DE" i="1" dirty="0"/>
              <a:t>bauen</a:t>
            </a:r>
            <a:r>
              <a:rPr lang="de-DE" dirty="0"/>
              <a:t> (*</a:t>
            </a:r>
            <a:r>
              <a:rPr lang="de-DE" dirty="0" err="1"/>
              <a:t>baun</a:t>
            </a:r>
            <a:r>
              <a:rPr lang="de-DE" dirty="0"/>
              <a:t>), </a:t>
            </a:r>
            <a:r>
              <a:rPr lang="de-DE" i="1" dirty="0"/>
              <a:t>segeln</a:t>
            </a:r>
            <a:r>
              <a:rPr lang="de-DE" dirty="0"/>
              <a:t> (*</a:t>
            </a:r>
            <a:r>
              <a:rPr lang="de-DE" dirty="0" err="1"/>
              <a:t>segelen</a:t>
            </a:r>
            <a:r>
              <a:rPr lang="de-DE" dirty="0"/>
              <a:t>)</a:t>
            </a:r>
          </a:p>
          <a:p>
            <a:pPr marL="12700" indent="-12700"/>
            <a:r>
              <a:rPr lang="de-DE" dirty="0"/>
              <a:t>Aber: </a:t>
            </a:r>
            <a:r>
              <a:rPr lang="de-DE" i="1" dirty="0"/>
              <a:t>arbeiten</a:t>
            </a:r>
            <a:r>
              <a:rPr lang="de-DE" dirty="0"/>
              <a:t> (*</a:t>
            </a:r>
            <a:r>
              <a:rPr lang="de-DE" dirty="0" err="1"/>
              <a:t>arbeitn</a:t>
            </a:r>
            <a:r>
              <a:rPr lang="de-DE" dirty="0"/>
              <a:t>)</a:t>
            </a:r>
          </a:p>
          <a:p>
            <a:pPr marL="12700" indent="-12700"/>
            <a:r>
              <a:rPr lang="de-DE" dirty="0"/>
              <a:t>Ausnahmen: starke Verben </a:t>
            </a:r>
            <a:r>
              <a:rPr lang="de-DE" i="1" dirty="0"/>
              <a:t>sein, tun</a:t>
            </a:r>
            <a:endParaRPr lang="en-DE" i="1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47</a:t>
            </a:fld>
            <a:endParaRPr lang="de-DE"/>
          </a:p>
        </p:txBody>
      </p:sp>
      <p:pic>
        <p:nvPicPr>
          <p:cNvPr id="6" name="Audio Recording 11. Oct 2020 at 14:25:53" descr="Audio Recording 11. Oct 2020 at 14:25:53">
            <a:hlinkClick r:id="" action="ppaction://media"/>
            <a:extLst>
              <a:ext uri="{FF2B5EF4-FFF2-40B4-BE49-F238E27FC236}">
                <a16:creationId xmlns:a16="http://schemas.microsoft.com/office/drawing/2014/main" id="{8FF35B89-C369-7B48-9156-BAA2585A8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75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Phonologie der 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d. 	</a:t>
            </a:r>
            <a:r>
              <a:rPr lang="de-DE" dirty="0" err="1"/>
              <a:t>Nom</a:t>
            </a:r>
            <a:r>
              <a:rPr lang="de-DE" dirty="0"/>
              <a:t>. </a:t>
            </a:r>
            <a:r>
              <a:rPr lang="de-DE" dirty="0" err="1"/>
              <a:t>Sg</a:t>
            </a:r>
            <a:r>
              <a:rPr lang="de-DE" dirty="0"/>
              <a:t>. stark </a:t>
            </a:r>
            <a:r>
              <a:rPr lang="de-DE" dirty="0" err="1"/>
              <a:t>Mask</a:t>
            </a:r>
            <a:r>
              <a:rPr lang="de-DE" dirty="0"/>
              <a:t>., auch Gen. und Dat., Fem. des Komparativs: </a:t>
            </a:r>
            <a:r>
              <a:rPr lang="de-DE" i="1" dirty="0"/>
              <a:t>schön-er</a:t>
            </a:r>
            <a:r>
              <a:rPr lang="de-DE" dirty="0"/>
              <a:t> [</a:t>
            </a:r>
            <a:r>
              <a:rPr lang="de-DE" dirty="0" err="1"/>
              <a:t>ɐ</a:t>
            </a:r>
            <a:r>
              <a:rPr lang="de-DE" dirty="0"/>
              <a:t>], </a:t>
            </a:r>
            <a:r>
              <a:rPr lang="de-DE" i="1" dirty="0"/>
              <a:t>blau-er</a:t>
            </a:r>
            <a:r>
              <a:rPr lang="de-DE" dirty="0"/>
              <a:t> [</a:t>
            </a:r>
            <a:r>
              <a:rPr lang="de-DE" dirty="0" err="1"/>
              <a:t>ɐ</a:t>
            </a:r>
            <a:r>
              <a:rPr lang="de-DE" dirty="0"/>
              <a:t>], </a:t>
            </a:r>
            <a:r>
              <a:rPr lang="de-DE" i="1" dirty="0"/>
              <a:t>froh-er</a:t>
            </a:r>
            <a:r>
              <a:rPr lang="de-DE" dirty="0"/>
              <a:t> [</a:t>
            </a:r>
            <a:r>
              <a:rPr lang="de-DE" dirty="0" err="1"/>
              <a:t>ɐ</a:t>
            </a:r>
            <a:r>
              <a:rPr lang="de-DE" dirty="0"/>
              <a:t>]	</a:t>
            </a:r>
            <a:endParaRPr lang="en-DE" dirty="0"/>
          </a:p>
          <a:p>
            <a:pPr>
              <a:buAutoNum type="alphaLcPeriod" startAt="5"/>
            </a:pPr>
            <a:r>
              <a:rPr lang="de-DE" dirty="0"/>
              <a:t>Dativ Neutrum oder </a:t>
            </a:r>
            <a:r>
              <a:rPr lang="de-DE" dirty="0" err="1"/>
              <a:t>Mask</a:t>
            </a:r>
            <a:r>
              <a:rPr lang="de-DE" dirty="0"/>
              <a:t>.: </a:t>
            </a:r>
            <a:r>
              <a:rPr lang="de-DE" i="1" dirty="0"/>
              <a:t>bös-</a:t>
            </a:r>
            <a:r>
              <a:rPr lang="de-DE" i="1" dirty="0" err="1"/>
              <a:t>em</a:t>
            </a:r>
            <a:r>
              <a:rPr lang="de-DE" dirty="0"/>
              <a:t> [m̩], </a:t>
            </a:r>
            <a:r>
              <a:rPr lang="de-DE" i="1" dirty="0"/>
              <a:t>schön-</a:t>
            </a:r>
            <a:r>
              <a:rPr lang="de-DE" i="1" dirty="0" err="1"/>
              <a:t>em</a:t>
            </a:r>
            <a:r>
              <a:rPr lang="de-DE" dirty="0"/>
              <a:t> [m̩]	</a:t>
            </a:r>
          </a:p>
          <a:p>
            <a:pPr>
              <a:buAutoNum type="alphaLcPeriod" startAt="5"/>
            </a:pPr>
            <a:endParaRPr lang="de-DE" dirty="0"/>
          </a:p>
          <a:p>
            <a:pPr marL="0" indent="0"/>
            <a:r>
              <a:rPr lang="de-DE" dirty="0"/>
              <a:t>Fazit: Flexionssuffixe sind oft nur ein (oder zwei) Konsonanten, die an die finale Silbe des Worts hinzugefügt wird.</a:t>
            </a:r>
          </a:p>
          <a:p>
            <a:pPr marL="0" indent="0"/>
            <a:r>
              <a:rPr lang="de-DE" dirty="0"/>
              <a:t>In manchen Fällen ist </a:t>
            </a:r>
            <a:r>
              <a:rPr lang="en-DE" dirty="0"/>
              <a:t>das </a:t>
            </a:r>
            <a:r>
              <a:rPr lang="de-DE" dirty="0"/>
              <a:t>Flexionssuffix eine ganze Silbe, die ein Schwa oder einen </a:t>
            </a:r>
            <a:r>
              <a:rPr lang="de-DE" dirty="0" err="1"/>
              <a:t>syllabichen</a:t>
            </a:r>
            <a:r>
              <a:rPr lang="de-DE" dirty="0"/>
              <a:t> </a:t>
            </a:r>
            <a:r>
              <a:rPr lang="de-DE" dirty="0" err="1"/>
              <a:t>Sonoranten</a:t>
            </a:r>
            <a:r>
              <a:rPr lang="de-DE" dirty="0"/>
              <a:t> in ihrem Nukleus hat.</a:t>
            </a:r>
            <a:endParaRPr lang="en-DE" dirty="0"/>
          </a:p>
          <a:p>
            <a:r>
              <a:rPr lang="de-DE" dirty="0"/>
              <a:t>		</a:t>
            </a:r>
            <a:endParaRPr lang="en-DE" dirty="0"/>
          </a:p>
          <a:p>
            <a:pPr marL="12700" indent="-12700"/>
            <a:r>
              <a:rPr lang="de-DE" dirty="0"/>
              <a:t>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48</a:t>
            </a:fld>
            <a:endParaRPr lang="de-DE"/>
          </a:p>
        </p:txBody>
      </p:sp>
      <p:pic>
        <p:nvPicPr>
          <p:cNvPr id="6" name="Audio Recording 11. Oct 2020 at 14:27:49" descr="Audio Recording 11. Oct 2020 at 14:27:49">
            <a:hlinkClick r:id="" action="ppaction://media"/>
            <a:extLst>
              <a:ext uri="{FF2B5EF4-FFF2-40B4-BE49-F238E27FC236}">
                <a16:creationId xmlns:a16="http://schemas.microsoft.com/office/drawing/2014/main" id="{13B43C60-E74F-7641-987E-0A885C3DC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47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Phonologie der 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de-DE" dirty="0"/>
              <a:t>Das einzige Flexionspräfix ist das </a:t>
            </a:r>
            <a:r>
              <a:rPr lang="de-DE" dirty="0" err="1"/>
              <a:t>Partizipmorphem</a:t>
            </a:r>
            <a:r>
              <a:rPr lang="de-DE" dirty="0"/>
              <a:t> </a:t>
            </a:r>
            <a:r>
              <a:rPr lang="de-DE" i="1" dirty="0" err="1"/>
              <a:t>ge</a:t>
            </a:r>
            <a:r>
              <a:rPr lang="de-DE" i="1" dirty="0"/>
              <a:t>-</a:t>
            </a:r>
          </a:p>
          <a:p>
            <a:endParaRPr lang="de-DE" i="1" dirty="0"/>
          </a:p>
          <a:p>
            <a:r>
              <a:rPr lang="de-DE" dirty="0"/>
              <a:t>Das Präfix </a:t>
            </a:r>
            <a:r>
              <a:rPr lang="de-DE" i="1" dirty="0" err="1"/>
              <a:t>ge</a:t>
            </a:r>
            <a:r>
              <a:rPr lang="de-DE" dirty="0"/>
              <a:t>- besteht aus einer </a:t>
            </a:r>
            <a:r>
              <a:rPr lang="de-DE" dirty="0" err="1"/>
              <a:t>unbetonbaren</a:t>
            </a:r>
            <a:r>
              <a:rPr lang="de-DE" dirty="0"/>
              <a:t> </a:t>
            </a:r>
            <a:r>
              <a:rPr lang="de-DE" dirty="0" err="1"/>
              <a:t>Schwasilbe</a:t>
            </a:r>
            <a:r>
              <a:rPr lang="de-DE" dirty="0"/>
              <a:t>.</a:t>
            </a:r>
          </a:p>
          <a:p>
            <a:pPr marL="12700" indent="-12700"/>
            <a:r>
              <a:rPr lang="de-DE" dirty="0"/>
              <a:t>Flexionspräfix wird nur an Verben präfigiert, die die Hauptbetonung auf der ersten Silbe haben, auch wenn sie komplex sind (1) und (2) vs. (3).</a:t>
            </a:r>
            <a:endParaRPr lang="de-DE" i="1" dirty="0"/>
          </a:p>
          <a:p>
            <a:endParaRPr lang="de-DE" i="1" dirty="0"/>
          </a:p>
          <a:p>
            <a:r>
              <a:rPr lang="de-DE" dirty="0"/>
              <a:t>	(1) </a:t>
            </a:r>
            <a:r>
              <a:rPr lang="de-DE" dirty="0" err="1"/>
              <a:t>geárbeitet</a:t>
            </a:r>
            <a:r>
              <a:rPr lang="de-DE" dirty="0"/>
              <a:t>, </a:t>
            </a:r>
            <a:r>
              <a:rPr lang="de-DE" dirty="0" err="1"/>
              <a:t>gegéssen</a:t>
            </a:r>
            <a:r>
              <a:rPr lang="de-DE" dirty="0"/>
              <a:t>, </a:t>
            </a:r>
            <a:r>
              <a:rPr lang="de-DE" dirty="0" err="1"/>
              <a:t>getrómmelt</a:t>
            </a:r>
            <a:r>
              <a:rPr lang="de-DE" dirty="0"/>
              <a:t>, </a:t>
            </a:r>
            <a:r>
              <a:rPr lang="de-DE" dirty="0" err="1"/>
              <a:t>gefállen</a:t>
            </a:r>
            <a:endParaRPr lang="en-DE" dirty="0"/>
          </a:p>
          <a:p>
            <a:r>
              <a:rPr lang="de-DE" dirty="0"/>
              <a:t>	(2) </a:t>
            </a:r>
            <a:r>
              <a:rPr lang="de-DE" dirty="0" err="1"/>
              <a:t>gewállfahrtet</a:t>
            </a:r>
            <a:r>
              <a:rPr lang="de-DE" dirty="0"/>
              <a:t>, </a:t>
            </a:r>
            <a:r>
              <a:rPr lang="de-DE" dirty="0" err="1"/>
              <a:t>gefr</a:t>
            </a:r>
            <a:r>
              <a:rPr lang="en-US" dirty="0" err="1"/>
              <a:t>ǘ</a:t>
            </a:r>
            <a:r>
              <a:rPr lang="de-DE" dirty="0" err="1"/>
              <a:t>hstückt</a:t>
            </a:r>
            <a:r>
              <a:rPr lang="de-DE" dirty="0"/>
              <a:t>, </a:t>
            </a:r>
            <a:r>
              <a:rPr lang="de-DE" dirty="0" err="1"/>
              <a:t>geóhrfeigt</a:t>
            </a:r>
            <a:r>
              <a:rPr lang="de-DE" dirty="0"/>
              <a:t>, </a:t>
            </a:r>
            <a:r>
              <a:rPr lang="de-DE" dirty="0" err="1"/>
              <a:t>gekénnzeichnet</a:t>
            </a:r>
            <a:endParaRPr lang="en-DE" dirty="0"/>
          </a:p>
          <a:p>
            <a:r>
              <a:rPr lang="de-DE" dirty="0"/>
              <a:t>	(3) </a:t>
            </a:r>
            <a:r>
              <a:rPr lang="de-DE" dirty="0" err="1"/>
              <a:t>spazíert</a:t>
            </a:r>
            <a:r>
              <a:rPr lang="de-DE" dirty="0"/>
              <a:t>, </a:t>
            </a:r>
            <a:r>
              <a:rPr lang="de-DE" dirty="0" err="1"/>
              <a:t>trompétet</a:t>
            </a:r>
            <a:r>
              <a:rPr lang="de-DE" dirty="0"/>
              <a:t>, </a:t>
            </a:r>
            <a:r>
              <a:rPr lang="de-DE" dirty="0" err="1"/>
              <a:t>verpásst</a:t>
            </a:r>
            <a:r>
              <a:rPr lang="de-DE" dirty="0"/>
              <a:t>, </a:t>
            </a:r>
            <a:r>
              <a:rPr lang="de-DE" dirty="0" err="1"/>
              <a:t>prophezéit</a:t>
            </a:r>
            <a:r>
              <a:rPr lang="de-DE" dirty="0"/>
              <a:t> </a:t>
            </a:r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49</a:t>
            </a:fld>
            <a:endParaRPr lang="de-DE"/>
          </a:p>
        </p:txBody>
      </p:sp>
      <p:pic>
        <p:nvPicPr>
          <p:cNvPr id="6" name="Audio Recording 11. Oct 2020 at 14:31:11" descr="Audio Recording 11. Oct 2020 at 14:31:11">
            <a:hlinkClick r:id="" action="ppaction://media"/>
            <a:extLst>
              <a:ext uri="{FF2B5EF4-FFF2-40B4-BE49-F238E27FC236}">
                <a16:creationId xmlns:a16="http://schemas.microsoft.com/office/drawing/2014/main" id="{DD95ED12-26A1-6644-A2C2-33C29DF70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381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63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FB46888-0992-DD42-8F9E-6463208CAE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Morphologie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5464E55-FBD8-0A41-8E82-E1562C89C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altLang="en-DE" dirty="0"/>
              <a:t>Zurück zum Wort: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(1) The </a:t>
            </a:r>
            <a:r>
              <a:rPr lang="de-DE" altLang="en-DE" dirty="0" err="1"/>
              <a:t>cook</a:t>
            </a:r>
            <a:r>
              <a:rPr lang="de-DE" altLang="en-DE" dirty="0"/>
              <a:t> was a </a:t>
            </a:r>
            <a:r>
              <a:rPr lang="de-DE" altLang="en-DE" dirty="0" err="1"/>
              <a:t>good</a:t>
            </a:r>
            <a:r>
              <a:rPr lang="de-DE" altLang="en-DE" dirty="0"/>
              <a:t> </a:t>
            </a:r>
            <a:r>
              <a:rPr lang="de-DE" altLang="en-DE" dirty="0" err="1"/>
              <a:t>cook</a:t>
            </a:r>
            <a:r>
              <a:rPr lang="de-DE" altLang="en-DE" dirty="0"/>
              <a:t> </a:t>
            </a:r>
            <a:r>
              <a:rPr lang="de-DE" altLang="en-DE" dirty="0" err="1"/>
              <a:t>as</a:t>
            </a:r>
            <a:r>
              <a:rPr lang="de-DE" altLang="en-DE" dirty="0"/>
              <a:t> </a:t>
            </a:r>
            <a:r>
              <a:rPr lang="de-DE" altLang="en-DE" dirty="0" err="1"/>
              <a:t>cooks</a:t>
            </a:r>
            <a:r>
              <a:rPr lang="de-DE" altLang="en-DE" dirty="0"/>
              <a:t> </a:t>
            </a:r>
            <a:r>
              <a:rPr lang="de-DE" altLang="en-DE" dirty="0" err="1"/>
              <a:t>go</a:t>
            </a:r>
            <a:r>
              <a:rPr lang="de-DE" altLang="en-DE" dirty="0"/>
              <a:t>, </a:t>
            </a:r>
            <a:r>
              <a:rPr lang="de-DE" altLang="en-DE" dirty="0" err="1"/>
              <a:t>and</a:t>
            </a:r>
            <a:r>
              <a:rPr lang="de-DE" altLang="en-DE" dirty="0"/>
              <a:t> </a:t>
            </a:r>
            <a:r>
              <a:rPr lang="de-DE" altLang="en-DE" dirty="0" err="1"/>
              <a:t>as</a:t>
            </a:r>
            <a:r>
              <a:rPr lang="de-DE" altLang="en-DE" dirty="0"/>
              <a:t> </a:t>
            </a:r>
            <a:r>
              <a:rPr lang="de-DE" altLang="en-DE" dirty="0" err="1"/>
              <a:t>cooks</a:t>
            </a:r>
            <a:r>
              <a:rPr lang="de-DE" altLang="en-DE" dirty="0"/>
              <a:t> </a:t>
            </a:r>
            <a:r>
              <a:rPr lang="de-DE" altLang="en-DE" dirty="0" err="1"/>
              <a:t>go</a:t>
            </a:r>
            <a:r>
              <a:rPr lang="de-DE" altLang="en-DE" dirty="0"/>
              <a:t>, </a:t>
            </a:r>
            <a:r>
              <a:rPr lang="de-DE" altLang="en-DE" dirty="0" err="1"/>
              <a:t>she</a:t>
            </a:r>
            <a:r>
              <a:rPr lang="de-DE" altLang="en-DE" dirty="0"/>
              <a:t> </a:t>
            </a:r>
            <a:r>
              <a:rPr lang="de-DE" altLang="en-DE" dirty="0" err="1"/>
              <a:t>went</a:t>
            </a:r>
            <a:r>
              <a:rPr lang="de-DE" altLang="en-DE" dirty="0"/>
              <a:t>.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 err="1"/>
              <a:t>Wieviele</a:t>
            </a:r>
            <a:r>
              <a:rPr lang="de-DE" altLang="en-DE" dirty="0"/>
              <a:t> Wörter hat dieser Satz (aus Bauer 1988)?</a:t>
            </a:r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15 Wörter (oder 11 verschiedene Wörter), 9 Lexeme.</a:t>
            </a:r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Wörter sind durch Leerzeichen voneinander getrennt.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>
                <a:solidFill>
                  <a:srgbClr val="FF0000"/>
                </a:solidFill>
              </a:rPr>
              <a:t>Listen Sie die 15 Wörter auf, die 11 verschiedenen Wörter und die 9 Lexeme. </a:t>
            </a:r>
          </a:p>
        </p:txBody>
      </p:sp>
      <p:pic>
        <p:nvPicPr>
          <p:cNvPr id="2" name="Audio Recording 11. Oct 2020 at 12:38:00" descr="Audio Recording 11. Oct 2020 at 12:38:00">
            <a:hlinkClick r:id="" action="ppaction://media"/>
            <a:extLst>
              <a:ext uri="{FF2B5EF4-FFF2-40B4-BE49-F238E27FC236}">
                <a16:creationId xmlns:a16="http://schemas.microsoft.com/office/drawing/2014/main" id="{D1548D26-7716-7F48-B832-2B8E1C751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78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90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Phonologie der 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12700" indent="-12700"/>
            <a:r>
              <a:rPr lang="de-DE" dirty="0"/>
              <a:t>Verben mit betontem und trennbarem Präfix bilden ihr Partizip mit </a:t>
            </a:r>
            <a:r>
              <a:rPr lang="de-DE" i="1" dirty="0" err="1"/>
              <a:t>ge</a:t>
            </a:r>
            <a:r>
              <a:rPr lang="de-DE" dirty="0"/>
              <a:t>- (1), aber Verben mit unbetontem (oder nebenbetontem) und untrennbarem Präfix nicht (2) und (3).</a:t>
            </a:r>
          </a:p>
          <a:p>
            <a:endParaRPr lang="de-DE" i="1" dirty="0"/>
          </a:p>
          <a:p>
            <a:r>
              <a:rPr lang="de-DE" dirty="0"/>
              <a:t>	(1)	</a:t>
            </a:r>
            <a:r>
              <a:rPr lang="de-DE" dirty="0" err="1"/>
              <a:t>úntergetaucht</a:t>
            </a:r>
            <a:r>
              <a:rPr lang="de-DE" dirty="0"/>
              <a:t>, </a:t>
            </a:r>
            <a:r>
              <a:rPr lang="de-DE" dirty="0" err="1"/>
              <a:t>ángekommen</a:t>
            </a:r>
            <a:endParaRPr lang="de-DE" dirty="0"/>
          </a:p>
          <a:p>
            <a:endParaRPr lang="en-DE" dirty="0"/>
          </a:p>
          <a:p>
            <a:r>
              <a:rPr lang="de-DE" dirty="0"/>
              <a:t>	(2)	</a:t>
            </a:r>
            <a:r>
              <a:rPr lang="de-DE" dirty="0" err="1"/>
              <a:t>überhólt</a:t>
            </a:r>
            <a:r>
              <a:rPr lang="de-DE" dirty="0"/>
              <a:t> (*</a:t>
            </a:r>
            <a:r>
              <a:rPr lang="de-DE" dirty="0" err="1"/>
              <a:t>übergehólt</a:t>
            </a:r>
            <a:r>
              <a:rPr lang="de-DE" dirty="0"/>
              <a:t>), </a:t>
            </a:r>
            <a:r>
              <a:rPr lang="de-DE" dirty="0" err="1"/>
              <a:t>entfállen</a:t>
            </a:r>
            <a:r>
              <a:rPr lang="de-DE" dirty="0"/>
              <a:t> (*</a:t>
            </a:r>
            <a:r>
              <a:rPr lang="de-DE" dirty="0" err="1"/>
              <a:t>entgefallen</a:t>
            </a:r>
            <a:r>
              <a:rPr lang="de-DE" dirty="0"/>
              <a:t>) </a:t>
            </a:r>
            <a:endParaRPr lang="en-DE" dirty="0"/>
          </a:p>
          <a:p>
            <a:r>
              <a:rPr lang="de-DE" dirty="0"/>
              <a:t>	(3)	</a:t>
            </a:r>
            <a:r>
              <a:rPr lang="de-DE" dirty="0" err="1"/>
              <a:t>míssverstanden</a:t>
            </a:r>
            <a:r>
              <a:rPr lang="de-DE" dirty="0"/>
              <a:t> (*</a:t>
            </a:r>
            <a:r>
              <a:rPr lang="de-DE" dirty="0" err="1"/>
              <a:t>gemissverstanden</a:t>
            </a:r>
            <a:r>
              <a:rPr lang="de-DE" dirty="0"/>
              <a:t>, *</a:t>
            </a:r>
            <a:r>
              <a:rPr lang="de-DE" dirty="0" err="1"/>
              <a:t>missgeverstanden</a:t>
            </a:r>
            <a:r>
              <a:rPr lang="de-DE" dirty="0"/>
              <a:t>, *</a:t>
            </a:r>
            <a:r>
              <a:rPr lang="de-DE" dirty="0" err="1"/>
              <a:t>missvergestanden</a:t>
            </a:r>
            <a:r>
              <a:rPr lang="de-DE" dirty="0"/>
              <a:t>), berücksichtigt (*</a:t>
            </a:r>
            <a:r>
              <a:rPr lang="de-DE" dirty="0" err="1"/>
              <a:t>begerücksichtigt</a:t>
            </a:r>
            <a:r>
              <a:rPr lang="de-DE" dirty="0"/>
              <a:t>, …)</a:t>
            </a:r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50</a:t>
            </a:fld>
            <a:endParaRPr lang="de-DE"/>
          </a:p>
        </p:txBody>
      </p:sp>
      <p:pic>
        <p:nvPicPr>
          <p:cNvPr id="6" name="Audio Recording 11. Oct 2020 at 14:33:37" descr="Audio Recording 11. Oct 2020 at 14:33:37">
            <a:hlinkClick r:id="" action="ppaction://media"/>
            <a:extLst>
              <a:ext uri="{FF2B5EF4-FFF2-40B4-BE49-F238E27FC236}">
                <a16:creationId xmlns:a16="http://schemas.microsoft.com/office/drawing/2014/main" id="{2CD0CB39-AA41-E649-972F-C3143D369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28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91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Phonologie der Flexion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lvl="0"/>
            <a:r>
              <a:rPr lang="de-DE" u="sng" dirty="0"/>
              <a:t>Morphologische Generalisierung</a:t>
            </a:r>
            <a:r>
              <a:rPr lang="de-DE" dirty="0"/>
              <a:t>: </a:t>
            </a:r>
            <a:r>
              <a:rPr lang="de-DE" i="1" dirty="0" err="1"/>
              <a:t>ge</a:t>
            </a:r>
            <a:r>
              <a:rPr lang="de-DE" dirty="0"/>
              <a:t>- erscheint nur direkt vor einem Verbstamm. Ein Wort wie *</a:t>
            </a:r>
            <a:r>
              <a:rPr lang="de-DE" i="1" dirty="0" err="1"/>
              <a:t>geuntertaucht</a:t>
            </a:r>
            <a:r>
              <a:rPr lang="de-DE" dirty="0"/>
              <a:t> ist dadurch eliminiert, da </a:t>
            </a:r>
            <a:r>
              <a:rPr lang="de-DE" i="1" dirty="0"/>
              <a:t>unter</a:t>
            </a:r>
            <a:r>
              <a:rPr lang="de-DE" dirty="0"/>
              <a:t> nicht Teil des Verbstamms ist.</a:t>
            </a:r>
            <a:endParaRPr lang="en-DE" dirty="0"/>
          </a:p>
          <a:p>
            <a:r>
              <a:rPr lang="de-DE" dirty="0"/>
              <a:t> </a:t>
            </a:r>
            <a:endParaRPr lang="en-DE" dirty="0"/>
          </a:p>
          <a:p>
            <a:pPr lvl="0"/>
            <a:r>
              <a:rPr lang="de-DE" u="sng" dirty="0"/>
              <a:t>Phonologische Generalisierung</a:t>
            </a:r>
            <a:r>
              <a:rPr lang="de-DE" dirty="0"/>
              <a:t> </a:t>
            </a:r>
            <a:r>
              <a:rPr lang="de-DE" i="1" dirty="0" err="1"/>
              <a:t>ge</a:t>
            </a:r>
            <a:r>
              <a:rPr lang="de-DE" dirty="0"/>
              <a:t>- erscheint nur direkt vor der hauptbetonten Silbe des Stamms, den es präfigiert. </a:t>
            </a:r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51</a:t>
            </a:fld>
            <a:endParaRPr lang="de-DE"/>
          </a:p>
        </p:txBody>
      </p:sp>
      <p:pic>
        <p:nvPicPr>
          <p:cNvPr id="6" name="Audio Recording 11. Oct 2020 at 14:34:29" descr="Audio Recording 11. Oct 2020 at 14:34:29">
            <a:hlinkClick r:id="" action="ppaction://media"/>
            <a:extLst>
              <a:ext uri="{FF2B5EF4-FFF2-40B4-BE49-F238E27FC236}">
                <a16:creationId xmlns:a16="http://schemas.microsoft.com/office/drawing/2014/main" id="{FD397618-B392-6F4B-892D-302DA0ECF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3600" y="311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55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Schluss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Die Flexion ändert die Kategorie des Worts nicht. Sie hat aber eine grammatische Funktion.</a:t>
            </a:r>
          </a:p>
          <a:p>
            <a:pPr marL="0" indent="0">
              <a:buSzPct val="100000"/>
            </a:pPr>
            <a:r>
              <a:rPr lang="de-DE" dirty="0"/>
              <a:t>Alle Flexionsmorpheme des Deutschen bestehen aus entweder Konsonanten (meistens </a:t>
            </a:r>
            <a:r>
              <a:rPr lang="de-DE" dirty="0" err="1"/>
              <a:t>koronal</a:t>
            </a:r>
            <a:r>
              <a:rPr lang="de-DE" dirty="0"/>
              <a:t>) oder </a:t>
            </a:r>
            <a:r>
              <a:rPr lang="de-DE" dirty="0" err="1"/>
              <a:t>Schwasilben</a:t>
            </a:r>
            <a:r>
              <a:rPr lang="de-DE" dirty="0"/>
              <a:t>. </a:t>
            </a:r>
          </a:p>
          <a:p>
            <a:pPr marL="0" indent="0">
              <a:buSzPct val="100000"/>
            </a:pPr>
            <a:r>
              <a:rPr lang="de-DE" dirty="0"/>
              <a:t>Sie sind immer unbetont.</a:t>
            </a:r>
          </a:p>
          <a:p>
            <a:pPr marL="0" indent="0">
              <a:buSzPct val="100000"/>
            </a:pPr>
            <a:r>
              <a:rPr lang="de-DE" dirty="0"/>
              <a:t>Sie sind Suffixe, außer dem </a:t>
            </a:r>
            <a:r>
              <a:rPr lang="de-DE" dirty="0" err="1"/>
              <a:t>Partizipmorphem</a:t>
            </a:r>
            <a:r>
              <a:rPr lang="de-DE" i="1" dirty="0"/>
              <a:t> </a:t>
            </a:r>
            <a:r>
              <a:rPr lang="de-DE" i="1" dirty="0" err="1"/>
              <a:t>ge</a:t>
            </a:r>
            <a:r>
              <a:rPr lang="de-DE" i="1" dirty="0"/>
              <a:t>-</a:t>
            </a:r>
            <a:r>
              <a:rPr lang="de-DE" dirty="0"/>
              <a:t>, das ein Präfix ist.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56874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457200" indent="-457200">
              <a:buSzPct val="100000"/>
              <a:buAutoNum type="arabicPeriod"/>
            </a:pPr>
            <a:r>
              <a:rPr lang="de-DE" dirty="0"/>
              <a:t>Geben Sie Definitionen für die folgenden Begriffe an: Morpheme, Allomorphe, Affix, Suffix.        </a:t>
            </a:r>
          </a:p>
          <a:p>
            <a:pPr marL="457200" indent="-457200">
              <a:buSzPct val="100000"/>
              <a:buAutoNum type="arabicPeriod"/>
            </a:pPr>
            <a:r>
              <a:rPr lang="de-DE" dirty="0"/>
              <a:t>Was unterscheidet Derivation von Flexion?</a:t>
            </a:r>
          </a:p>
          <a:p>
            <a:pPr marL="457200" indent="-457200">
              <a:buSzPct val="100000"/>
              <a:buAutoNum type="arabicPeriod"/>
            </a:pPr>
            <a:r>
              <a:rPr lang="de-DE" dirty="0"/>
              <a:t>Welche sind die phonologischen Eigenschaften der Flexionssuffixe?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88073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4. Flektieren Die das Adjektiv </a:t>
            </a:r>
            <a:r>
              <a:rPr lang="de-DE" i="1" dirty="0"/>
              <a:t>reife</a:t>
            </a:r>
            <a:r>
              <a:rPr lang="de-DE" dirty="0"/>
              <a:t> in den folgenden Ausdrücken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Singular 			 und 	Plural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die/keine Banane  	 	die/keine Bananen</a:t>
            </a:r>
          </a:p>
          <a:p>
            <a:pPr marL="0" indent="0">
              <a:buSzPct val="100000"/>
            </a:pPr>
            <a:r>
              <a:rPr lang="de-DE" dirty="0"/>
              <a:t>der/kein Apfel			die/keine Äpfel</a:t>
            </a:r>
          </a:p>
          <a:p>
            <a:pPr marL="0" indent="0">
              <a:buSzPct val="100000"/>
            </a:pPr>
            <a:r>
              <a:rPr lang="de-DE" dirty="0"/>
              <a:t>das/kein Schaf			die/keine Schafe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r>
              <a:rPr lang="de-DE" dirty="0"/>
              <a:t>Was merken Sie bei </a:t>
            </a:r>
            <a:r>
              <a:rPr lang="de-DE"/>
              <a:t>den Pluralformen?</a:t>
            </a: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0870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dirty="0"/>
              <a:t>5. Welche sind </a:t>
            </a:r>
            <a:r>
              <a:rPr lang="de-DE" altLang="en-DE" dirty="0"/>
              <a:t>die morphologischen Merkmale von </a:t>
            </a:r>
          </a:p>
          <a:p>
            <a:pPr marL="342900" indent="-342900">
              <a:buSzPct val="100000"/>
              <a:buFontTx/>
              <a:buChar char="-"/>
            </a:pPr>
            <a:r>
              <a:rPr lang="de-DE" dirty="0"/>
              <a:t>Nomen</a:t>
            </a:r>
          </a:p>
          <a:p>
            <a:pPr marL="342900" indent="-342900">
              <a:buSzPct val="100000"/>
              <a:buFontTx/>
              <a:buChar char="-"/>
            </a:pPr>
            <a:r>
              <a:rPr lang="de-DE" dirty="0"/>
              <a:t>Adjektiv</a:t>
            </a:r>
          </a:p>
          <a:p>
            <a:pPr marL="342900" indent="-342900">
              <a:buSzPct val="100000"/>
              <a:buFontTx/>
              <a:buChar char="-"/>
            </a:pPr>
            <a:r>
              <a:rPr lang="de-DE" dirty="0"/>
              <a:t>Verb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94617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Appendix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/>
            <a:r>
              <a:rPr lang="de-DE" altLang="en-DE" dirty="0"/>
              <a:t>Klassifikation der Sprachen nach Crystal (1995)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u="sng" dirty="0"/>
              <a:t>Isolierender Sprachbau (analytisch</a:t>
            </a:r>
            <a:r>
              <a:rPr lang="de-DE" altLang="en-DE" dirty="0"/>
              <a:t>): </a:t>
            </a:r>
          </a:p>
          <a:p>
            <a:pPr marL="0" indent="0"/>
            <a:r>
              <a:rPr lang="de-DE" altLang="en-DE" dirty="0"/>
              <a:t>Alle Wörter sind unveränderlich, Endungen gibt es nicht. Grammatikalische Beziehungen werden durch die Wortstellung angezeigt. Chinesisch, </a:t>
            </a:r>
            <a:r>
              <a:rPr lang="de-DE" altLang="en-DE" dirty="0" err="1"/>
              <a:t>Vietnamiesisch</a:t>
            </a:r>
            <a:r>
              <a:rPr lang="de-DE" altLang="en-DE" dirty="0"/>
              <a:t>, Samoanisch. 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wo </a:t>
            </a:r>
            <a:r>
              <a:rPr lang="de-DE" altLang="en-DE" dirty="0" err="1"/>
              <a:t>mai</a:t>
            </a:r>
            <a:r>
              <a:rPr lang="de-DE" altLang="en-DE" dirty="0"/>
              <a:t>       </a:t>
            </a:r>
            <a:r>
              <a:rPr lang="de-DE" altLang="en-DE" dirty="0" err="1"/>
              <a:t>júzi</a:t>
            </a:r>
            <a:r>
              <a:rPr lang="de-DE" altLang="en-DE" dirty="0"/>
              <a:t>          </a:t>
            </a:r>
            <a:r>
              <a:rPr lang="de-DE" altLang="en-DE" dirty="0" err="1"/>
              <a:t>chi</a:t>
            </a:r>
            <a:r>
              <a:rPr lang="de-DE" altLang="en-DE" dirty="0"/>
              <a:t>                    (Mandarin Chinesisch)</a:t>
            </a:r>
          </a:p>
          <a:p>
            <a:pPr marL="0" indent="0"/>
            <a:r>
              <a:rPr lang="de-DE" altLang="en-DE" dirty="0"/>
              <a:t>ich kaufen Orangen essen</a:t>
            </a:r>
          </a:p>
          <a:p>
            <a:pPr marL="0" indent="0"/>
            <a:r>
              <a:rPr lang="de-DE" altLang="en-DE" dirty="0"/>
              <a:t>‘ich kaufe Orangen’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775230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Appendix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>
              <a:buSzPct val="100000"/>
            </a:pPr>
            <a:r>
              <a:rPr lang="de-DE" altLang="en-DE" u="sng" dirty="0"/>
              <a:t>Flektierender Sprachbau (synthetisch</a:t>
            </a:r>
            <a:r>
              <a:rPr lang="de-DE" altLang="en-DE" dirty="0"/>
              <a:t>): </a:t>
            </a:r>
          </a:p>
          <a:p>
            <a:pPr marL="0" indent="0">
              <a:buSzPct val="100000"/>
            </a:pPr>
            <a:endParaRPr lang="de-DE" altLang="en-DE" dirty="0"/>
          </a:p>
          <a:p>
            <a:pPr marL="0" indent="0">
              <a:buSzPct val="100000"/>
            </a:pPr>
            <a:r>
              <a:rPr lang="de-DE" altLang="en-DE" dirty="0"/>
              <a:t>Grammatikalische Beziehungen werden durch Veränderungen der inneren Struktur von Wörtern vermittelt – meist durch Flexionsendungen, die mehrere grammatikalische Beziehungen auf einmal ausdrücken. </a:t>
            </a:r>
          </a:p>
          <a:p>
            <a:pPr marL="0" indent="0">
              <a:buSzPct val="100000"/>
            </a:pPr>
            <a:r>
              <a:rPr lang="de-DE" altLang="en-DE" dirty="0"/>
              <a:t>Griechisch, Arabisch, Deutsch </a:t>
            </a:r>
          </a:p>
          <a:p>
            <a:pPr marL="0" indent="0">
              <a:buSzPct val="100000"/>
            </a:pPr>
            <a:endParaRPr lang="de-DE" altLang="en-DE" dirty="0"/>
          </a:p>
          <a:p>
            <a:pPr marL="0" indent="0">
              <a:buSzPct val="100000"/>
            </a:pPr>
            <a:r>
              <a:rPr lang="de-DE" altLang="en-DE" dirty="0"/>
              <a:t>am     –o                           (Latein)</a:t>
            </a:r>
          </a:p>
          <a:p>
            <a:pPr marL="0" indent="0">
              <a:buSzPct val="100000"/>
            </a:pPr>
            <a:r>
              <a:rPr lang="de-DE" altLang="en-DE" dirty="0"/>
              <a:t>liebe  1.sg.Präsens.Aktiv.Indikativ</a:t>
            </a:r>
          </a:p>
          <a:p>
            <a:pPr marL="0" indent="0">
              <a:buSzPct val="100000"/>
            </a:pPr>
            <a:r>
              <a:rPr lang="de-DE" altLang="en-DE" dirty="0"/>
              <a:t>‘ich liebe’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16657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Appendix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just"/>
            <a:r>
              <a:rPr lang="de-DE" altLang="en-DE" u="sng" dirty="0"/>
              <a:t>Agglutinierender Sprachbau</a:t>
            </a:r>
            <a:r>
              <a:rPr lang="de-DE" altLang="en-DE" dirty="0"/>
              <a:t>: </a:t>
            </a:r>
          </a:p>
          <a:p>
            <a:pPr marL="0" indent="0" algn="just"/>
            <a:endParaRPr lang="de-DE" altLang="en-DE" dirty="0"/>
          </a:p>
          <a:p>
            <a:pPr marL="0" indent="0" algn="just"/>
            <a:r>
              <a:rPr lang="de-DE" altLang="en-DE" dirty="0"/>
              <a:t>Wörter setzen sich aus langen Abfolgen von Einheiten zusammen, wobei jede Einheit eine bestimmte grammatische Bedeutung hat. Türkisch, </a:t>
            </a:r>
            <a:r>
              <a:rPr lang="de-DE" altLang="en-DE" dirty="0" err="1"/>
              <a:t>Finnish</a:t>
            </a:r>
            <a:r>
              <a:rPr lang="de-DE" altLang="en-DE" dirty="0"/>
              <a:t>, Japanisch </a:t>
            </a:r>
          </a:p>
          <a:p>
            <a:pPr marL="0" indent="0" algn="just"/>
            <a:endParaRPr lang="de-DE" altLang="en-DE" dirty="0"/>
          </a:p>
          <a:p>
            <a:pPr marL="0" indent="0" algn="just"/>
            <a:r>
              <a:rPr lang="de-DE" altLang="en-DE" i="1" dirty="0" err="1"/>
              <a:t>mimi</a:t>
            </a:r>
            <a:r>
              <a:rPr lang="de-DE" altLang="en-DE" i="1" dirty="0"/>
              <a:t> </a:t>
            </a:r>
            <a:r>
              <a:rPr lang="de-DE" altLang="en-DE" i="1" dirty="0" err="1"/>
              <a:t>ninakupenda</a:t>
            </a:r>
            <a:r>
              <a:rPr lang="de-DE" altLang="en-DE" i="1" dirty="0"/>
              <a:t> </a:t>
            </a:r>
            <a:r>
              <a:rPr lang="de-DE" altLang="en-DE" i="1" dirty="0" err="1"/>
              <a:t>wewe</a:t>
            </a:r>
            <a:r>
              <a:rPr lang="de-DE" altLang="en-DE" i="1" dirty="0"/>
              <a:t>                     </a:t>
            </a:r>
            <a:r>
              <a:rPr lang="de-DE" altLang="en-DE" dirty="0"/>
              <a:t>(Swahili)</a:t>
            </a:r>
            <a:endParaRPr lang="de-DE" altLang="en-DE" i="1" dirty="0"/>
          </a:p>
          <a:p>
            <a:pPr marL="0" indent="0" algn="just"/>
            <a:r>
              <a:rPr lang="de-DE" altLang="en-DE" dirty="0" err="1"/>
              <a:t>mimi</a:t>
            </a:r>
            <a:r>
              <a:rPr lang="de-DE" altLang="en-DE" dirty="0"/>
              <a:t> </a:t>
            </a:r>
            <a:r>
              <a:rPr lang="de-DE" altLang="en-DE" dirty="0" err="1"/>
              <a:t>ni</a:t>
            </a:r>
            <a:r>
              <a:rPr lang="de-DE" altLang="en-DE" dirty="0"/>
              <a:t> –na 	   –</a:t>
            </a:r>
            <a:r>
              <a:rPr lang="de-DE" altLang="en-DE" dirty="0" err="1"/>
              <a:t>ku</a:t>
            </a:r>
            <a:r>
              <a:rPr lang="de-DE" altLang="en-DE" dirty="0"/>
              <a:t>  –</a:t>
            </a:r>
            <a:r>
              <a:rPr lang="de-DE" altLang="en-DE" dirty="0" err="1"/>
              <a:t>penda</a:t>
            </a:r>
            <a:r>
              <a:rPr lang="de-DE" altLang="en-DE" dirty="0"/>
              <a:t> </a:t>
            </a:r>
            <a:r>
              <a:rPr lang="de-DE" altLang="en-DE" dirty="0" err="1"/>
              <a:t>wewe</a:t>
            </a:r>
            <a:r>
              <a:rPr lang="de-DE" altLang="en-DE" dirty="0"/>
              <a:t> </a:t>
            </a:r>
          </a:p>
          <a:p>
            <a:pPr marL="0" indent="0" algn="just"/>
            <a:r>
              <a:rPr lang="de-DE" altLang="en-DE" dirty="0"/>
              <a:t>mich ich Präsens du   lieben  dich</a:t>
            </a:r>
          </a:p>
          <a:p>
            <a:pPr marL="0" indent="0" algn="just"/>
            <a:r>
              <a:rPr lang="de-DE" altLang="en-DE" dirty="0"/>
              <a:t>‘Ich liebe dich’</a:t>
            </a:r>
          </a:p>
          <a:p>
            <a:pPr marL="0" indent="0" algn="just"/>
            <a:endParaRPr lang="de-DE" altLang="en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58342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Appendix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just"/>
            <a:r>
              <a:rPr lang="de-DE" altLang="en-DE" u="sng" dirty="0"/>
              <a:t>Inkorporierender Sprachbau (polysynthetisch)</a:t>
            </a:r>
            <a:r>
              <a:rPr lang="de-DE" altLang="en-DE" dirty="0"/>
              <a:t>:</a:t>
            </a:r>
          </a:p>
          <a:p>
            <a:pPr marL="0" indent="0" algn="just"/>
            <a:endParaRPr lang="de-DE" altLang="en-DE" dirty="0"/>
          </a:p>
          <a:p>
            <a:pPr marL="0" indent="0"/>
            <a:r>
              <a:rPr lang="de-DE" altLang="en-DE" dirty="0"/>
              <a:t>Die Wörter sind oft sehr lang und komplex und weisen Merkmale des agglutinierenden und des flektierenden Sprachbaus auf. Eskimo, Mohawk, australische Sprachen.  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i="1" dirty="0" err="1"/>
              <a:t>ngirruunthingapukani</a:t>
            </a:r>
            <a:r>
              <a:rPr lang="de-DE" altLang="en-DE" dirty="0"/>
              <a:t>                          (</a:t>
            </a:r>
            <a:r>
              <a:rPr lang="de-DE" altLang="en-DE" dirty="0" err="1"/>
              <a:t>Tiwi</a:t>
            </a:r>
            <a:r>
              <a:rPr lang="de-DE" altLang="en-DE" dirty="0"/>
              <a:t>)</a:t>
            </a:r>
          </a:p>
          <a:p>
            <a:pPr marL="0" indent="0" algn="just"/>
            <a:r>
              <a:rPr lang="de-DE" altLang="en-DE" dirty="0" err="1"/>
              <a:t>ngi</a:t>
            </a:r>
            <a:r>
              <a:rPr lang="de-DE" altLang="en-DE" dirty="0"/>
              <a:t>- </a:t>
            </a:r>
            <a:r>
              <a:rPr lang="de-DE" altLang="en-DE" dirty="0" err="1"/>
              <a:t>rru</a:t>
            </a:r>
            <a:r>
              <a:rPr lang="de-DE" altLang="en-DE" dirty="0"/>
              <a:t> 	           –</a:t>
            </a:r>
            <a:r>
              <a:rPr lang="de-DE" altLang="en-DE" dirty="0" err="1"/>
              <a:t>unthing</a:t>
            </a:r>
            <a:r>
              <a:rPr lang="de-DE" altLang="en-DE" dirty="0"/>
              <a:t>          -</a:t>
            </a:r>
            <a:r>
              <a:rPr lang="de-DE" altLang="en-DE" dirty="0" err="1"/>
              <a:t>apu</a:t>
            </a:r>
            <a:r>
              <a:rPr lang="de-DE" altLang="en-DE" dirty="0"/>
              <a:t> 	–</a:t>
            </a:r>
            <a:r>
              <a:rPr lang="de-DE" altLang="en-DE" dirty="0" err="1"/>
              <a:t>kani</a:t>
            </a:r>
            <a:endParaRPr lang="de-DE" altLang="en-DE" dirty="0"/>
          </a:p>
          <a:p>
            <a:pPr marL="0" indent="0" algn="just"/>
            <a:r>
              <a:rPr lang="de-DE" altLang="en-DE" dirty="0"/>
              <a:t>ich Präteritum </a:t>
            </a:r>
            <a:r>
              <a:rPr lang="de-DE" altLang="en-DE" dirty="0" err="1"/>
              <a:t>eine.Zeitlang</a:t>
            </a:r>
            <a:r>
              <a:rPr lang="de-DE" altLang="en-DE" dirty="0"/>
              <a:t>   essen 	wiederholt</a:t>
            </a:r>
          </a:p>
          <a:p>
            <a:pPr marL="0" indent="0" algn="just"/>
            <a:r>
              <a:rPr lang="de-DE" altLang="en-DE" dirty="0"/>
              <a:t>‘ich habe weiter gegessen.’</a:t>
            </a:r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  <a:p>
            <a:pPr marL="0" indent="0">
              <a:buSzPct val="100000"/>
            </a:pP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de-DE" dirty="0"/>
              <a:t>C. Fery Morph-Phon Schnittstelle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D5F90-EF1B-49B5-BE47-AEA5AB1301ED}" type="slidenum">
              <a:rPr lang="de-DE" smtClean="0"/>
              <a:pPr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6995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181A9B9F-3670-514D-A0EB-1E4DADBF0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Morphologie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F7964369-F525-F94F-BC3A-97B59BBC54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/>
            <a:r>
              <a:rPr lang="de-DE" altLang="en-DE" dirty="0"/>
              <a:t>(2) ich war, es war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In (2) hat man gleiche Wortform, gleiches Lexem (</a:t>
            </a:r>
            <a:r>
              <a:rPr lang="de-DE" altLang="en-DE" i="1" dirty="0"/>
              <a:t>sein</a:t>
            </a:r>
            <a:r>
              <a:rPr lang="de-DE" altLang="en-DE" dirty="0"/>
              <a:t>), verschiedene grammatische Wörter (</a:t>
            </a:r>
            <a:r>
              <a:rPr lang="de-DE" altLang="en-DE" i="1" dirty="0"/>
              <a:t>war</a:t>
            </a:r>
            <a:r>
              <a:rPr lang="de-DE" altLang="en-DE" dirty="0"/>
              <a:t>.1sg, </a:t>
            </a:r>
            <a:r>
              <a:rPr lang="de-DE" altLang="en-DE" i="1" dirty="0"/>
              <a:t>war</a:t>
            </a:r>
            <a:r>
              <a:rPr lang="de-DE" altLang="en-DE" dirty="0"/>
              <a:t>.3.sg).</a:t>
            </a:r>
          </a:p>
        </p:txBody>
      </p:sp>
      <p:pic>
        <p:nvPicPr>
          <p:cNvPr id="2" name="Audio Recording 11. Oct 2020 at 12:39:13" descr="Audio Recording 11. Oct 2020 at 12:39:13">
            <a:hlinkClick r:id="" action="ppaction://media"/>
            <a:extLst>
              <a:ext uri="{FF2B5EF4-FFF2-40B4-BE49-F238E27FC236}">
                <a16:creationId xmlns:a16="http://schemas.microsoft.com/office/drawing/2014/main" id="{9029548C-CACC-404B-9311-9821E323A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914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63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E415E6B8-7EC4-9A40-BDDE-4FBFC51970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Morphologie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E2EE3CD4-4B9B-724F-874E-5EC8736262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</a:pPr>
            <a:r>
              <a:rPr lang="de-DE" altLang="en-DE" dirty="0"/>
              <a:t>Wörter bestehen selber aus Morphemen, die frei oder gebunden sein können.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/>
              <a:t>(3) Die Mörderin hat ihr Opfer im Wohnzimmer erschossen.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i="1" dirty="0"/>
              <a:t>Mörderin</a:t>
            </a:r>
            <a:r>
              <a:rPr lang="de-DE" altLang="en-DE" dirty="0"/>
              <a:t>: Mord, -er, -in</a:t>
            </a:r>
          </a:p>
          <a:p>
            <a:pPr marL="0" indent="0">
              <a:lnSpc>
                <a:spcPct val="90000"/>
              </a:lnSpc>
            </a:pPr>
            <a:r>
              <a:rPr lang="de-DE" altLang="en-DE" i="1" dirty="0"/>
              <a:t>Wohnzimmer</a:t>
            </a:r>
            <a:r>
              <a:rPr lang="de-DE" altLang="en-DE" dirty="0"/>
              <a:t>: Wohn-, Zimmer</a:t>
            </a:r>
          </a:p>
          <a:p>
            <a:pPr marL="0" indent="0">
              <a:lnSpc>
                <a:spcPct val="90000"/>
              </a:lnSpc>
            </a:pPr>
            <a:r>
              <a:rPr lang="de-DE" altLang="en-DE" i="1" dirty="0"/>
              <a:t>im</a:t>
            </a:r>
            <a:r>
              <a:rPr lang="de-DE" altLang="en-DE" dirty="0"/>
              <a:t>: in, dem</a:t>
            </a:r>
          </a:p>
          <a:p>
            <a:pPr marL="0" indent="0">
              <a:lnSpc>
                <a:spcPct val="90000"/>
              </a:lnSpc>
            </a:pPr>
            <a:r>
              <a:rPr lang="de-DE" altLang="en-DE" i="1" dirty="0"/>
              <a:t>erschossen</a:t>
            </a:r>
            <a:r>
              <a:rPr lang="de-DE" altLang="en-DE" dirty="0"/>
              <a:t>: er-, schoss, -en</a:t>
            </a:r>
          </a:p>
          <a:p>
            <a:pPr marL="0" indent="0">
              <a:lnSpc>
                <a:spcPct val="90000"/>
              </a:lnSpc>
            </a:pPr>
            <a:endParaRPr lang="de-DE" altLang="en-DE" dirty="0"/>
          </a:p>
          <a:p>
            <a:pPr marL="0" indent="0">
              <a:lnSpc>
                <a:spcPct val="90000"/>
              </a:lnSpc>
            </a:pPr>
            <a:r>
              <a:rPr lang="de-DE" altLang="en-DE" dirty="0">
                <a:solidFill>
                  <a:srgbClr val="FF0000"/>
                </a:solidFill>
              </a:rPr>
              <a:t>Welche Morpheme sind im Prinzip frei, welche im Prinzip gebunden?</a:t>
            </a:r>
          </a:p>
          <a:p>
            <a:pPr marL="0" indent="0">
              <a:lnSpc>
                <a:spcPct val="90000"/>
              </a:lnSpc>
            </a:pPr>
            <a:r>
              <a:rPr lang="de-DE" altLang="en-DE" dirty="0">
                <a:solidFill>
                  <a:srgbClr val="FF0000"/>
                </a:solidFill>
              </a:rPr>
              <a:t>Können freie Morpheme manchmal gebunden sein?</a:t>
            </a:r>
          </a:p>
          <a:p>
            <a:pPr marL="0" indent="0">
              <a:lnSpc>
                <a:spcPct val="90000"/>
              </a:lnSpc>
            </a:pPr>
            <a:r>
              <a:rPr lang="de-DE" altLang="en-DE" dirty="0">
                <a:solidFill>
                  <a:srgbClr val="FF0000"/>
                </a:solidFill>
              </a:rPr>
              <a:t>Und gebundene Morpheme manchmal frei sein?</a:t>
            </a:r>
          </a:p>
        </p:txBody>
      </p:sp>
      <p:pic>
        <p:nvPicPr>
          <p:cNvPr id="2" name="Audio Recording 11. Oct 2020 at 12:42:31" descr="Audio Recording 11. Oct 2020 at 12:42:31">
            <a:hlinkClick r:id="" action="ppaction://media"/>
            <a:extLst>
              <a:ext uri="{FF2B5EF4-FFF2-40B4-BE49-F238E27FC236}">
                <a16:creationId xmlns:a16="http://schemas.microsoft.com/office/drawing/2014/main" id="{0E65AB33-60E0-4246-844E-515BDA75F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355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58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B9771AD-EEBD-AC40-A169-915D46C22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Morphologie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D4036BC-A388-9A4F-BDB4-01812BE2A7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/>
            <a:r>
              <a:rPr lang="de-DE" altLang="en-DE" b="1" dirty="0"/>
              <a:t>Morphem</a:t>
            </a:r>
            <a:r>
              <a:rPr lang="de-DE" altLang="en-DE" dirty="0"/>
              <a:t>: ein morphologischer Bestandteil eines Wortes.</a:t>
            </a:r>
          </a:p>
          <a:p>
            <a:pPr marL="0" indent="0"/>
            <a:endParaRPr lang="de-DE" altLang="en-DE" dirty="0"/>
          </a:p>
          <a:p>
            <a:pPr marL="0" indent="0"/>
            <a:r>
              <a:rPr lang="de-DE" altLang="en-DE" dirty="0"/>
              <a:t>Freie Morpheme: </a:t>
            </a:r>
            <a:r>
              <a:rPr lang="de-DE" altLang="en-DE" i="1" dirty="0"/>
              <a:t>die, Opfer, hat</a:t>
            </a:r>
            <a:endParaRPr lang="de-DE" altLang="en-DE" dirty="0"/>
          </a:p>
          <a:p>
            <a:pPr marL="0" indent="0"/>
            <a:r>
              <a:rPr lang="de-DE" altLang="en-DE" dirty="0"/>
              <a:t>Gebundene Morpheme: -</a:t>
            </a:r>
            <a:r>
              <a:rPr lang="de-DE" altLang="en-DE" i="1" dirty="0"/>
              <a:t>er, -in, -bar, -</a:t>
            </a:r>
            <a:r>
              <a:rPr lang="de-DE" altLang="en-DE" i="1" dirty="0" err="1"/>
              <a:t>krat</a:t>
            </a:r>
            <a:r>
              <a:rPr lang="de-DE" altLang="en-DE" dirty="0"/>
              <a:t> (in </a:t>
            </a:r>
            <a:r>
              <a:rPr lang="de-DE" altLang="en-DE" i="1" dirty="0"/>
              <a:t>Demokrat</a:t>
            </a:r>
            <a:r>
              <a:rPr lang="de-DE" altLang="en-DE" dirty="0"/>
              <a:t>)</a:t>
            </a:r>
          </a:p>
          <a:p>
            <a:pPr marL="0" indent="0"/>
            <a:r>
              <a:rPr lang="de-DE" altLang="en-DE" dirty="0"/>
              <a:t>Manche Wörter bestehen ausschließlich aus gebundenen Morphemen (</a:t>
            </a:r>
            <a:r>
              <a:rPr lang="de-DE" altLang="en-DE" i="1" dirty="0"/>
              <a:t>Astro-</a:t>
            </a:r>
            <a:r>
              <a:rPr lang="de-DE" altLang="en-DE" i="1" dirty="0" err="1"/>
              <a:t>naut</a:t>
            </a:r>
            <a:r>
              <a:rPr lang="de-DE" altLang="en-DE" i="1" dirty="0"/>
              <a:t>, anthropo-log-</a:t>
            </a:r>
            <a:r>
              <a:rPr lang="de-DE" altLang="en-DE" i="1" dirty="0" err="1"/>
              <a:t>isch</a:t>
            </a:r>
            <a:r>
              <a:rPr lang="de-DE" altLang="en-DE" dirty="0"/>
              <a:t>).</a:t>
            </a:r>
          </a:p>
        </p:txBody>
      </p:sp>
      <p:pic>
        <p:nvPicPr>
          <p:cNvPr id="2" name="Audio Recording 11. Oct 2020 at 12:44:05" descr="Audio Recording 11. Oct 2020 at 12:44:05">
            <a:hlinkClick r:id="" action="ppaction://media"/>
            <a:extLst>
              <a:ext uri="{FF2B5EF4-FFF2-40B4-BE49-F238E27FC236}">
                <a16:creationId xmlns:a16="http://schemas.microsoft.com/office/drawing/2014/main" id="{5229EEE8-0716-FC47-8EFF-42B7EB8CB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4200" y="5453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48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8FBCDF2-27B8-9F46-8B6C-A8CF000F90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de-DE" altLang="en-DE" dirty="0"/>
              <a:t>Morphologie</a:t>
            </a:r>
            <a:endParaRPr lang="de-DE" altLang="en-DE" dirty="0">
              <a:solidFill>
                <a:schemeClr val="tx1"/>
              </a:solidFill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98A7C8B-2AF3-8543-91F6-2144FC055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marL="0" indent="0"/>
            <a:r>
              <a:rPr lang="de-DE" altLang="en-DE" i="1" dirty="0" err="1"/>
              <a:t>arhytmisch</a:t>
            </a:r>
            <a:r>
              <a:rPr lang="de-DE" altLang="en-DE" i="1" dirty="0"/>
              <a:t>, atypisch, amusisch, atonisch</a:t>
            </a:r>
            <a:r>
              <a:rPr lang="de-DE" altLang="en-DE" dirty="0"/>
              <a:t>: </a:t>
            </a:r>
            <a:r>
              <a:rPr lang="de-DE" altLang="en-DE" i="1" dirty="0"/>
              <a:t>a</a:t>
            </a:r>
            <a:r>
              <a:rPr lang="de-DE" altLang="en-DE" dirty="0"/>
              <a:t>- ist ein Morphem, das </a:t>
            </a:r>
            <a:r>
              <a:rPr lang="de-DE" altLang="en-DE" dirty="0" err="1"/>
              <a:t>Affixbedeutung</a:t>
            </a:r>
            <a:r>
              <a:rPr lang="de-DE" altLang="en-DE" dirty="0"/>
              <a:t> hat. Die Bedeutung von komplexen Wörtern ergibt sich aus der Bedeutung der Komponenten, in dem Beispiel </a:t>
            </a:r>
            <a:r>
              <a:rPr lang="de-DE" altLang="en-DE" i="1" dirty="0" err="1"/>
              <a:t>rhytmisch</a:t>
            </a:r>
            <a:r>
              <a:rPr lang="de-DE" altLang="en-DE" i="1" dirty="0"/>
              <a:t>, typisch, musisch, tonisch</a:t>
            </a:r>
            <a:endParaRPr lang="de-DE" altLang="en-DE" dirty="0"/>
          </a:p>
          <a:p>
            <a:pPr marL="0" indent="0"/>
            <a:r>
              <a:rPr lang="de-DE" altLang="en-DE" dirty="0"/>
              <a:t>(-</a:t>
            </a:r>
            <a:r>
              <a:rPr lang="de-DE" altLang="en-DE" i="1" dirty="0"/>
              <a:t>a</a:t>
            </a:r>
            <a:r>
              <a:rPr lang="de-DE" altLang="en-DE" dirty="0"/>
              <a:t>- in </a:t>
            </a:r>
            <a:r>
              <a:rPr lang="de-DE" altLang="en-DE" i="1" dirty="0"/>
              <a:t>aber</a:t>
            </a:r>
            <a:r>
              <a:rPr lang="de-DE" altLang="en-DE" dirty="0"/>
              <a:t> ist dagegen kein Morphem)</a:t>
            </a:r>
          </a:p>
        </p:txBody>
      </p:sp>
      <p:pic>
        <p:nvPicPr>
          <p:cNvPr id="2" name="Audio Recording 11. Oct 2020 at 12:46:04" descr="Audio Recording 11. Oct 2020 at 12:46:04">
            <a:hlinkClick r:id="" action="ppaction://media"/>
            <a:extLst>
              <a:ext uri="{FF2B5EF4-FFF2-40B4-BE49-F238E27FC236}">
                <a16:creationId xmlns:a16="http://schemas.microsoft.com/office/drawing/2014/main" id="{E758EF23-3924-0F4A-A0B4-F20ACE6F9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40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75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5039</TotalTime>
  <Words>3215</Words>
  <Application>Microsoft Macintosh PowerPoint</Application>
  <PresentationFormat>On-screen Show (4:3)</PresentationFormat>
  <Paragraphs>475</Paragraphs>
  <Slides>59</Slides>
  <Notes>12</Notes>
  <HiddenSlides>0</HiddenSlides>
  <MMClips>49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Times New Roman</vt:lpstr>
      <vt:lpstr>WP TypographicSymbols</vt:lpstr>
      <vt:lpstr>Calibri</vt:lpstr>
      <vt:lpstr>Arial</vt:lpstr>
      <vt:lpstr>Larissa-Design</vt:lpstr>
      <vt:lpstr>Document</vt:lpstr>
      <vt:lpstr> Phonologie-Morphologie-Schnittstelle des Deutschen </vt:lpstr>
      <vt:lpstr>Lektüre von Alber </vt:lpstr>
      <vt:lpstr>Inhalt der Präsentation </vt:lpstr>
      <vt:lpstr>Morphologie </vt:lpstr>
      <vt:lpstr>Morphologie</vt:lpstr>
      <vt:lpstr>Morphologie</vt:lpstr>
      <vt:lpstr>Morphologie</vt:lpstr>
      <vt:lpstr>Morphologie</vt:lpstr>
      <vt:lpstr>Morphologie</vt:lpstr>
      <vt:lpstr>Morphologie</vt:lpstr>
      <vt:lpstr>Terminologie</vt:lpstr>
      <vt:lpstr>Terminologie</vt:lpstr>
      <vt:lpstr>Terminologie</vt:lpstr>
      <vt:lpstr>Terminologie</vt:lpstr>
      <vt:lpstr>Terminologie</vt:lpstr>
      <vt:lpstr>Terminologie</vt:lpstr>
      <vt:lpstr>Terminologie</vt:lpstr>
      <vt:lpstr>Terminologie</vt:lpstr>
      <vt:lpstr>Terminologie</vt:lpstr>
      <vt:lpstr>Terminologie</vt:lpstr>
      <vt:lpstr>2. Flexion</vt:lpstr>
      <vt:lpstr>Flexion</vt:lpstr>
      <vt:lpstr>Flexion</vt:lpstr>
      <vt:lpstr>Flexion</vt:lpstr>
      <vt:lpstr>Flexion</vt:lpstr>
      <vt:lpstr>Affixe</vt:lpstr>
      <vt:lpstr>Verbflexion</vt:lpstr>
      <vt:lpstr> </vt:lpstr>
      <vt:lpstr>Verbflexion</vt:lpstr>
      <vt:lpstr> Verbflexion: Präteritum</vt:lpstr>
      <vt:lpstr>Verbflexion </vt:lpstr>
      <vt:lpstr>Flexion</vt:lpstr>
      <vt:lpstr>Nominalflexion</vt:lpstr>
      <vt:lpstr> </vt:lpstr>
      <vt:lpstr> </vt:lpstr>
      <vt:lpstr> </vt:lpstr>
      <vt:lpstr> </vt:lpstr>
      <vt:lpstr> </vt:lpstr>
      <vt:lpstr> </vt:lpstr>
      <vt:lpstr> </vt:lpstr>
      <vt:lpstr> </vt:lpstr>
      <vt:lpstr>3. Phonologie der Flexion</vt:lpstr>
      <vt:lpstr>Phonologie der Flexion</vt:lpstr>
      <vt:lpstr>Phonologie der Flexion</vt:lpstr>
      <vt:lpstr>Phonologie der Flexion</vt:lpstr>
      <vt:lpstr>Phonologie der Flexion</vt:lpstr>
      <vt:lpstr>Phonologie der Flexion</vt:lpstr>
      <vt:lpstr>Phonologie der Flexion</vt:lpstr>
      <vt:lpstr>Phonologie der Flexion</vt:lpstr>
      <vt:lpstr>Phonologie der Flexion</vt:lpstr>
      <vt:lpstr>Phonologie der Flexion</vt:lpstr>
      <vt:lpstr>Schluss</vt:lpstr>
      <vt:lpstr>Übungen</vt:lpstr>
      <vt:lpstr>Übungen</vt:lpstr>
      <vt:lpstr>Übungen</vt:lpstr>
      <vt:lpstr>Appendix</vt:lpstr>
      <vt:lpstr>Appendix</vt:lpstr>
      <vt:lpstr>Appendix</vt:lpstr>
      <vt:lpstr>Appendix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Winfried Lechner</dc:creator>
  <cp:lastModifiedBy>Caroline Fery</cp:lastModifiedBy>
  <cp:revision>510</cp:revision>
  <dcterms:created xsi:type="dcterms:W3CDTF">2019-06-22T15:52:53Z</dcterms:created>
  <dcterms:modified xsi:type="dcterms:W3CDTF">2020-11-01T08:30:45Z</dcterms:modified>
</cp:coreProperties>
</file>