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35"/>
  </p:notesMasterIdLst>
  <p:sldIdLst>
    <p:sldId id="259" r:id="rId2"/>
    <p:sldId id="365" r:id="rId3"/>
    <p:sldId id="434" r:id="rId4"/>
    <p:sldId id="445" r:id="rId5"/>
    <p:sldId id="446" r:id="rId6"/>
    <p:sldId id="447" r:id="rId7"/>
    <p:sldId id="448" r:id="rId8"/>
    <p:sldId id="449" r:id="rId9"/>
    <p:sldId id="471" r:id="rId10"/>
    <p:sldId id="450" r:id="rId11"/>
    <p:sldId id="469" r:id="rId12"/>
    <p:sldId id="452" r:id="rId13"/>
    <p:sldId id="467" r:id="rId14"/>
    <p:sldId id="472" r:id="rId15"/>
    <p:sldId id="453" r:id="rId16"/>
    <p:sldId id="278" r:id="rId17"/>
    <p:sldId id="456" r:id="rId18"/>
    <p:sldId id="457" r:id="rId19"/>
    <p:sldId id="473" r:id="rId20"/>
    <p:sldId id="284" r:id="rId21"/>
    <p:sldId id="460" r:id="rId22"/>
    <p:sldId id="454" r:id="rId23"/>
    <p:sldId id="455" r:id="rId24"/>
    <p:sldId id="459" r:id="rId25"/>
    <p:sldId id="461" r:id="rId26"/>
    <p:sldId id="470" r:id="rId27"/>
    <p:sldId id="463" r:id="rId28"/>
    <p:sldId id="464" r:id="rId29"/>
    <p:sldId id="466" r:id="rId30"/>
    <p:sldId id="468" r:id="rId31"/>
    <p:sldId id="441" r:id="rId32"/>
    <p:sldId id="474" r:id="rId33"/>
    <p:sldId id="438" r:id="rId34"/>
  </p:sldIdLst>
  <p:sldSz cx="9144000" cy="6858000" type="screen4x3"/>
  <p:notesSz cx="7102475" cy="10233025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WP TypographicSymbols" panose="020F0502020204030204" pitchFamily="34" charset="0"/>
      <p:regular r:id="rId40"/>
      <p:bold r:id="rId41"/>
      <p:italic r:id="rId42"/>
      <p:boldItalic r:id="rId43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339966"/>
    <a:srgbClr val="8020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307" autoAdjust="0"/>
    <p:restoredTop sz="94593" autoAdjust="0"/>
  </p:normalViewPr>
  <p:slideViewPr>
    <p:cSldViewPr>
      <p:cViewPr varScale="1">
        <p:scale>
          <a:sx n="86" d="100"/>
          <a:sy n="86" d="100"/>
        </p:scale>
        <p:origin x="208" y="2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3" y="2621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1651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1651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r">
              <a:defRPr sz="1300"/>
            </a:lvl1pPr>
          </a:lstStyle>
          <a:p>
            <a:fld id="{B26CCD77-A954-40EE-8D07-A0BE97B286F6}" type="datetimeFigureOut">
              <a:rPr lang="de-DE" smtClean="0"/>
              <a:pPr/>
              <a:t>01.11.20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57" tIns="49528" rIns="99057" bIns="49528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0248" y="4860687"/>
            <a:ext cx="5681980" cy="4604861"/>
          </a:xfrm>
          <a:prstGeom prst="rect">
            <a:avLst/>
          </a:prstGeom>
        </p:spPr>
        <p:txBody>
          <a:bodyPr vert="horz" lIns="99057" tIns="49528" rIns="99057" bIns="49528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19598"/>
            <a:ext cx="3077739" cy="511651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3092" y="9719598"/>
            <a:ext cx="3077739" cy="511651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r">
              <a:defRPr sz="1300"/>
            </a:lvl1pPr>
          </a:lstStyle>
          <a:p>
            <a:fld id="{1EBFFEC9-4F5F-4C95-86E1-B5E1B764322F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>
            <a:extLst>
              <a:ext uri="{FF2B5EF4-FFF2-40B4-BE49-F238E27FC236}">
                <a16:creationId xmlns:a16="http://schemas.microsoft.com/office/drawing/2014/main" id="{2F89763F-0C2A-EF42-81F9-DA8AD0B453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F0F94A0-7288-7E42-890C-ED6D0B46F599}" type="slidenum">
              <a:rPr lang="de-DE" altLang="de-DE" sz="1200">
                <a:latin typeface="Times" pitchFamily="2" charset="0"/>
              </a:rPr>
              <a:pPr/>
              <a:t>16</a:t>
            </a:fld>
            <a:endParaRPr lang="de-DE" altLang="de-DE" sz="1200">
              <a:latin typeface="Times" pitchFamily="2" charset="0"/>
            </a:endParaRPr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53C889D2-4B6B-A849-BAAA-11C78D4FF8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6F960075-586B-C648-973D-A067FBE044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37462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>
            <a:extLst>
              <a:ext uri="{FF2B5EF4-FFF2-40B4-BE49-F238E27FC236}">
                <a16:creationId xmlns:a16="http://schemas.microsoft.com/office/drawing/2014/main" id="{2EB985A1-9C93-774C-B096-405DDE377B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C7E4E91-6B73-A74F-A9A1-C492779D86D4}" type="slidenum">
              <a:rPr lang="de-DE" altLang="de-DE" sz="1200">
                <a:latin typeface="Times" pitchFamily="2" charset="0"/>
              </a:rPr>
              <a:pPr/>
              <a:t>20</a:t>
            </a:fld>
            <a:endParaRPr lang="de-DE" altLang="de-DE" sz="1200">
              <a:latin typeface="Times" pitchFamily="2" charset="0"/>
            </a:endParaRPr>
          </a:p>
        </p:txBody>
      </p:sp>
      <p:sp>
        <p:nvSpPr>
          <p:cNvPr id="73730" name="Rectangle 1026">
            <a:extLst>
              <a:ext uri="{FF2B5EF4-FFF2-40B4-BE49-F238E27FC236}">
                <a16:creationId xmlns:a16="http://schemas.microsoft.com/office/drawing/2014/main" id="{E28525FB-1879-974E-B33F-E474371015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1027">
            <a:extLst>
              <a:ext uri="{FF2B5EF4-FFF2-40B4-BE49-F238E27FC236}">
                <a16:creationId xmlns:a16="http://schemas.microsoft.com/office/drawing/2014/main" id="{8C753C76-12CF-8E46-8CA2-CA690E9528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36753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3FFF7-8F1B-4193-AD3D-64C8A7F485C4}" type="datetime1">
              <a:rPr lang="de-DE" smtClean="0"/>
              <a:pPr/>
              <a:t>01.11.20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A3688-DEEB-4A0C-9E4C-4B28E23DDD7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53EC8-0834-47F0-AC04-A9681A6B9D33}" type="datetime1">
              <a:rPr lang="de-DE" smtClean="0"/>
              <a:pPr/>
              <a:t>01.11.20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A3688-DEEB-4A0C-9E4C-4B28E23DDD7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D25A-E834-4788-A9E0-35B612FD9F59}" type="datetime1">
              <a:rPr lang="de-DE" smtClean="0"/>
              <a:pPr/>
              <a:t>01.11.20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A3688-DEEB-4A0C-9E4C-4B28E23DDD7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>
            <a:normAutofit/>
          </a:bodyPr>
          <a:lstStyle>
            <a:lvl1pPr>
              <a:defRPr sz="3200" b="1" cap="small" baseline="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029200"/>
          </a:xfrm>
        </p:spPr>
        <p:txBody>
          <a:bodyPr/>
          <a:lstStyle>
            <a:lvl1pPr marL="519113" indent="-519113">
              <a:spcBef>
                <a:spcPts val="200"/>
              </a:spcBef>
              <a:buFontTx/>
              <a:buNone/>
              <a:tabLst>
                <a:tab pos="342900" algn="l"/>
                <a:tab pos="747713" algn="l"/>
                <a:tab pos="1090613" algn="l"/>
              </a:tabLst>
              <a:defRPr sz="2400"/>
            </a:lvl1pPr>
            <a:lvl2pPr>
              <a:spcBef>
                <a:spcPts val="200"/>
              </a:spcBef>
              <a:defRPr sz="2200"/>
            </a:lvl2pPr>
            <a:lvl3pPr>
              <a:spcBef>
                <a:spcPts val="200"/>
              </a:spcBef>
              <a:defRPr sz="2000"/>
            </a:lvl3pPr>
            <a:lvl4pPr>
              <a:spcBef>
                <a:spcPts val="200"/>
              </a:spcBef>
              <a:defRPr/>
            </a:lvl4pPr>
            <a:lvl5pPr>
              <a:spcBef>
                <a:spcPts val="200"/>
              </a:spcBef>
              <a:defRPr/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27.03.2020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DGA 31 Morphologie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/>
            </a:lvl1pPr>
          </a:lstStyle>
          <a:p>
            <a:fld id="{DAED5F90-EF1B-49B5-BE47-AEA5AB1301ED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360487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371E-2F7A-4858-8042-BEBA37A60D05}" type="datetime1">
              <a:rPr lang="de-DE" smtClean="0"/>
              <a:pPr/>
              <a:t>01.11.20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A3688-DEEB-4A0C-9E4C-4B28E23DDD7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B0507-7164-49E5-8A3E-78CB9A6B7EE6}" type="datetime1">
              <a:rPr lang="de-DE" smtClean="0"/>
              <a:pPr/>
              <a:t>01.11.20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A3688-DEEB-4A0C-9E4C-4B28E23DDD7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C2898-DDD0-4FB4-ABA1-FE787DF53946}" type="datetime1">
              <a:rPr lang="de-DE" smtClean="0"/>
              <a:pPr/>
              <a:t>01.11.20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A3688-DEEB-4A0C-9E4C-4B28E23DDD7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87A64-0415-410A-A9D4-74CA3763DC00}" type="datetime1">
              <a:rPr lang="de-DE" smtClean="0"/>
              <a:pPr/>
              <a:t>01.11.20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A3688-DEEB-4A0C-9E4C-4B28E23DDD7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D9A52-AE6A-48C5-801E-2F9FA57F3F7D}" type="datetime1">
              <a:rPr lang="de-DE" smtClean="0"/>
              <a:pPr/>
              <a:t>01.11.20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A3688-DEEB-4A0C-9E4C-4B28E23DDD7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E456B-084A-4731-8D1B-ABAA18FD6E80}" type="datetime1">
              <a:rPr lang="de-DE" smtClean="0"/>
              <a:pPr/>
              <a:t>01.11.20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A3688-DEEB-4A0C-9E4C-4B28E23DDD7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F9D3F-FACC-49C4-954B-C065BE8AFDCF}" type="datetime1">
              <a:rPr lang="de-DE" smtClean="0"/>
              <a:pPr/>
              <a:t>01.11.20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A3688-DEEB-4A0C-9E4C-4B28E23DDD7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25293-9284-4897-887D-F3C147CCE4E3}" type="datetime1">
              <a:rPr lang="de-DE" smtClean="0"/>
              <a:pPr/>
              <a:t>01.11.20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Intermediate Semantics: Binding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990E4-1B54-4AAA-A525-02A3357B8E8D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P TypographicSymbols" pitchFamily="2" charset="0"/>
        <a:buChar char="!"/>
        <a:tabLst>
          <a:tab pos="342900" algn="l"/>
        </a:tabLst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tabLst>
          <a:tab pos="342900" algn="l"/>
        </a:tabLst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tabLst>
          <a:tab pos="342900" algn="l"/>
        </a:tabLst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tabLst>
          <a:tab pos="342900" algn="l"/>
        </a:tabLst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tabLst>
          <a:tab pos="342900" algn="l"/>
        </a:tabLst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609600" y="663575"/>
            <a:ext cx="7772400" cy="1470025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br>
              <a:rPr lang="en-US" b="1" cap="small" dirty="0"/>
            </a:br>
            <a:r>
              <a:rPr lang="en-GB" dirty="0" err="1"/>
              <a:t>Phonologie-Morphologie-Schnittstelle</a:t>
            </a:r>
            <a:r>
              <a:rPr lang="en-GB" dirty="0"/>
              <a:t> des </a:t>
            </a:r>
            <a:r>
              <a:rPr lang="en-GB" dirty="0" err="1"/>
              <a:t>Deutschen</a:t>
            </a:r>
            <a:br>
              <a:rPr lang="en-GB" dirty="0"/>
            </a:br>
            <a:endParaRPr lang="de-DE" cap="small" dirty="0"/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1646213" y="3490686"/>
            <a:ext cx="6400800" cy="3048000"/>
          </a:xfrm>
        </p:spPr>
        <p:txBody>
          <a:bodyPr>
            <a:normAutofit lnSpcReduction="10000"/>
          </a:bodyPr>
          <a:lstStyle/>
          <a:p>
            <a:endParaRPr lang="en-US" sz="2800" b="1" dirty="0">
              <a:solidFill>
                <a:schemeClr val="tx1"/>
              </a:solidFill>
            </a:endParaRPr>
          </a:p>
          <a:p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 err="1">
                <a:solidFill>
                  <a:schemeClr val="tx1"/>
                </a:solidFill>
              </a:rPr>
              <a:t>Nationale</a:t>
            </a:r>
            <a:r>
              <a:rPr lang="en-US" sz="2400">
                <a:solidFill>
                  <a:schemeClr val="tx1"/>
                </a:solidFill>
              </a:rPr>
              <a:t> und </a:t>
            </a:r>
            <a:r>
              <a:rPr lang="en-US" sz="2400" dirty="0" err="1">
                <a:solidFill>
                  <a:schemeClr val="tx1"/>
                </a:solidFill>
              </a:rPr>
              <a:t>Kapodistrische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Universität </a:t>
            </a:r>
            <a:r>
              <a:rPr lang="en-US" sz="2400" dirty="0" err="1">
                <a:solidFill>
                  <a:schemeClr val="tx1"/>
                </a:solidFill>
              </a:rPr>
              <a:t>Athen</a:t>
            </a:r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Caroline </a:t>
            </a:r>
            <a:r>
              <a:rPr lang="en-US" sz="2000" dirty="0" err="1">
                <a:solidFill>
                  <a:schemeClr val="tx1"/>
                </a:solidFill>
              </a:rPr>
              <a:t>Féry</a:t>
            </a:r>
            <a:r>
              <a:rPr lang="en-US" sz="2000" dirty="0">
                <a:solidFill>
                  <a:schemeClr val="tx1"/>
                </a:solidFill>
              </a:rPr>
              <a:t> (</a:t>
            </a:r>
            <a:r>
              <a:rPr lang="en-US" sz="2000" dirty="0" err="1">
                <a:solidFill>
                  <a:schemeClr val="tx1"/>
                </a:solidFill>
              </a:rPr>
              <a:t>caroline.fery@gmail.com</a:t>
            </a:r>
            <a:r>
              <a:rPr lang="en-US" sz="2000" dirty="0">
                <a:solidFill>
                  <a:schemeClr val="tx1"/>
                </a:solidFill>
              </a:rPr>
              <a:t>)</a:t>
            </a:r>
          </a:p>
          <a:p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Wintersemester</a:t>
            </a:r>
            <a:r>
              <a:rPr lang="en-US" sz="2000" dirty="0">
                <a:solidFill>
                  <a:schemeClr val="tx1"/>
                </a:solidFill>
              </a:rPr>
              <a:t> 2020-2021</a:t>
            </a:r>
          </a:p>
          <a:p>
            <a:r>
              <a:rPr lang="en-US" sz="2000" dirty="0">
                <a:solidFill>
                  <a:schemeClr val="tx1"/>
                </a:solidFill>
              </a:rPr>
              <a:t>21.10.2020</a:t>
            </a:r>
          </a:p>
          <a:p>
            <a:endParaRPr lang="de-DE" sz="2400" dirty="0">
              <a:solidFill>
                <a:schemeClr val="tx1"/>
              </a:solidFill>
            </a:endParaRPr>
          </a:p>
        </p:txBody>
      </p:sp>
      <p:cxnSp>
        <p:nvCxnSpPr>
          <p:cNvPr id="8" name="Gerade Verbindung 7"/>
          <p:cNvCxnSpPr/>
          <p:nvPr/>
        </p:nvCxnSpPr>
        <p:spPr>
          <a:xfrm>
            <a:off x="609600" y="1905000"/>
            <a:ext cx="7772400" cy="0"/>
          </a:xfrm>
          <a:prstGeom prst="line">
            <a:avLst/>
          </a:prstGeom>
          <a:ln w="15875">
            <a:solidFill>
              <a:schemeClr val="accent3">
                <a:lumMod val="75000"/>
                <a:alpha val="98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609600" y="914400"/>
            <a:ext cx="7772400" cy="0"/>
          </a:xfrm>
          <a:prstGeom prst="line">
            <a:avLst/>
          </a:prstGeom>
          <a:ln w="15875">
            <a:solidFill>
              <a:schemeClr val="accent3">
                <a:lumMod val="75000"/>
                <a:alpha val="99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0" t="6374" r="13734" b="6374"/>
          <a:stretch>
            <a:fillRect/>
          </a:stretch>
        </p:blipFill>
        <p:spPr bwMode="auto">
          <a:xfrm>
            <a:off x="1096987" y="4038600"/>
            <a:ext cx="854026" cy="1029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Untertitel 4"/>
          <p:cNvSpPr txBox="1">
            <a:spLocks/>
          </p:cNvSpPr>
          <p:nvPr/>
        </p:nvSpPr>
        <p:spPr>
          <a:xfrm>
            <a:off x="1524000" y="2667000"/>
            <a:ext cx="6400800" cy="76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WP TypographicSymbols" pitchFamily="2" charset="0"/>
              <a:buNone/>
              <a:tabLst>
                <a:tab pos="342900" algn="l"/>
              </a:tabLst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tabLst>
                <a:tab pos="342900" algn="l"/>
              </a:tabLst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tabLst>
                <a:tab pos="342900" algn="l"/>
              </a:tabLst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tabLst>
                <a:tab pos="342900" algn="l"/>
              </a:tabLst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tabLst>
                <a:tab pos="342900" algn="l"/>
              </a:tabLst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800" b="1" dirty="0">
                <a:solidFill>
                  <a:schemeClr val="tx1"/>
                </a:solidFill>
              </a:rPr>
              <a:t>Teil 2 </a:t>
            </a:r>
          </a:p>
          <a:p>
            <a:r>
              <a:rPr lang="de-DE" sz="2800" b="1" dirty="0">
                <a:solidFill>
                  <a:schemeClr val="tx1"/>
                </a:solidFill>
              </a:rPr>
              <a:t>Silbenstruktur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04002A75-3D57-2842-8893-D94CCF8165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12000" y="2297111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Sonoritätshierarchie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40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12700" indent="-12700"/>
            <a:r>
              <a:rPr lang="de-DE" altLang="de-DE" dirty="0">
                <a:ea typeface="ＭＳ Ｐゴシック" panose="020B0600070205080204" pitchFamily="34" charset="-128"/>
              </a:rPr>
              <a:t>Wegen der Sonoritätshierarchie-Generalisierung sind nur bestimmte Anordnungen von Vokalen und Konsonanten erlaubt:  </a:t>
            </a:r>
          </a:p>
          <a:p>
            <a:pPr marL="12700" indent="-12700"/>
            <a:endParaRPr lang="de-DE" altLang="de-DE" dirty="0">
              <a:ea typeface="ＭＳ Ｐゴシック" panose="020B0600070205080204" pitchFamily="34" charset="-128"/>
            </a:endParaRPr>
          </a:p>
          <a:p>
            <a:r>
              <a:rPr lang="de-DE" altLang="de-DE" dirty="0">
                <a:ea typeface="ＭＳ Ｐゴシック" panose="020B0600070205080204" pitchFamily="34" charset="-128"/>
              </a:rPr>
              <a:t>Mögliche und unmögliche Silben mit den Lauten </a:t>
            </a:r>
            <a:r>
              <a:rPr lang="en-US" dirty="0"/>
              <a:t>[p], [</a:t>
            </a:r>
            <a:r>
              <a:rPr lang="en-US" dirty="0" err="1"/>
              <a:t>i</a:t>
            </a:r>
            <a:r>
              <a:rPr lang="en-US" dirty="0"/>
              <a:t>], [r], [t]</a:t>
            </a:r>
            <a:r>
              <a:rPr lang="en-DE" dirty="0"/>
              <a:t> </a:t>
            </a:r>
            <a:endParaRPr lang="de-DE" altLang="de-DE" dirty="0">
              <a:ea typeface="ＭＳ Ｐゴシック" panose="020B0600070205080204" pitchFamily="34" charset="-128"/>
            </a:endParaRPr>
          </a:p>
          <a:p>
            <a:endParaRPr lang="de-DE" altLang="de-DE" dirty="0">
              <a:ea typeface="ＭＳ Ｐゴシック" panose="020B0600070205080204" pitchFamily="34" charset="-128"/>
            </a:endParaRPr>
          </a:p>
          <a:p>
            <a:r>
              <a:rPr lang="de-DE" altLang="de-DE" dirty="0">
                <a:ea typeface="ＭＳ Ｐゴシック" panose="020B0600070205080204" pitchFamily="34" charset="-128"/>
              </a:rPr>
              <a:t>	a.  Mögliche Anordnungen: </a:t>
            </a:r>
            <a:r>
              <a:rPr lang="de-DE" dirty="0" err="1"/>
              <a:t>pirt</a:t>
            </a:r>
            <a:r>
              <a:rPr lang="de-DE" dirty="0"/>
              <a:t>, </a:t>
            </a:r>
            <a:r>
              <a:rPr lang="de-DE" dirty="0" err="1"/>
              <a:t>prit</a:t>
            </a:r>
            <a:r>
              <a:rPr lang="de-DE" dirty="0"/>
              <a:t>, </a:t>
            </a:r>
            <a:r>
              <a:rPr lang="de-DE" dirty="0" err="1"/>
              <a:t>tirp</a:t>
            </a:r>
            <a:r>
              <a:rPr lang="de-DE" dirty="0"/>
              <a:t>, </a:t>
            </a:r>
            <a:r>
              <a:rPr lang="de-DE" dirty="0" err="1"/>
              <a:t>irpt</a:t>
            </a:r>
            <a:r>
              <a:rPr lang="de-DE" dirty="0"/>
              <a:t> </a:t>
            </a:r>
            <a:r>
              <a:rPr lang="de-DE" dirty="0" err="1"/>
              <a:t>ript</a:t>
            </a:r>
            <a:r>
              <a:rPr lang="en-DE" dirty="0"/>
              <a:t> </a:t>
            </a:r>
            <a:endParaRPr lang="de-DE" altLang="de-DE" dirty="0">
              <a:ea typeface="ＭＳ Ｐゴシック" panose="020B0600070205080204" pitchFamily="34" charset="-128"/>
            </a:endParaRPr>
          </a:p>
          <a:p>
            <a:pPr algn="just"/>
            <a:endParaRPr lang="de-DE" altLang="de-DE" dirty="0">
              <a:ea typeface="ＭＳ Ｐゴシック" panose="020B0600070205080204" pitchFamily="34" charset="-128"/>
            </a:endParaRPr>
          </a:p>
          <a:p>
            <a:r>
              <a:rPr lang="de-DE" altLang="de-DE" dirty="0">
                <a:ea typeface="ＭＳ Ｐゴシック" panose="020B0600070205080204" pitchFamily="34" charset="-128"/>
              </a:rPr>
              <a:t>	b. Unmögliche Anordnungen: </a:t>
            </a:r>
            <a:r>
              <a:rPr lang="de-DE" dirty="0"/>
              <a:t>*</a:t>
            </a:r>
            <a:r>
              <a:rPr lang="de-DE" dirty="0" err="1"/>
              <a:t>irtp</a:t>
            </a:r>
            <a:r>
              <a:rPr lang="de-DE" dirty="0"/>
              <a:t>, *</a:t>
            </a:r>
            <a:r>
              <a:rPr lang="de-DE" dirty="0" err="1"/>
              <a:t>rtpi</a:t>
            </a:r>
            <a:r>
              <a:rPr lang="de-DE" dirty="0"/>
              <a:t>, *</a:t>
            </a:r>
            <a:r>
              <a:rPr lang="de-DE" dirty="0" err="1"/>
              <a:t>tpir</a:t>
            </a:r>
            <a:r>
              <a:rPr lang="de-DE" dirty="0"/>
              <a:t>, *</a:t>
            </a:r>
            <a:r>
              <a:rPr lang="de-DE" dirty="0" err="1"/>
              <a:t>iprt</a:t>
            </a:r>
            <a:r>
              <a:rPr lang="de-DE" dirty="0"/>
              <a:t>, *</a:t>
            </a:r>
            <a:r>
              <a:rPr lang="de-DE" dirty="0" err="1"/>
              <a:t>rtip</a:t>
            </a:r>
            <a:r>
              <a:rPr lang="de-DE" dirty="0"/>
              <a:t>, *</a:t>
            </a:r>
            <a:r>
              <a:rPr lang="de-DE" dirty="0" err="1"/>
              <a:t>tipr</a:t>
            </a:r>
            <a:r>
              <a:rPr lang="de-DE" dirty="0"/>
              <a:t>, *</a:t>
            </a:r>
            <a:r>
              <a:rPr lang="de-DE" dirty="0" err="1"/>
              <a:t>iptr</a:t>
            </a:r>
            <a:r>
              <a:rPr lang="de-DE" dirty="0"/>
              <a:t>, *</a:t>
            </a:r>
            <a:r>
              <a:rPr lang="de-DE" dirty="0" err="1"/>
              <a:t>ptri</a:t>
            </a:r>
            <a:r>
              <a:rPr lang="de-DE" dirty="0"/>
              <a:t>, *</a:t>
            </a:r>
            <a:r>
              <a:rPr lang="de-DE" dirty="0" err="1"/>
              <a:t>trip</a:t>
            </a:r>
            <a:r>
              <a:rPr lang="de-DE" dirty="0"/>
              <a:t>, *</a:t>
            </a:r>
            <a:r>
              <a:rPr lang="de-DE" dirty="0" err="1"/>
              <a:t>trpi</a:t>
            </a:r>
            <a:r>
              <a:rPr lang="de-DE" dirty="0"/>
              <a:t>, *</a:t>
            </a:r>
            <a:r>
              <a:rPr lang="de-DE" dirty="0" err="1"/>
              <a:t>rpit</a:t>
            </a:r>
            <a:r>
              <a:rPr lang="en-DE" dirty="0"/>
              <a:t> </a:t>
            </a:r>
            <a:endParaRPr lang="de-DE" altLang="de-DE" dirty="0">
              <a:ea typeface="ＭＳ Ｐゴシック" panose="020B0600070205080204" pitchFamily="34" charset="-128"/>
            </a:endParaRPr>
          </a:p>
          <a:p>
            <a:endParaRPr lang="de-DE" altLang="de-DE" dirty="0">
              <a:ea typeface="ＭＳ Ｐゴシック" panose="020B0600070205080204" pitchFamily="34" charset="-128"/>
            </a:endParaRPr>
          </a:p>
          <a:p>
            <a:endParaRPr lang="de-DE" altLang="de-DE" dirty="0">
              <a:ea typeface="ＭＳ Ｐゴシック" panose="020B0600070205080204" pitchFamily="34" charset="-128"/>
            </a:endParaRPr>
          </a:p>
          <a:p>
            <a:pPr algn="just">
              <a:lnSpc>
                <a:spcPct val="128000"/>
              </a:lnSpc>
            </a:pPr>
            <a:endParaRPr lang="de-DE" altLang="de-DE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marL="457200" indent="-457200">
              <a:buSzPct val="100000"/>
              <a:buAutoNum type="arabicParenR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10</a:t>
            </a:fld>
            <a:endParaRPr lang="de-DE"/>
          </a:p>
        </p:txBody>
      </p:sp>
      <p:pic>
        <p:nvPicPr>
          <p:cNvPr id="6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2059E57-9E89-0D45-8C0C-99E329651D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10475" y="2000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151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Sonoritätshierarchie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40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>
              <a:buSzPct val="100000"/>
            </a:pPr>
            <a:r>
              <a:rPr lang="de-DE" altLang="de-DE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Listen Sie die möglichen und unmöglichen Silben mit </a:t>
            </a:r>
            <a:r>
              <a:rPr lang="de-DE" altLang="de-DE" i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k</a:t>
            </a:r>
            <a:r>
              <a:rPr lang="de-DE" altLang="de-DE" i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, a, </a:t>
            </a:r>
            <a:r>
              <a:rPr lang="de-DE" altLang="de-DE" i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n</a:t>
            </a:r>
            <a:r>
              <a:rPr lang="de-DE" altLang="de-DE" i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, </a:t>
            </a:r>
            <a:r>
              <a:rPr lang="de-DE" altLang="de-DE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  im Deutschen.</a:t>
            </a:r>
          </a:p>
          <a:p>
            <a:pPr marL="0" indent="0">
              <a:buSzPct val="100000"/>
            </a:pPr>
            <a:endParaRPr lang="de-DE" altLang="de-DE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  <a:p>
            <a:pPr marL="0" indent="0">
              <a:buSzPct val="100000"/>
            </a:pPr>
            <a:r>
              <a:rPr lang="de-DE" altLang="de-DE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Wie ist es in Ihrer eigenen Sprache?</a:t>
            </a:r>
          </a:p>
          <a:p>
            <a:endParaRPr lang="de-DE" altLang="de-DE" dirty="0">
              <a:ea typeface="ＭＳ Ｐゴシック" panose="020B0600070205080204" pitchFamily="34" charset="-128"/>
            </a:endParaRPr>
          </a:p>
          <a:p>
            <a:endParaRPr lang="de-DE" altLang="de-DE" dirty="0">
              <a:ea typeface="ＭＳ Ｐゴシック" panose="020B0600070205080204" pitchFamily="34" charset="-128"/>
            </a:endParaRPr>
          </a:p>
          <a:p>
            <a:pPr algn="just">
              <a:lnSpc>
                <a:spcPct val="128000"/>
              </a:lnSpc>
            </a:pPr>
            <a:endParaRPr lang="de-DE" altLang="de-DE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marL="457200" indent="-457200">
              <a:buSzPct val="100000"/>
              <a:buAutoNum type="arabicParenR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7749561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Positionen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40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14288" indent="-14288" algn="just">
              <a:tabLst>
                <a:tab pos="747713" algn="l"/>
                <a:tab pos="1090613" algn="l"/>
              </a:tabLst>
            </a:pPr>
            <a:r>
              <a:rPr lang="de-DE" altLang="de-DE" dirty="0">
                <a:ea typeface="ＭＳ Ｐゴシック" panose="020B0600070205080204" pitchFamily="34" charset="-128"/>
              </a:rPr>
              <a:t>Positionen der maximalen deutschen Silbe mit Hilfe von </a:t>
            </a:r>
            <a:r>
              <a:rPr lang="de-DE" altLang="de-DE" dirty="0" err="1">
                <a:ea typeface="ＭＳ Ｐゴシック" panose="020B0600070205080204" pitchFamily="34" charset="-128"/>
              </a:rPr>
              <a:t>x</a:t>
            </a:r>
            <a:r>
              <a:rPr lang="de-DE" altLang="de-DE" baseline="-25000" dirty="0" err="1">
                <a:ea typeface="ＭＳ Ｐゴシック" panose="020B0600070205080204" pitchFamily="34" charset="-128"/>
              </a:rPr>
              <a:t>n</a:t>
            </a:r>
            <a:r>
              <a:rPr lang="de-DE" altLang="de-DE" dirty="0">
                <a:ea typeface="ＭＳ Ｐゴシック" panose="020B0600070205080204" pitchFamily="34" charset="-128"/>
              </a:rPr>
              <a:t> angegeben.</a:t>
            </a:r>
          </a:p>
          <a:p>
            <a:pPr marL="14288" indent="-14288" algn="just">
              <a:tabLst>
                <a:tab pos="747713" algn="l"/>
                <a:tab pos="1090613" algn="l"/>
              </a:tabLst>
            </a:pPr>
            <a:endParaRPr lang="de-DE" altLang="de-DE" dirty="0">
              <a:ea typeface="ＭＳ Ｐゴシック" panose="020B0600070205080204" pitchFamily="34" charset="-128"/>
            </a:endParaRPr>
          </a:p>
          <a:p>
            <a:pPr algn="just"/>
            <a:r>
              <a:rPr lang="de-DE" altLang="de-DE" dirty="0">
                <a:ea typeface="ＭＳ Ｐゴシック" panose="020B0600070205080204" pitchFamily="34" charset="-128"/>
              </a:rPr>
              <a:t>	∫		t	   </a:t>
            </a:r>
            <a:r>
              <a:rPr lang="en-US" altLang="de-DE" dirty="0" err="1">
                <a:ea typeface="ＭＳ Ｐゴシック" panose="020B0600070205080204" pitchFamily="34" charset="-128"/>
              </a:rPr>
              <a:t>χ</a:t>
            </a:r>
            <a:r>
              <a:rPr lang="de-DE" altLang="de-DE" dirty="0">
                <a:ea typeface="ＭＳ Ｐゴシック" panose="020B0600070205080204" pitchFamily="34" charset="-128"/>
              </a:rPr>
              <a:t> 	</a:t>
            </a:r>
            <a:r>
              <a:rPr lang="en-US" altLang="de-DE" dirty="0" err="1">
                <a:ea typeface="ＭＳ Ｐゴシック" panose="020B0600070205080204" pitchFamily="34" charset="-128"/>
              </a:rPr>
              <a:t>ʊ</a:t>
            </a:r>
            <a:r>
              <a:rPr lang="de-DE" altLang="de-DE" dirty="0">
                <a:ea typeface="ＭＳ Ｐゴシック" panose="020B0600070205080204" pitchFamily="34" charset="-128"/>
              </a:rPr>
              <a:t>    m	   </a:t>
            </a:r>
            <a:r>
              <a:rPr lang="de-DE" altLang="de-DE" dirty="0" err="1">
                <a:ea typeface="ＭＳ Ｐゴシック" panose="020B0600070205080204" pitchFamily="34" charset="-128"/>
              </a:rPr>
              <a:t>p</a:t>
            </a:r>
            <a:r>
              <a:rPr lang="de-DE" altLang="de-DE" baseline="30000" dirty="0" err="1">
                <a:ea typeface="ＭＳ Ｐゴシック" panose="020B0600070205080204" pitchFamily="34" charset="-128"/>
              </a:rPr>
              <a:t>f</a:t>
            </a:r>
            <a:r>
              <a:rPr lang="de-DE" altLang="de-DE" dirty="0">
                <a:ea typeface="ＭＳ Ｐゴシック" panose="020B0600070205080204" pitchFamily="34" charset="-128"/>
              </a:rPr>
              <a:t>     s</a:t>
            </a:r>
          </a:p>
          <a:p>
            <a:pPr algn="just"/>
            <a:r>
              <a:rPr lang="de-DE" altLang="de-DE" dirty="0">
                <a:ea typeface="ＭＳ Ｐゴシック" panose="020B0600070205080204" pitchFamily="34" charset="-128"/>
              </a:rPr>
              <a:t>	</a:t>
            </a:r>
            <a:r>
              <a:rPr lang="fr-FR" altLang="de-DE" dirty="0" err="1">
                <a:ea typeface="ＭＳ Ｐゴシック" panose="020B0600070205080204" pitchFamily="34" charset="-128"/>
              </a:rPr>
              <a:t>x</a:t>
            </a:r>
            <a:r>
              <a:rPr lang="fr-FR" altLang="de-DE" baseline="-25000" dirty="0" err="1">
                <a:ea typeface="ＭＳ Ｐゴシック" panose="020B0600070205080204" pitchFamily="34" charset="-128"/>
              </a:rPr>
              <a:t>o</a:t>
            </a:r>
            <a:r>
              <a:rPr lang="fr-FR" altLang="de-DE" baseline="-25000" dirty="0">
                <a:ea typeface="ＭＳ Ｐゴシック" panose="020B0600070205080204" pitchFamily="34" charset="-128"/>
              </a:rPr>
              <a:t>	 </a:t>
            </a:r>
            <a:r>
              <a:rPr lang="fr-FR" altLang="de-DE" dirty="0">
                <a:ea typeface="ＭＳ Ｐゴシック" panose="020B0600070205080204" pitchFamily="34" charset="-128"/>
              </a:rPr>
              <a:t>x</a:t>
            </a:r>
            <a:r>
              <a:rPr lang="fr-FR" altLang="de-DE" baseline="-25000" dirty="0">
                <a:ea typeface="ＭＳ Ｐゴシック" panose="020B0600070205080204" pitchFamily="34" charset="-128"/>
              </a:rPr>
              <a:t>1	   </a:t>
            </a:r>
            <a:r>
              <a:rPr lang="fr-FR" altLang="de-DE" dirty="0">
                <a:ea typeface="ＭＳ Ｐゴシック" panose="020B0600070205080204" pitchFamily="34" charset="-128"/>
              </a:rPr>
              <a:t>x</a:t>
            </a:r>
            <a:r>
              <a:rPr lang="fr-FR" altLang="de-DE" baseline="-25000" dirty="0">
                <a:ea typeface="ＭＳ Ｐゴシック" panose="020B0600070205080204" pitchFamily="34" charset="-128"/>
              </a:rPr>
              <a:t>2 	</a:t>
            </a:r>
            <a:r>
              <a:rPr lang="fr-FR" altLang="de-DE" dirty="0">
                <a:ea typeface="ＭＳ Ｐゴシック" panose="020B0600070205080204" pitchFamily="34" charset="-128"/>
              </a:rPr>
              <a:t>x</a:t>
            </a:r>
            <a:r>
              <a:rPr lang="fr-FR" altLang="de-DE" baseline="-25000" dirty="0">
                <a:ea typeface="ＭＳ Ｐゴシック" panose="020B0600070205080204" pitchFamily="34" charset="-128"/>
              </a:rPr>
              <a:t>3     </a:t>
            </a:r>
            <a:r>
              <a:rPr lang="fr-FR" altLang="de-DE" dirty="0">
                <a:ea typeface="ＭＳ Ｐゴシック" panose="020B0600070205080204" pitchFamily="34" charset="-128"/>
              </a:rPr>
              <a:t>x</a:t>
            </a:r>
            <a:r>
              <a:rPr lang="fr-FR" altLang="de-DE" baseline="-25000" dirty="0">
                <a:ea typeface="ＭＳ Ｐゴシック" panose="020B0600070205080204" pitchFamily="34" charset="-128"/>
              </a:rPr>
              <a:t>4	   </a:t>
            </a:r>
            <a:r>
              <a:rPr lang="fr-FR" altLang="de-DE" dirty="0">
                <a:ea typeface="ＭＳ Ｐゴシック" panose="020B0600070205080204" pitchFamily="34" charset="-128"/>
              </a:rPr>
              <a:t>x</a:t>
            </a:r>
            <a:r>
              <a:rPr lang="fr-FR" altLang="de-DE" baseline="-25000" dirty="0">
                <a:ea typeface="ＭＳ Ｐゴシック" panose="020B0600070205080204" pitchFamily="34" charset="-128"/>
              </a:rPr>
              <a:t>5      </a:t>
            </a:r>
            <a:r>
              <a:rPr lang="fr-FR" altLang="de-DE" dirty="0">
                <a:ea typeface="ＭＳ Ｐゴシック" panose="020B0600070205080204" pitchFamily="34" charset="-128"/>
              </a:rPr>
              <a:t>x</a:t>
            </a:r>
            <a:r>
              <a:rPr lang="fr-FR" altLang="de-DE" baseline="-25000" dirty="0">
                <a:ea typeface="ＭＳ Ｐゴシック" panose="020B0600070205080204" pitchFamily="34" charset="-128"/>
              </a:rPr>
              <a:t>6</a:t>
            </a:r>
          </a:p>
          <a:p>
            <a:pPr algn="just"/>
            <a:endParaRPr lang="fr-FR" altLang="de-DE" b="1" dirty="0">
              <a:ea typeface="ＭＳ Ｐゴシック" panose="020B0600070205080204" pitchFamily="34" charset="-128"/>
            </a:endParaRPr>
          </a:p>
          <a:p>
            <a:pPr algn="just">
              <a:lnSpc>
                <a:spcPct val="98000"/>
              </a:lnSpc>
            </a:pPr>
            <a:r>
              <a:rPr lang="en-US" altLang="de-DE" dirty="0">
                <a:ea typeface="ＭＳ Ｐゴシック" panose="020B0600070205080204" pitchFamily="34" charset="-128"/>
              </a:rPr>
              <a:t>x</a:t>
            </a:r>
            <a:r>
              <a:rPr lang="en-US" altLang="de-DE" baseline="-25000" dirty="0">
                <a:ea typeface="ＭＳ Ｐゴシック" panose="020B0600070205080204" pitchFamily="34" charset="-128"/>
              </a:rPr>
              <a:t>o</a:t>
            </a:r>
            <a:r>
              <a:rPr lang="en-US" altLang="de-DE" dirty="0">
                <a:ea typeface="ＭＳ Ｐゴシック" panose="020B0600070205080204" pitchFamily="34" charset="-128"/>
              </a:rPr>
              <a:t>:	</a:t>
            </a:r>
            <a:r>
              <a:rPr lang="en-US" altLang="de-DE" dirty="0" err="1">
                <a:ea typeface="ＭＳ Ｐゴシック" panose="020B0600070205080204" pitchFamily="34" charset="-128"/>
              </a:rPr>
              <a:t>Präfix</a:t>
            </a:r>
            <a:r>
              <a:rPr lang="en-US" altLang="de-DE" dirty="0">
                <a:ea typeface="ＭＳ Ｐゴシック" panose="020B0600070205080204" pitchFamily="34" charset="-128"/>
              </a:rPr>
              <a:t> (∫, s)</a:t>
            </a:r>
          </a:p>
          <a:p>
            <a:pPr algn="just">
              <a:lnSpc>
                <a:spcPct val="98000"/>
              </a:lnSpc>
            </a:pPr>
            <a:r>
              <a:rPr lang="de-DE" altLang="de-DE" dirty="0">
                <a:ea typeface="ＭＳ Ｐゴシック" panose="020B0600070205080204" pitchFamily="34" charset="-128"/>
              </a:rPr>
              <a:t>x</a:t>
            </a:r>
            <a:r>
              <a:rPr lang="de-DE" altLang="de-DE" baseline="-25000" dirty="0">
                <a:ea typeface="ＭＳ Ｐゴシック" panose="020B0600070205080204" pitchFamily="34" charset="-128"/>
              </a:rPr>
              <a:t>1, </a:t>
            </a:r>
            <a:r>
              <a:rPr lang="de-DE" altLang="de-DE" dirty="0">
                <a:ea typeface="ＭＳ Ｐゴシック" panose="020B0600070205080204" pitchFamily="34" charset="-128"/>
              </a:rPr>
              <a:t>x</a:t>
            </a:r>
            <a:r>
              <a:rPr lang="de-DE" altLang="de-DE" baseline="-25000" dirty="0">
                <a:ea typeface="ＭＳ Ｐゴシック" panose="020B0600070205080204" pitchFamily="34" charset="-128"/>
              </a:rPr>
              <a:t>2</a:t>
            </a:r>
            <a:r>
              <a:rPr lang="de-DE" altLang="de-DE" dirty="0">
                <a:ea typeface="ＭＳ Ｐゴシック" panose="020B0600070205080204" pitchFamily="34" charset="-128"/>
              </a:rPr>
              <a:t>:	Ansatz (Konsonant, Gleitlaut)</a:t>
            </a:r>
          </a:p>
          <a:p>
            <a:pPr algn="just">
              <a:lnSpc>
                <a:spcPct val="98000"/>
              </a:lnSpc>
            </a:pPr>
            <a:r>
              <a:rPr lang="de-DE" altLang="de-DE" dirty="0">
                <a:ea typeface="ＭＳ Ｐゴシック" panose="020B0600070205080204" pitchFamily="34" charset="-128"/>
              </a:rPr>
              <a:t>x</a:t>
            </a:r>
            <a:r>
              <a:rPr lang="de-DE" altLang="de-DE" baseline="-25000" dirty="0">
                <a:ea typeface="ＭＳ Ｐゴシック" panose="020B0600070205080204" pitchFamily="34" charset="-128"/>
              </a:rPr>
              <a:t>3</a:t>
            </a:r>
            <a:r>
              <a:rPr lang="de-DE" altLang="de-DE" dirty="0">
                <a:ea typeface="ＭＳ Ｐゴシック" panose="020B0600070205080204" pitchFamily="34" charset="-128"/>
              </a:rPr>
              <a:t>:	Nukleus (Vokal, silbischer </a:t>
            </a:r>
            <a:r>
              <a:rPr lang="de-DE" altLang="de-DE" dirty="0" err="1">
                <a:ea typeface="ＭＳ Ｐゴシック" panose="020B0600070205080204" pitchFamily="34" charset="-128"/>
              </a:rPr>
              <a:t>Sonorant</a:t>
            </a:r>
            <a:r>
              <a:rPr lang="de-DE" altLang="de-DE" dirty="0">
                <a:ea typeface="ＭＳ Ｐゴシック" panose="020B0600070205080204" pitchFamily="34" charset="-128"/>
              </a:rPr>
              <a:t>)</a:t>
            </a:r>
          </a:p>
          <a:p>
            <a:pPr algn="just">
              <a:lnSpc>
                <a:spcPct val="98000"/>
              </a:lnSpc>
            </a:pPr>
            <a:r>
              <a:rPr lang="de-DE" altLang="de-DE" dirty="0">
                <a:ea typeface="ＭＳ Ｐゴシック" panose="020B0600070205080204" pitchFamily="34" charset="-128"/>
              </a:rPr>
              <a:t>x</a:t>
            </a:r>
            <a:r>
              <a:rPr lang="de-DE" altLang="de-DE" baseline="-25000" dirty="0">
                <a:ea typeface="ＭＳ Ｐゴシック" panose="020B0600070205080204" pitchFamily="34" charset="-128"/>
              </a:rPr>
              <a:t>4</a:t>
            </a:r>
            <a:r>
              <a:rPr lang="de-DE" altLang="de-DE" dirty="0">
                <a:ea typeface="ＭＳ Ｐゴシック" panose="020B0600070205080204" pitchFamily="34" charset="-128"/>
              </a:rPr>
              <a:t>:	2. Teil eines langen Vokals oder </a:t>
            </a:r>
            <a:r>
              <a:rPr lang="de-DE" altLang="de-DE" dirty="0" err="1">
                <a:ea typeface="ＭＳ Ｐゴシック" panose="020B0600070205080204" pitchFamily="34" charset="-128"/>
              </a:rPr>
              <a:t>Diphtongs</a:t>
            </a:r>
            <a:endParaRPr lang="de-DE" altLang="de-DE" dirty="0">
              <a:ea typeface="ＭＳ Ｐゴシック" panose="020B0600070205080204" pitchFamily="34" charset="-128"/>
            </a:endParaRPr>
          </a:p>
          <a:p>
            <a:pPr algn="just">
              <a:lnSpc>
                <a:spcPct val="98000"/>
              </a:lnSpc>
            </a:pPr>
            <a:r>
              <a:rPr lang="de-DE" altLang="de-DE" baseline="-25000" dirty="0">
                <a:ea typeface="ＭＳ Ｐゴシック" panose="020B0600070205080204" pitchFamily="34" charset="-128"/>
              </a:rPr>
              <a:t> </a:t>
            </a:r>
            <a:r>
              <a:rPr lang="de-DE" altLang="de-DE" dirty="0">
                <a:ea typeface="ＭＳ Ｐゴシック" panose="020B0600070205080204" pitchFamily="34" charset="-128"/>
              </a:rPr>
              <a:t>x</a:t>
            </a:r>
            <a:r>
              <a:rPr lang="de-DE" altLang="de-DE" baseline="-25000" dirty="0">
                <a:ea typeface="ＭＳ Ｐゴシック" panose="020B0600070205080204" pitchFamily="34" charset="-128"/>
              </a:rPr>
              <a:t>5</a:t>
            </a:r>
            <a:r>
              <a:rPr lang="de-DE" altLang="de-DE" dirty="0">
                <a:ea typeface="ＭＳ Ｐゴシック" panose="020B0600070205080204" pitchFamily="34" charset="-128"/>
              </a:rPr>
              <a:t>:	Koda (Konsonant)</a:t>
            </a:r>
          </a:p>
          <a:p>
            <a:pPr algn="just">
              <a:lnSpc>
                <a:spcPct val="98000"/>
              </a:lnSpc>
            </a:pPr>
            <a:r>
              <a:rPr lang="de-DE" altLang="de-DE" dirty="0">
                <a:ea typeface="ＭＳ Ｐゴシック" panose="020B0600070205080204" pitchFamily="34" charset="-128"/>
              </a:rPr>
              <a:t>x</a:t>
            </a:r>
            <a:r>
              <a:rPr lang="de-DE" altLang="de-DE" baseline="-25000" dirty="0">
                <a:ea typeface="ＭＳ Ｐゴシック" panose="020B0600070205080204" pitchFamily="34" charset="-128"/>
              </a:rPr>
              <a:t>6</a:t>
            </a:r>
            <a:r>
              <a:rPr lang="de-DE" altLang="de-DE" dirty="0">
                <a:ea typeface="ＭＳ Ｐゴシック" panose="020B0600070205080204" pitchFamily="34" charset="-128"/>
              </a:rPr>
              <a:t>:</a:t>
            </a:r>
            <a:r>
              <a:rPr lang="de-DE" altLang="de-DE" b="1" dirty="0">
                <a:ea typeface="ＭＳ Ｐゴシック" panose="020B0600070205080204" pitchFamily="34" charset="-128"/>
              </a:rPr>
              <a:t>	</a:t>
            </a:r>
            <a:r>
              <a:rPr lang="de-DE" altLang="de-DE" dirty="0">
                <a:ea typeface="ＭＳ Ｐゴシック" panose="020B0600070205080204" pitchFamily="34" charset="-128"/>
              </a:rPr>
              <a:t>Appendix (</a:t>
            </a:r>
            <a:r>
              <a:rPr lang="de-DE" altLang="de-DE" dirty="0" err="1">
                <a:ea typeface="ＭＳ Ｐゴシック" panose="020B0600070205080204" pitchFamily="34" charset="-128"/>
              </a:rPr>
              <a:t>Koronaler</a:t>
            </a:r>
            <a:r>
              <a:rPr lang="de-DE" altLang="de-DE" dirty="0">
                <a:ea typeface="ＭＳ Ｐゴシック" panose="020B0600070205080204" pitchFamily="34" charset="-128"/>
              </a:rPr>
              <a:t> Konsonant)</a:t>
            </a:r>
          </a:p>
          <a:p>
            <a:endParaRPr lang="de-DE" altLang="de-DE" dirty="0">
              <a:ea typeface="ＭＳ Ｐゴシック" panose="020B0600070205080204" pitchFamily="34" charset="-128"/>
            </a:endParaRPr>
          </a:p>
          <a:p>
            <a:pPr algn="just">
              <a:lnSpc>
                <a:spcPct val="128000"/>
              </a:lnSpc>
            </a:pPr>
            <a:endParaRPr lang="de-DE" altLang="de-DE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marL="457200" indent="-457200">
              <a:buSzPct val="100000"/>
              <a:buAutoNum type="arabicParenR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12</a:t>
            </a:fld>
            <a:endParaRPr lang="de-DE"/>
          </a:p>
        </p:txBody>
      </p:sp>
      <p:pic>
        <p:nvPicPr>
          <p:cNvPr id="6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83ACB33-59EC-6D48-A155-382CE6730D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0" y="16668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7536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altLang="de-D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Kernsilbe</a:t>
            </a:r>
            <a:endParaRPr lang="en-US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40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12700" indent="-12700">
              <a:tabLst>
                <a:tab pos="747713" algn="l"/>
                <a:tab pos="1090613" algn="l"/>
              </a:tabLst>
            </a:pPr>
            <a:r>
              <a:rPr lang="de-DE" altLang="de-DE" dirty="0">
                <a:ea typeface="ＭＳ Ｐゴシック" panose="020B0600070205080204" pitchFamily="34" charset="-128"/>
              </a:rPr>
              <a:t> </a:t>
            </a:r>
          </a:p>
          <a:p>
            <a:endParaRPr lang="de-DE" altLang="de-DE" dirty="0">
              <a:ea typeface="ＭＳ Ｐゴシック" panose="020B0600070205080204" pitchFamily="34" charset="-128"/>
            </a:endParaRPr>
          </a:p>
          <a:p>
            <a:pPr algn="just" defTabSz="528638"/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			        </a:t>
            </a:r>
            <a:r>
              <a:rPr lang="de-DE" altLang="de-DE" dirty="0">
                <a:ea typeface="ＭＳ Ｐゴシック" panose="020B0600070205080204" pitchFamily="34" charset="-128"/>
              </a:rPr>
              <a:t>Silbe</a:t>
            </a:r>
          </a:p>
          <a:p>
            <a:pPr defTabSz="528638"/>
            <a:r>
              <a:rPr lang="de-DE" altLang="de-DE" dirty="0">
                <a:ea typeface="ＭＳ Ｐゴシック" panose="020B0600070205080204" pitchFamily="34" charset="-128"/>
              </a:rPr>
              <a:t>			          /    \</a:t>
            </a:r>
          </a:p>
          <a:p>
            <a:pPr defTabSz="528638"/>
            <a:r>
              <a:rPr lang="de-DE" altLang="de-DE" dirty="0">
                <a:ea typeface="ＭＳ Ｐゴシック" panose="020B0600070205080204" pitchFamily="34" charset="-128"/>
              </a:rPr>
              <a:t>		(Ansatz)   Reim</a:t>
            </a:r>
          </a:p>
          <a:p>
            <a:pPr defTabSz="528638"/>
            <a:r>
              <a:rPr lang="de-DE" altLang="de-DE" dirty="0">
                <a:ea typeface="ＭＳ Ｐゴシック" panose="020B0600070205080204" pitchFamily="34" charset="-128"/>
              </a:rPr>
              <a:t>			                 /   \</a:t>
            </a:r>
          </a:p>
          <a:p>
            <a:pPr defTabSz="528638"/>
            <a:r>
              <a:rPr lang="de-DE" altLang="de-DE" dirty="0">
                <a:ea typeface="ＭＳ Ｐゴシック" panose="020B0600070205080204" pitchFamily="34" charset="-128"/>
              </a:rPr>
              <a:t>		          Nukleus  (Koda)</a:t>
            </a:r>
          </a:p>
          <a:p>
            <a:pPr algn="just">
              <a:lnSpc>
                <a:spcPct val="128000"/>
              </a:lnSpc>
            </a:pPr>
            <a:endParaRPr lang="de-DE" altLang="de-DE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marL="457200" indent="-457200">
              <a:buSzPct val="100000"/>
              <a:buAutoNum type="arabicParenR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13</a:t>
            </a:fld>
            <a:endParaRPr lang="de-DE"/>
          </a:p>
        </p:txBody>
      </p:sp>
      <p:pic>
        <p:nvPicPr>
          <p:cNvPr id="6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49AA6D0-1CDA-3249-9EBA-49B5F09517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13600" y="6941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8996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Positionen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40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>
              <a:buSzPct val="100000"/>
            </a:pPr>
            <a:r>
              <a:rPr lang="de-DE" altLang="de-DE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An dieser Stelle sollten Sie überlegen, welche Kombinationen von Segmenten im Deutschen möglich sin. </a:t>
            </a:r>
          </a:p>
          <a:p>
            <a:pPr marL="0" indent="0">
              <a:buSzPct val="100000"/>
            </a:pPr>
            <a:r>
              <a:rPr lang="de-DE" altLang="de-DE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Erstellen Sie eine Liste der möglichen Ansätze, Nuklei und Kodas.</a:t>
            </a:r>
          </a:p>
          <a:p>
            <a:pPr marL="0" indent="0">
              <a:buSzPct val="100000"/>
            </a:pPr>
            <a:endParaRPr lang="de-DE" altLang="de-DE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  <a:p>
            <a:pPr marL="0" indent="0">
              <a:buSzPct val="100000"/>
            </a:pPr>
            <a:endParaRPr lang="de-DE" altLang="de-DE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  <a:p>
            <a:endParaRPr lang="de-DE" altLang="de-DE" dirty="0">
              <a:ea typeface="ＭＳ Ｐゴシック" panose="020B0600070205080204" pitchFamily="34" charset="-128"/>
            </a:endParaRPr>
          </a:p>
          <a:p>
            <a:endParaRPr lang="de-DE" altLang="de-DE" dirty="0">
              <a:ea typeface="ＭＳ Ｐゴシック" panose="020B0600070205080204" pitchFamily="34" charset="-128"/>
            </a:endParaRPr>
          </a:p>
          <a:p>
            <a:pPr algn="just">
              <a:lnSpc>
                <a:spcPct val="128000"/>
              </a:lnSpc>
            </a:pPr>
            <a:endParaRPr lang="de-DE" altLang="de-DE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marL="457200" indent="-457200">
              <a:buSzPct val="100000"/>
              <a:buAutoNum type="arabicParenR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8542887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Positionen: Ansatz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40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algn="just"/>
            <a:endParaRPr lang="de-DE" altLang="de-DE" dirty="0">
              <a:ea typeface="ＭＳ Ｐゴシック" panose="020B0600070205080204" pitchFamily="34" charset="-128"/>
            </a:endParaRPr>
          </a:p>
          <a:p>
            <a:pPr algn="just"/>
            <a:r>
              <a:rPr lang="de-DE" altLang="de-DE" dirty="0">
                <a:ea typeface="ＭＳ Ｐゴシック" panose="020B0600070205080204" pitchFamily="34" charset="-128"/>
              </a:rPr>
              <a:t>x</a:t>
            </a:r>
            <a:r>
              <a:rPr lang="de-DE" altLang="de-DE" baseline="-25000" dirty="0">
                <a:ea typeface="ＭＳ Ｐゴシック" panose="020B0600070205080204" pitchFamily="34" charset="-128"/>
              </a:rPr>
              <a:t>1</a:t>
            </a:r>
            <a:r>
              <a:rPr lang="de-DE" altLang="de-DE" dirty="0">
                <a:ea typeface="ＭＳ Ｐゴシック" panose="020B0600070205080204" pitchFamily="34" charset="-128"/>
              </a:rPr>
              <a:t>: Im Ansatz können alle Konsonanten des Deutschen außer [</a:t>
            </a:r>
            <a:r>
              <a:rPr lang="en-US" altLang="de-DE" dirty="0" err="1">
                <a:ea typeface="ＭＳ Ｐゴシック" panose="020B0600070205080204" pitchFamily="34" charset="-128"/>
              </a:rPr>
              <a:t>ŋ</a:t>
            </a:r>
            <a:r>
              <a:rPr lang="de-DE" altLang="de-DE" dirty="0">
                <a:ea typeface="ＭＳ Ｐゴシック" panose="020B0600070205080204" pitchFamily="34" charset="-128"/>
              </a:rPr>
              <a:t>] erscheinen. </a:t>
            </a:r>
          </a:p>
          <a:p>
            <a:pPr algn="just"/>
            <a:endParaRPr lang="de-DE" altLang="de-DE" dirty="0">
              <a:ea typeface="ＭＳ Ｐゴシック" panose="020B0600070205080204" pitchFamily="34" charset="-128"/>
            </a:endParaRPr>
          </a:p>
          <a:p>
            <a:r>
              <a:rPr lang="de-DE" altLang="de-DE" dirty="0">
                <a:ea typeface="ＭＳ Ｐゴシック" panose="020B0600070205080204" pitchFamily="34" charset="-128"/>
              </a:rPr>
              <a:t>x</a:t>
            </a:r>
            <a:r>
              <a:rPr lang="de-DE" altLang="de-DE" baseline="-25000" dirty="0">
                <a:ea typeface="ＭＳ Ｐゴシック" panose="020B0600070205080204" pitchFamily="34" charset="-128"/>
              </a:rPr>
              <a:t>1</a:t>
            </a:r>
            <a:r>
              <a:rPr lang="de-DE" altLang="de-DE" dirty="0">
                <a:ea typeface="ＭＳ Ｐゴシック" panose="020B0600070205080204" pitchFamily="34" charset="-128"/>
              </a:rPr>
              <a:t>,</a:t>
            </a:r>
            <a:r>
              <a:rPr lang="de-DE" altLang="de-DE" baseline="-25000" dirty="0">
                <a:ea typeface="ＭＳ Ｐゴシック" panose="020B0600070205080204" pitchFamily="34" charset="-128"/>
              </a:rPr>
              <a:t> </a:t>
            </a:r>
            <a:r>
              <a:rPr lang="de-DE" altLang="de-DE" dirty="0">
                <a:ea typeface="ＭＳ Ｐゴシック" panose="020B0600070205080204" pitchFamily="34" charset="-128"/>
              </a:rPr>
              <a:t>x</a:t>
            </a:r>
            <a:r>
              <a:rPr lang="de-DE" altLang="de-DE" baseline="-25000" dirty="0">
                <a:ea typeface="ＭＳ Ｐゴシック" panose="020B0600070205080204" pitchFamily="34" charset="-128"/>
              </a:rPr>
              <a:t>2</a:t>
            </a:r>
            <a:r>
              <a:rPr lang="de-DE" altLang="de-DE" dirty="0">
                <a:ea typeface="ＭＳ Ｐゴシック" panose="020B0600070205080204" pitchFamily="34" charset="-128"/>
              </a:rPr>
              <a:t>: Was in der Position x</a:t>
            </a:r>
            <a:r>
              <a:rPr lang="de-DE" altLang="de-DE" baseline="-25000" dirty="0">
                <a:ea typeface="ＭＳ Ｐゴシック" panose="020B0600070205080204" pitchFamily="34" charset="-128"/>
              </a:rPr>
              <a:t>2</a:t>
            </a:r>
            <a:r>
              <a:rPr lang="de-DE" altLang="de-DE" dirty="0">
                <a:ea typeface="ＭＳ Ｐゴシック" panose="020B0600070205080204" pitchFamily="34" charset="-128"/>
              </a:rPr>
              <a:t> erscheinen darf, ist abhängig von x</a:t>
            </a:r>
            <a:r>
              <a:rPr lang="de-DE" altLang="de-DE" baseline="-25000" dirty="0">
                <a:ea typeface="ＭＳ Ｐゴシック" panose="020B0600070205080204" pitchFamily="34" charset="-128"/>
              </a:rPr>
              <a:t>1</a:t>
            </a:r>
            <a:r>
              <a:rPr lang="de-DE" altLang="de-DE" dirty="0">
                <a:ea typeface="ＭＳ Ｐゴシック" panose="020B0600070205080204" pitchFamily="34" charset="-128"/>
              </a:rPr>
              <a:t>. Besteht der Ansatz aus zwei Konsonanten, sind die folgenden Kombinationen möglich. </a:t>
            </a:r>
            <a:endParaRPr lang="de-DE" altLang="de-DE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endParaRPr lang="de-DE" altLang="de-DE" dirty="0">
              <a:ea typeface="ＭＳ Ｐゴシック" panose="020B0600070205080204" pitchFamily="34" charset="-128"/>
            </a:endParaRPr>
          </a:p>
          <a:p>
            <a:pPr algn="just">
              <a:lnSpc>
                <a:spcPct val="128000"/>
              </a:lnSpc>
            </a:pPr>
            <a:endParaRPr lang="de-DE" altLang="de-DE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marL="457200" indent="-457200">
              <a:buSzPct val="100000"/>
              <a:buAutoNum type="arabicParenR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15</a:t>
            </a:fld>
            <a:endParaRPr lang="de-DE"/>
          </a:p>
        </p:txBody>
      </p:sp>
      <p:pic>
        <p:nvPicPr>
          <p:cNvPr id="6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CF5690B-F625-6249-989F-6F50514573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13600" y="584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795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Datumsplatzhalter 3">
            <a:extLst>
              <a:ext uri="{FF2B5EF4-FFF2-40B4-BE49-F238E27FC236}">
                <a16:creationId xmlns:a16="http://schemas.microsoft.com/office/drawing/2014/main" id="{31CF0C17-E736-B343-A97A-6B136B9D93A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B6C3DAA-00E9-6349-82D3-BBD1E3B9625F}" type="datetime1">
              <a:rPr lang="de-DE" altLang="de-DE" sz="105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01.11.20</a:t>
            </a:fld>
            <a:endParaRPr lang="de-DE" altLang="de-DE" sz="1050">
              <a:solidFill>
                <a:schemeClr val="bg1"/>
              </a:solidFill>
            </a:endParaRPr>
          </a:p>
        </p:txBody>
      </p:sp>
      <p:sp>
        <p:nvSpPr>
          <p:cNvPr id="58370" name="Foliennummernplatzhalter 5">
            <a:extLst>
              <a:ext uri="{FF2B5EF4-FFF2-40B4-BE49-F238E27FC236}">
                <a16:creationId xmlns:a16="http://schemas.microsoft.com/office/drawing/2014/main" id="{78767A0E-7986-FA4E-B56A-4904B894D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229C023-1157-3142-85C7-FC0899B38D6C}" type="slidenum">
              <a:rPr lang="de-DE" altLang="de-DE" sz="105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16</a:t>
            </a:fld>
            <a:endParaRPr lang="de-DE" altLang="de-DE" sz="1050"/>
          </a:p>
        </p:txBody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75787D99-69C1-1445-8F54-1480338FE8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5932" y="1418034"/>
            <a:ext cx="6400800" cy="4343400"/>
          </a:xfrm>
        </p:spPr>
        <p:txBody>
          <a:bodyPr>
            <a:normAutofit lnSpcReduction="10000"/>
          </a:bodyPr>
          <a:lstStyle/>
          <a:p>
            <a:r>
              <a:rPr lang="de-DE" altLang="de-DE" dirty="0">
                <a:ea typeface="ＭＳ Ｐゴシック" panose="020B0600070205080204" pitchFamily="34" charset="-128"/>
              </a:rPr>
              <a:t> x</a:t>
            </a:r>
            <a:r>
              <a:rPr lang="de-DE" altLang="de-DE" baseline="-25000" dirty="0">
                <a:ea typeface="ＭＳ Ｐゴシック" panose="020B0600070205080204" pitchFamily="34" charset="-128"/>
              </a:rPr>
              <a:t>2</a:t>
            </a:r>
            <a:r>
              <a:rPr lang="de-DE" altLang="de-DE" dirty="0">
                <a:ea typeface="ＭＳ Ｐゴシック" panose="020B0600070205080204" pitchFamily="34" charset="-128"/>
              </a:rPr>
              <a:t>	</a:t>
            </a:r>
            <a:r>
              <a:rPr lang="en-US" altLang="de-DE" dirty="0" err="1">
                <a:ea typeface="ＭＳ Ｐゴシック" panose="020B0600070205080204" pitchFamily="34" charset="-128"/>
              </a:rPr>
              <a:t>ʁ</a:t>
            </a:r>
            <a:r>
              <a:rPr lang="de-DE" altLang="de-DE" dirty="0">
                <a:ea typeface="ＭＳ Ｐゴシック" panose="020B0600070205080204" pitchFamily="34" charset="-128"/>
              </a:rPr>
              <a:t> 	l	</a:t>
            </a:r>
            <a:r>
              <a:rPr lang="de-DE" altLang="de-DE" dirty="0" err="1">
                <a:ea typeface="ＭＳ Ｐゴシック" panose="020B0600070205080204" pitchFamily="34" charset="-128"/>
              </a:rPr>
              <a:t>n</a:t>
            </a:r>
            <a:r>
              <a:rPr lang="de-DE" altLang="de-DE" dirty="0">
                <a:ea typeface="ＭＳ Ｐゴシック" panose="020B0600070205080204" pitchFamily="34" charset="-128"/>
              </a:rPr>
              <a:t>	</a:t>
            </a:r>
            <a:r>
              <a:rPr lang="en-US" altLang="de-DE" dirty="0">
                <a:ea typeface="ＭＳ Ｐゴシック" panose="020B0600070205080204" pitchFamily="34" charset="-128"/>
              </a:rPr>
              <a:t>v	s	</a:t>
            </a:r>
          </a:p>
          <a:p>
            <a:r>
              <a:rPr lang="en-US" altLang="de-DE" dirty="0">
                <a:ea typeface="ＭＳ Ｐゴシック" panose="020B0600070205080204" pitchFamily="34" charset="-128"/>
              </a:rPr>
              <a:t>x</a:t>
            </a:r>
            <a:r>
              <a:rPr lang="en-US" altLang="de-DE" baseline="-25000" dirty="0">
                <a:ea typeface="ＭＳ Ｐゴシック" panose="020B0600070205080204" pitchFamily="34" charset="-128"/>
              </a:rPr>
              <a:t>1</a:t>
            </a:r>
            <a:r>
              <a:rPr lang="en-US" altLang="de-DE" dirty="0">
                <a:ea typeface="ＭＳ Ｐゴシック" panose="020B0600070205080204" pitchFamily="34" charset="-128"/>
              </a:rPr>
              <a:t>						</a:t>
            </a:r>
          </a:p>
          <a:p>
            <a:r>
              <a:rPr lang="en-US" altLang="de-DE" dirty="0">
                <a:ea typeface="ＭＳ Ｐゴシック" panose="020B0600070205080204" pitchFamily="34" charset="-128"/>
              </a:rPr>
              <a:t>p	+		+	(+)		(+)	</a:t>
            </a:r>
          </a:p>
          <a:p>
            <a:r>
              <a:rPr lang="en-US" altLang="de-DE" dirty="0">
                <a:ea typeface="ＭＳ Ｐゴシック" panose="020B0600070205080204" pitchFamily="34" charset="-128"/>
              </a:rPr>
              <a:t>b	+		+				</a:t>
            </a:r>
          </a:p>
          <a:p>
            <a:r>
              <a:rPr lang="en-US" altLang="de-DE" dirty="0">
                <a:ea typeface="ＭＳ Ｐゴシック" panose="020B0600070205080204" pitchFamily="34" charset="-128"/>
              </a:rPr>
              <a:t>f	</a:t>
            </a:r>
            <a:r>
              <a:rPr lang="de-DE" altLang="de-DE" dirty="0">
                <a:ea typeface="ＭＳ Ｐゴシック" panose="020B0600070205080204" pitchFamily="34" charset="-128"/>
              </a:rPr>
              <a:t>+		+				</a:t>
            </a:r>
          </a:p>
          <a:p>
            <a:r>
              <a:rPr lang="de-DE" altLang="de-DE" dirty="0" err="1">
                <a:ea typeface="ＭＳ Ｐゴシック" panose="020B0600070205080204" pitchFamily="34" charset="-128"/>
              </a:rPr>
              <a:t>pf</a:t>
            </a:r>
            <a:r>
              <a:rPr lang="de-DE" altLang="de-DE" dirty="0">
                <a:ea typeface="ＭＳ Ｐゴシック" panose="020B0600070205080204" pitchFamily="34" charset="-128"/>
              </a:rPr>
              <a:t>	+		+				</a:t>
            </a:r>
          </a:p>
          <a:p>
            <a:r>
              <a:rPr lang="de-DE" altLang="de-DE" dirty="0">
                <a:ea typeface="ＭＳ Ｐゴシック" panose="020B0600070205080204" pitchFamily="34" charset="-128"/>
              </a:rPr>
              <a:t>t	+					(+)	</a:t>
            </a:r>
          </a:p>
          <a:p>
            <a:r>
              <a:rPr lang="de-DE" altLang="de-DE" dirty="0">
                <a:ea typeface="ＭＳ Ｐゴシック" panose="020B0600070205080204" pitchFamily="34" charset="-128"/>
              </a:rPr>
              <a:t>d	+					</a:t>
            </a:r>
          </a:p>
          <a:p>
            <a:r>
              <a:rPr lang="de-DE" altLang="de-DE" dirty="0" err="1">
                <a:ea typeface="ＭＳ Ｐゴシック" panose="020B0600070205080204" pitchFamily="34" charset="-128"/>
              </a:rPr>
              <a:t>ts</a:t>
            </a:r>
            <a:r>
              <a:rPr lang="de-DE" altLang="de-DE" dirty="0">
                <a:ea typeface="ＭＳ Ｐゴシック" panose="020B0600070205080204" pitchFamily="34" charset="-128"/>
              </a:rPr>
              <a:t>					+		</a:t>
            </a:r>
          </a:p>
          <a:p>
            <a:r>
              <a:rPr lang="de-DE" altLang="de-DE" dirty="0" err="1">
                <a:ea typeface="ＭＳ Ｐゴシック" panose="020B0600070205080204" pitchFamily="34" charset="-128"/>
              </a:rPr>
              <a:t>k</a:t>
            </a:r>
            <a:r>
              <a:rPr lang="de-DE" altLang="de-DE" dirty="0">
                <a:ea typeface="ＭＳ Ｐゴシック" panose="020B0600070205080204" pitchFamily="34" charset="-128"/>
              </a:rPr>
              <a:t>	+		+	+	+	(+)	</a:t>
            </a:r>
          </a:p>
          <a:p>
            <a:r>
              <a:rPr lang="de-DE" altLang="de-DE" dirty="0" err="1">
                <a:ea typeface="ＭＳ Ｐゴシック" panose="020B0600070205080204" pitchFamily="34" charset="-128"/>
              </a:rPr>
              <a:t>g</a:t>
            </a:r>
            <a:r>
              <a:rPr lang="de-DE" altLang="de-DE" dirty="0">
                <a:ea typeface="ＭＳ Ｐゴシック" panose="020B0600070205080204" pitchFamily="34" charset="-128"/>
              </a:rPr>
              <a:t>	+		+	+			</a:t>
            </a:r>
          </a:p>
          <a:p>
            <a:r>
              <a:rPr lang="de-DE" altLang="de-DE" dirty="0">
                <a:ea typeface="ＭＳ Ｐゴシック" panose="020B0600070205080204" pitchFamily="34" charset="-128"/>
              </a:rPr>
              <a:t>v	+		(+)</a:t>
            </a:r>
            <a:r>
              <a:rPr lang="de-DE" altLang="de-DE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	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872BB86-F16A-1C4A-9BFA-677E674887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13600" y="41671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184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Positionen: Nukleus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40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de-DE" altLang="de-DE" dirty="0">
                <a:ea typeface="ＭＳ Ｐゴシック" panose="020B0600070205080204" pitchFamily="34" charset="-128"/>
              </a:rPr>
              <a:t>x</a:t>
            </a:r>
            <a:r>
              <a:rPr lang="de-DE" altLang="de-DE" baseline="-25000" dirty="0">
                <a:ea typeface="ＭＳ Ｐゴシック" panose="020B0600070205080204" pitchFamily="34" charset="-128"/>
              </a:rPr>
              <a:t>3</a:t>
            </a:r>
            <a:r>
              <a:rPr lang="de-DE" altLang="de-DE" dirty="0">
                <a:ea typeface="ＭＳ Ｐゴシック" panose="020B0600070205080204" pitchFamily="34" charset="-128"/>
              </a:rPr>
              <a:t> ist der Nukleus </a:t>
            </a:r>
          </a:p>
          <a:p>
            <a:pPr>
              <a:lnSpc>
                <a:spcPct val="110000"/>
              </a:lnSpc>
            </a:pPr>
            <a:r>
              <a:rPr lang="de-DE" altLang="de-DE" dirty="0">
                <a:ea typeface="ＭＳ Ｐゴシック" panose="020B0600070205080204" pitchFamily="34" charset="-128"/>
              </a:rPr>
              <a:t>• Vokal</a:t>
            </a:r>
          </a:p>
          <a:p>
            <a:pPr>
              <a:lnSpc>
                <a:spcPct val="110000"/>
              </a:lnSpc>
            </a:pPr>
            <a:r>
              <a:rPr lang="de-DE" altLang="de-DE" dirty="0">
                <a:ea typeface="ＭＳ Ｐゴシック" panose="020B0600070205080204" pitchFamily="34" charset="-128"/>
              </a:rPr>
              <a:t>• Liquid </a:t>
            </a:r>
            <a:r>
              <a:rPr lang="de-DE" altLang="de-DE" i="1" dirty="0">
                <a:ea typeface="ＭＳ Ｐゴシック" panose="020B0600070205080204" pitchFamily="34" charset="-128"/>
              </a:rPr>
              <a:t>l</a:t>
            </a:r>
            <a:r>
              <a:rPr lang="de-DE" altLang="de-DE" dirty="0">
                <a:ea typeface="ＭＳ Ｐゴシック" panose="020B0600070205080204" pitchFamily="34" charset="-128"/>
              </a:rPr>
              <a:t> wie in </a:t>
            </a:r>
            <a:r>
              <a:rPr lang="de-DE" altLang="de-DE" i="1" dirty="0">
                <a:ea typeface="ＭＳ Ｐゴシック" panose="020B0600070205080204" pitchFamily="34" charset="-128"/>
              </a:rPr>
              <a:t>Himmel</a:t>
            </a:r>
            <a:r>
              <a:rPr lang="de-DE" altLang="de-DE" dirty="0">
                <a:ea typeface="ＭＳ Ｐゴシック" panose="020B0600070205080204" pitchFamily="34" charset="-128"/>
              </a:rPr>
              <a:t>  </a:t>
            </a:r>
          </a:p>
          <a:p>
            <a:pPr>
              <a:lnSpc>
                <a:spcPct val="110000"/>
              </a:lnSpc>
            </a:pPr>
            <a:r>
              <a:rPr lang="de-DE" altLang="de-DE" dirty="0">
                <a:ea typeface="ＭＳ Ｐゴシック" panose="020B0600070205080204" pitchFamily="34" charset="-128"/>
              </a:rPr>
              <a:t>• vokalisiertes </a:t>
            </a:r>
            <a:r>
              <a:rPr lang="en-US" altLang="de-DE" dirty="0" err="1">
                <a:ea typeface="ＭＳ Ｐゴシック" panose="020B0600070205080204" pitchFamily="34" charset="-128"/>
              </a:rPr>
              <a:t>ʁ</a:t>
            </a:r>
            <a:r>
              <a:rPr lang="de-DE" altLang="de-DE" dirty="0">
                <a:ea typeface="ＭＳ Ｐゴシック" panose="020B0600070205080204" pitchFamily="34" charset="-128"/>
              </a:rPr>
              <a:t> [</a:t>
            </a:r>
            <a:r>
              <a:rPr lang="en-US" altLang="de-DE" dirty="0" err="1">
                <a:ea typeface="ＭＳ Ｐゴシック" panose="020B0600070205080204" pitchFamily="34" charset="-128"/>
              </a:rPr>
              <a:t>ɐ</a:t>
            </a:r>
            <a:r>
              <a:rPr lang="de-DE" altLang="de-DE" dirty="0">
                <a:ea typeface="ＭＳ Ｐゴシック" panose="020B0600070205080204" pitchFamily="34" charset="-128"/>
              </a:rPr>
              <a:t>] wie in </a:t>
            </a:r>
            <a:r>
              <a:rPr lang="de-DE" altLang="de-DE" i="1" dirty="0">
                <a:ea typeface="ＭＳ Ｐゴシック" panose="020B0600070205080204" pitchFamily="34" charset="-128"/>
              </a:rPr>
              <a:t>Kummer</a:t>
            </a:r>
            <a:r>
              <a:rPr lang="de-DE" altLang="de-DE" dirty="0">
                <a:ea typeface="ＭＳ Ｐゴシック" panose="020B0600070205080204" pitchFamily="34" charset="-128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de-DE" altLang="de-DE" dirty="0">
                <a:ea typeface="ＭＳ Ｐゴシック" panose="020B0600070205080204" pitchFamily="34" charset="-128"/>
              </a:rPr>
              <a:t>• Nasal </a:t>
            </a:r>
            <a:r>
              <a:rPr lang="de-DE" altLang="de-DE" i="1" dirty="0">
                <a:ea typeface="ＭＳ Ｐゴシック" panose="020B0600070205080204" pitchFamily="34" charset="-128"/>
              </a:rPr>
              <a:t>m</a:t>
            </a:r>
            <a:r>
              <a:rPr lang="de-DE" altLang="de-DE" dirty="0">
                <a:ea typeface="ＭＳ Ｐゴシック" panose="020B0600070205080204" pitchFamily="34" charset="-128"/>
              </a:rPr>
              <a:t> wie in </a:t>
            </a:r>
            <a:r>
              <a:rPr lang="de-DE" altLang="de-DE" i="1" dirty="0">
                <a:ea typeface="ＭＳ Ｐゴシック" panose="020B0600070205080204" pitchFamily="34" charset="-128"/>
              </a:rPr>
              <a:t>Atem</a:t>
            </a:r>
            <a:r>
              <a:rPr lang="de-DE" altLang="de-DE" dirty="0">
                <a:ea typeface="ＭＳ Ｐゴシック" panose="020B0600070205080204" pitchFamily="34" charset="-128"/>
              </a:rPr>
              <a:t>  oder </a:t>
            </a:r>
            <a:r>
              <a:rPr lang="de-DE" altLang="de-DE" i="1" dirty="0" err="1">
                <a:ea typeface="ＭＳ Ｐゴシック" panose="020B0600070205080204" pitchFamily="34" charset="-128"/>
              </a:rPr>
              <a:t>n</a:t>
            </a:r>
            <a:r>
              <a:rPr lang="de-DE" altLang="de-DE" i="1" dirty="0">
                <a:ea typeface="ＭＳ Ｐゴシック" panose="020B0600070205080204" pitchFamily="34" charset="-128"/>
              </a:rPr>
              <a:t> </a:t>
            </a:r>
            <a:r>
              <a:rPr lang="de-DE" altLang="de-DE" dirty="0">
                <a:ea typeface="ＭＳ Ｐゴシック" panose="020B0600070205080204" pitchFamily="34" charset="-128"/>
              </a:rPr>
              <a:t>wie in </a:t>
            </a:r>
            <a:r>
              <a:rPr lang="de-DE" altLang="de-DE" i="1" dirty="0">
                <a:ea typeface="ＭＳ Ｐゴシック" panose="020B0600070205080204" pitchFamily="34" charset="-128"/>
              </a:rPr>
              <a:t>treten</a:t>
            </a:r>
            <a:r>
              <a:rPr lang="de-DE" altLang="de-DE" dirty="0">
                <a:ea typeface="ＭＳ Ｐゴシック" panose="020B0600070205080204" pitchFamily="34" charset="-128"/>
              </a:rPr>
              <a:t>.</a:t>
            </a:r>
          </a:p>
          <a:p>
            <a:pPr defTabSz="719138">
              <a:tabLst>
                <a:tab pos="719138" algn="l"/>
                <a:tab pos="1146572" algn="l"/>
                <a:tab pos="1496616" algn="l"/>
                <a:tab pos="1856185" algn="l"/>
                <a:tab pos="2215754" algn="l"/>
                <a:tab pos="2643188" algn="l"/>
                <a:tab pos="2925366" algn="l"/>
                <a:tab pos="3431381" algn="l"/>
                <a:tab pos="3858816" algn="l"/>
                <a:tab pos="4354116" algn="l"/>
                <a:tab pos="4860131" algn="l"/>
              </a:tabLst>
            </a:pPr>
            <a:r>
              <a:rPr lang="fr-FR" altLang="de-DE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	</a:t>
            </a:r>
            <a:endParaRPr lang="it-IT" altLang="de-DE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endParaRPr lang="de-DE" altLang="de-DE" dirty="0">
              <a:ea typeface="ＭＳ Ｐゴシック" panose="020B0600070205080204" pitchFamily="34" charset="-128"/>
            </a:endParaRPr>
          </a:p>
          <a:p>
            <a:pPr algn="just">
              <a:lnSpc>
                <a:spcPct val="128000"/>
              </a:lnSpc>
            </a:pPr>
            <a:endParaRPr lang="de-DE" altLang="de-DE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marL="457200" indent="-457200">
              <a:buSzPct val="100000"/>
              <a:buAutoNum type="arabicParenR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17</a:t>
            </a:fld>
            <a:endParaRPr lang="de-DE"/>
          </a:p>
        </p:txBody>
      </p:sp>
      <p:pic>
        <p:nvPicPr>
          <p:cNvPr id="6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8E53FE4-1941-4245-B8B4-B23E76E248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86600" y="70841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9124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Positionen: Nukleus, Koda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40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14288" indent="-14288">
              <a:lnSpc>
                <a:spcPct val="110000"/>
              </a:lnSpc>
            </a:pPr>
            <a:r>
              <a:rPr lang="de-DE" altLang="de-DE" dirty="0">
                <a:ea typeface="ＭＳ Ｐゴシック" panose="020B0600070205080204" pitchFamily="34" charset="-128"/>
              </a:rPr>
              <a:t>x</a:t>
            </a:r>
            <a:r>
              <a:rPr lang="de-DE" altLang="de-DE" baseline="-25000" dirty="0">
                <a:ea typeface="ＭＳ Ｐゴシック" panose="020B0600070205080204" pitchFamily="34" charset="-128"/>
              </a:rPr>
              <a:t>4</a:t>
            </a:r>
            <a:r>
              <a:rPr lang="de-DE" altLang="de-DE" dirty="0">
                <a:ea typeface="ＭＳ Ｐゴシック" panose="020B0600070205080204" pitchFamily="34" charset="-128"/>
              </a:rPr>
              <a:t> ist von x</a:t>
            </a:r>
            <a:r>
              <a:rPr lang="de-DE" altLang="de-DE" baseline="-25000" dirty="0">
                <a:ea typeface="ＭＳ Ｐゴシック" panose="020B0600070205080204" pitchFamily="34" charset="-128"/>
              </a:rPr>
              <a:t>3</a:t>
            </a:r>
            <a:r>
              <a:rPr lang="de-DE" altLang="de-DE" dirty="0">
                <a:ea typeface="ＭＳ Ｐゴシック" panose="020B0600070205080204" pitchFamily="34" charset="-128"/>
              </a:rPr>
              <a:t> abhängig. Es ist entweder derselbe Vokal wie x</a:t>
            </a:r>
            <a:r>
              <a:rPr lang="de-DE" altLang="de-DE" baseline="-25000" dirty="0">
                <a:ea typeface="ＭＳ Ｐゴシック" panose="020B0600070205080204" pitchFamily="34" charset="-128"/>
              </a:rPr>
              <a:t>3</a:t>
            </a:r>
            <a:r>
              <a:rPr lang="de-DE" altLang="de-DE" dirty="0">
                <a:ea typeface="ＭＳ Ｐゴシック" panose="020B0600070205080204" pitchFamily="34" charset="-128"/>
              </a:rPr>
              <a:t> (und dann machen beide zusammen einen langen, gespannten Vokal aus), oder der zweite Teil eines Diphthongs, oder ein Konsonant - aber nur dann, wenn der Vokal in x</a:t>
            </a:r>
            <a:r>
              <a:rPr lang="de-DE" altLang="de-DE" baseline="-25000" dirty="0">
                <a:ea typeface="ＭＳ Ｐゴシック" panose="020B0600070205080204" pitchFamily="34" charset="-128"/>
              </a:rPr>
              <a:t>3</a:t>
            </a:r>
            <a:r>
              <a:rPr lang="de-DE" altLang="de-DE" dirty="0">
                <a:ea typeface="ＭＳ Ｐゴシック" panose="020B0600070205080204" pitchFamily="34" charset="-128"/>
              </a:rPr>
              <a:t> kurz und ungespannt ist. </a:t>
            </a:r>
          </a:p>
          <a:p>
            <a:pPr marL="14288" indent="-14288">
              <a:lnSpc>
                <a:spcPct val="110000"/>
              </a:lnSpc>
            </a:pPr>
            <a:endParaRPr lang="de-DE" altLang="de-DE" dirty="0">
              <a:ea typeface="ＭＳ Ｐゴシック" panose="020B0600070205080204" pitchFamily="34" charset="-128"/>
            </a:endParaRPr>
          </a:p>
          <a:p>
            <a:endParaRPr lang="de-DE" altLang="de-DE" dirty="0">
              <a:ea typeface="ＭＳ Ｐゴシック" panose="020B0600070205080204" pitchFamily="34" charset="-128"/>
            </a:endParaRPr>
          </a:p>
          <a:p>
            <a:pPr algn="just">
              <a:lnSpc>
                <a:spcPct val="128000"/>
              </a:lnSpc>
            </a:pPr>
            <a:endParaRPr lang="de-DE" altLang="de-DE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marL="457200" indent="-457200">
              <a:buSzPct val="100000"/>
              <a:buAutoNum type="arabicParenR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18</a:t>
            </a:fld>
            <a:endParaRPr lang="de-DE"/>
          </a:p>
        </p:txBody>
      </p:sp>
      <p:pic>
        <p:nvPicPr>
          <p:cNvPr id="6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F3E0F42-56A1-F14D-BF8F-2BDE7ECBF1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0" y="283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227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Positionen: Koda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40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14288" indent="-14288">
              <a:lnSpc>
                <a:spcPct val="110000"/>
              </a:lnSpc>
            </a:pPr>
            <a:endParaRPr lang="de-DE" altLang="de-DE" dirty="0">
              <a:ea typeface="ＭＳ Ｐゴシック" panose="020B0600070205080204" pitchFamily="34" charset="-128"/>
            </a:endParaRPr>
          </a:p>
          <a:p>
            <a:pPr marL="14288" indent="-14288">
              <a:lnSpc>
                <a:spcPct val="110000"/>
              </a:lnSpc>
            </a:pPr>
            <a:r>
              <a:rPr lang="de-DE" altLang="de-DE" dirty="0">
                <a:ea typeface="ＭＳ Ｐゴシック" panose="020B0600070205080204" pitchFamily="34" charset="-128"/>
              </a:rPr>
              <a:t>x</a:t>
            </a:r>
            <a:r>
              <a:rPr lang="de-DE" altLang="de-DE" baseline="-25000" dirty="0">
                <a:ea typeface="ＭＳ Ｐゴシック" panose="020B0600070205080204" pitchFamily="34" charset="-128"/>
              </a:rPr>
              <a:t>5</a:t>
            </a:r>
            <a:r>
              <a:rPr lang="de-DE" altLang="de-DE" dirty="0">
                <a:ea typeface="ＭＳ Ｐゴシック" panose="020B0600070205080204" pitchFamily="34" charset="-128"/>
              </a:rPr>
              <a:t> ist ein </a:t>
            </a:r>
            <a:r>
              <a:rPr lang="de-DE" altLang="de-DE" dirty="0" err="1">
                <a:ea typeface="ＭＳ Ｐゴシック" panose="020B0600070205080204" pitchFamily="34" charset="-128"/>
              </a:rPr>
              <a:t>Kodakonsonant</a:t>
            </a:r>
            <a:r>
              <a:rPr lang="de-DE" altLang="de-DE" dirty="0">
                <a:ea typeface="ＭＳ Ｐゴシック" panose="020B0600070205080204" pitchFamily="34" charset="-128"/>
              </a:rPr>
              <a:t>. Die nächste Folie zeigt die phonotaktischen Beschränkungen zwischen x</a:t>
            </a:r>
            <a:r>
              <a:rPr lang="de-DE" altLang="de-DE" baseline="-25000" dirty="0">
                <a:ea typeface="ＭＳ Ｐゴシック" panose="020B0600070205080204" pitchFamily="34" charset="-128"/>
              </a:rPr>
              <a:t>4</a:t>
            </a:r>
            <a:r>
              <a:rPr lang="de-DE" altLang="de-DE" dirty="0">
                <a:ea typeface="ＭＳ Ｐゴシック" panose="020B0600070205080204" pitchFamily="34" charset="-128"/>
              </a:rPr>
              <a:t> und x</a:t>
            </a:r>
            <a:r>
              <a:rPr lang="de-DE" altLang="de-DE" baseline="-25000" dirty="0">
                <a:ea typeface="ＭＳ Ｐゴシック" panose="020B0600070205080204" pitchFamily="34" charset="-128"/>
              </a:rPr>
              <a:t>5</a:t>
            </a:r>
            <a:r>
              <a:rPr lang="de-DE" altLang="de-DE" dirty="0">
                <a:ea typeface="ＭＳ Ｐゴシック" panose="020B0600070205080204" pitchFamily="34" charset="-128"/>
              </a:rPr>
              <a:t>, wenn x</a:t>
            </a:r>
            <a:r>
              <a:rPr lang="de-DE" altLang="de-DE" baseline="-25000" dirty="0">
                <a:ea typeface="ＭＳ Ｐゴシック" panose="020B0600070205080204" pitchFamily="34" charset="-128"/>
              </a:rPr>
              <a:t>4</a:t>
            </a:r>
            <a:r>
              <a:rPr lang="de-DE" altLang="de-DE" dirty="0">
                <a:ea typeface="ＭＳ Ｐゴシック" panose="020B0600070205080204" pitchFamily="34" charset="-128"/>
              </a:rPr>
              <a:t> ein Konsonant ist. </a:t>
            </a:r>
            <a:r>
              <a:rPr lang="de-DE" altLang="de-DE" i="1" dirty="0">
                <a:ea typeface="ＭＳ Ｐゴシック" panose="020B0600070205080204" pitchFamily="34" charset="-128"/>
              </a:rPr>
              <a:t>t</a:t>
            </a:r>
            <a:r>
              <a:rPr lang="de-DE" altLang="de-DE" dirty="0">
                <a:ea typeface="ＭＳ Ｐゴシック" panose="020B0600070205080204" pitchFamily="34" charset="-128"/>
              </a:rPr>
              <a:t> und </a:t>
            </a:r>
            <a:r>
              <a:rPr lang="de-DE" altLang="de-DE" i="1" dirty="0">
                <a:ea typeface="ＭＳ Ｐゴシック" panose="020B0600070205080204" pitchFamily="34" charset="-128"/>
              </a:rPr>
              <a:t>s</a:t>
            </a:r>
            <a:r>
              <a:rPr lang="de-DE" altLang="de-DE" dirty="0">
                <a:ea typeface="ＭＳ Ｐゴシック" panose="020B0600070205080204" pitchFamily="34" charset="-128"/>
              </a:rPr>
              <a:t> sind von der Tabelle ausgeschlossen. </a:t>
            </a:r>
            <a:endParaRPr lang="it-IT" altLang="de-DE" dirty="0">
              <a:ea typeface="ＭＳ Ｐゴシック" panose="020B0600070205080204" pitchFamily="34" charset="-128"/>
            </a:endParaRPr>
          </a:p>
          <a:p>
            <a:pPr marL="14288" indent="-14288">
              <a:lnSpc>
                <a:spcPct val="110000"/>
              </a:lnSpc>
            </a:pPr>
            <a:endParaRPr lang="fr-FR" altLang="de-DE" dirty="0">
              <a:ea typeface="ＭＳ Ｐゴシック" panose="020B0600070205080204" pitchFamily="34" charset="-128"/>
            </a:endParaRPr>
          </a:p>
          <a:p>
            <a:pPr marL="14288" indent="-14288" defTabSz="719138"/>
            <a:r>
              <a:rPr lang="fr-FR" altLang="de-DE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	</a:t>
            </a:r>
            <a:endParaRPr lang="it-IT" altLang="de-DE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endParaRPr lang="de-DE" altLang="de-DE" dirty="0">
              <a:ea typeface="ＭＳ Ｐゴシック" panose="020B0600070205080204" pitchFamily="34" charset="-128"/>
            </a:endParaRPr>
          </a:p>
          <a:p>
            <a:pPr algn="just">
              <a:lnSpc>
                <a:spcPct val="128000"/>
              </a:lnSpc>
            </a:pPr>
            <a:endParaRPr lang="de-DE" altLang="de-DE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marL="457200" indent="-457200">
              <a:buSzPct val="100000"/>
              <a:buAutoNum type="arabicParenR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19</a:t>
            </a:fld>
            <a:endParaRPr lang="de-DE"/>
          </a:p>
        </p:txBody>
      </p:sp>
      <p:pic>
        <p:nvPicPr>
          <p:cNvPr id="6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9826131-9464-5144-B352-6596A9EB0D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67600" y="283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9794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Lektüre </a:t>
            </a:r>
            <a:r>
              <a:rPr lang="de-DE"/>
              <a:t>von Alber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>
              <a:buSzPct val="100000"/>
            </a:pPr>
            <a:r>
              <a:rPr lang="de-DE" dirty="0"/>
              <a:t>Zweite Woche:</a:t>
            </a:r>
          </a:p>
          <a:p>
            <a:pPr marL="0" indent="0">
              <a:buSzPct val="100000"/>
            </a:pPr>
            <a:r>
              <a:rPr lang="de-DE" dirty="0"/>
              <a:t>Bitte lesen Sie Abschnitt 2.4 bis 2.6 (S.10-16) von Alber (2004).</a:t>
            </a:r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r>
              <a:rPr lang="de-DE" dirty="0"/>
              <a:t>Die Übungen der Woche finden Sie am Ende dieser PowerPoint Präsentation. Die Übungen werden </a:t>
            </a:r>
            <a:r>
              <a:rPr lang="de-DE"/>
              <a:t>am 4.11. </a:t>
            </a:r>
            <a:r>
              <a:rPr lang="de-DE" dirty="0"/>
              <a:t>diskutiert.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2</a:t>
            </a:fld>
            <a:endParaRPr lang="de-DE"/>
          </a:p>
        </p:txBody>
      </p:sp>
      <p:pic>
        <p:nvPicPr>
          <p:cNvPr id="6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07D5A9D8-4D27-8B4F-9FB9-7183EFA1FE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67600" y="2857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3366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Datumsplatzhalter 3">
            <a:extLst>
              <a:ext uri="{FF2B5EF4-FFF2-40B4-BE49-F238E27FC236}">
                <a16:creationId xmlns:a16="http://schemas.microsoft.com/office/drawing/2014/main" id="{7CEF229B-9048-2944-A836-484B3EB977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0C409BF-592F-6145-9D4B-8E713700AEF5}" type="datetime1">
              <a:rPr lang="de-DE" altLang="de-DE" sz="105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01.11.20</a:t>
            </a:fld>
            <a:endParaRPr lang="de-DE" altLang="de-DE" sz="1050">
              <a:solidFill>
                <a:schemeClr val="bg1"/>
              </a:solidFill>
            </a:endParaRPr>
          </a:p>
        </p:txBody>
      </p:sp>
      <p:sp>
        <p:nvSpPr>
          <p:cNvPr id="72706" name="Foliennummernplatzhalter 5">
            <a:extLst>
              <a:ext uri="{FF2B5EF4-FFF2-40B4-BE49-F238E27FC236}">
                <a16:creationId xmlns:a16="http://schemas.microsoft.com/office/drawing/2014/main" id="{475E3BC8-1C1B-2A46-BB78-61D2FD808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EDE49B7-5505-A444-971C-4961785034AC}" type="slidenum">
              <a:rPr lang="de-DE" altLang="de-DE" sz="105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20</a:t>
            </a:fld>
            <a:endParaRPr lang="de-DE" altLang="de-DE" sz="1050"/>
          </a:p>
        </p:txBody>
      </p:sp>
      <p:sp>
        <p:nvSpPr>
          <p:cNvPr id="72708" name="Rectangle 3">
            <a:extLst>
              <a:ext uri="{FF2B5EF4-FFF2-40B4-BE49-F238E27FC236}">
                <a16:creationId xmlns:a16="http://schemas.microsoft.com/office/drawing/2014/main" id="{C1C6828C-4E8D-0248-9498-61D6883AB2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1005114"/>
            <a:ext cx="6400800" cy="4514850"/>
          </a:xfrm>
        </p:spPr>
        <p:txBody>
          <a:bodyPr/>
          <a:lstStyle/>
          <a:p>
            <a:pPr>
              <a:tabLst>
                <a:tab pos="719138" algn="l"/>
                <a:tab pos="1214438" algn="l"/>
                <a:tab pos="1643063" algn="l"/>
                <a:tab pos="2070497" algn="l"/>
                <a:tab pos="2575322" algn="l"/>
                <a:tab pos="3071813" algn="l"/>
                <a:tab pos="3644504" algn="l"/>
                <a:tab pos="4140994" algn="l"/>
                <a:tab pos="4713685" algn="l"/>
                <a:tab pos="5355431" algn="l"/>
              </a:tabLst>
            </a:pPr>
            <a:r>
              <a:rPr lang="de-DE" altLang="de-DE" dirty="0">
                <a:solidFill>
                  <a:srgbClr val="000000"/>
                </a:solidFill>
                <a:latin typeface="Palatino" pitchFamily="2" charset="77"/>
                <a:ea typeface="ＭＳ Ｐゴシック" panose="020B0600070205080204" pitchFamily="34" charset="-128"/>
              </a:rPr>
              <a:t>     </a:t>
            </a:r>
          </a:p>
          <a:p>
            <a:pPr>
              <a:tabLst>
                <a:tab pos="719138" algn="l"/>
                <a:tab pos="1214438" algn="l"/>
                <a:tab pos="1643063" algn="l"/>
                <a:tab pos="2070497" algn="l"/>
                <a:tab pos="2575322" algn="l"/>
                <a:tab pos="3071813" algn="l"/>
                <a:tab pos="3644504" algn="l"/>
                <a:tab pos="4140994" algn="l"/>
                <a:tab pos="4713685" algn="l"/>
                <a:tab pos="5355431" algn="l"/>
              </a:tabLst>
            </a:pPr>
            <a:endParaRPr lang="de-DE" altLang="de-DE" dirty="0">
              <a:solidFill>
                <a:srgbClr val="000000"/>
              </a:solidFill>
              <a:latin typeface="Palatino" pitchFamily="2" charset="77"/>
              <a:ea typeface="ＭＳ Ｐゴシック" panose="020B0600070205080204" pitchFamily="34" charset="-128"/>
            </a:endParaRPr>
          </a:p>
          <a:p>
            <a:pPr>
              <a:tabLst>
                <a:tab pos="719138" algn="l"/>
                <a:tab pos="1214438" algn="l"/>
                <a:tab pos="1643063" algn="l"/>
                <a:tab pos="2070497" algn="l"/>
                <a:tab pos="2575322" algn="l"/>
                <a:tab pos="3071813" algn="l"/>
                <a:tab pos="3644504" algn="l"/>
                <a:tab pos="4140994" algn="l"/>
                <a:tab pos="4713685" algn="l"/>
                <a:tab pos="5355431" algn="l"/>
              </a:tabLst>
            </a:pP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</a:t>
            </a:r>
            <a:r>
              <a:rPr lang="de-DE" altLang="de-DE" dirty="0">
                <a:ea typeface="ＭＳ Ｐゴシック" panose="020B0600070205080204" pitchFamily="34" charset="-128"/>
              </a:rPr>
              <a:t>x</a:t>
            </a:r>
            <a:r>
              <a:rPr lang="de-DE" altLang="de-DE" baseline="-25000" dirty="0">
                <a:ea typeface="ＭＳ Ｐゴシック" panose="020B0600070205080204" pitchFamily="34" charset="-128"/>
              </a:rPr>
              <a:t>5</a:t>
            </a:r>
            <a:r>
              <a:rPr lang="de-DE" altLang="de-DE" dirty="0">
                <a:ea typeface="ＭＳ Ｐゴシック" panose="020B0600070205080204" pitchFamily="34" charset="-128"/>
              </a:rPr>
              <a:t>		l	m	</a:t>
            </a:r>
            <a:r>
              <a:rPr lang="de-DE" altLang="de-DE" dirty="0" err="1">
                <a:ea typeface="ＭＳ Ｐゴシック" panose="020B0600070205080204" pitchFamily="34" charset="-128"/>
              </a:rPr>
              <a:t>n</a:t>
            </a:r>
            <a:r>
              <a:rPr lang="de-DE" altLang="de-DE" dirty="0">
                <a:ea typeface="ＭＳ Ｐゴシック" panose="020B0600070205080204" pitchFamily="34" charset="-128"/>
              </a:rPr>
              <a:t>	</a:t>
            </a:r>
            <a:r>
              <a:rPr lang="en-US" altLang="de-DE" dirty="0">
                <a:ea typeface="ＭＳ Ｐゴシック" panose="020B0600070205080204" pitchFamily="34" charset="-128"/>
              </a:rPr>
              <a:t>p	k	</a:t>
            </a:r>
            <a:r>
              <a:rPr lang="en-US" altLang="de-DE" dirty="0" err="1">
                <a:ea typeface="ＭＳ Ｐゴシック" panose="020B0600070205080204" pitchFamily="34" charset="-128"/>
              </a:rPr>
              <a:t>ç</a:t>
            </a:r>
            <a:r>
              <a:rPr lang="en-US" altLang="de-DE" dirty="0">
                <a:ea typeface="ＭＳ Ｐゴシック" panose="020B0600070205080204" pitchFamily="34" charset="-128"/>
              </a:rPr>
              <a:t>	f	</a:t>
            </a:r>
            <a:r>
              <a:rPr lang="de-DE" altLang="de-DE" dirty="0" err="1">
                <a:ea typeface="ＭＳ Ｐゴシック" panose="020B0600070205080204" pitchFamily="34" charset="-128"/>
              </a:rPr>
              <a:t>pf</a:t>
            </a:r>
            <a:r>
              <a:rPr lang="de-DE" altLang="de-DE" dirty="0">
                <a:ea typeface="ＭＳ Ｐゴシック" panose="020B0600070205080204" pitchFamily="34" charset="-128"/>
              </a:rPr>
              <a:t>	∫	</a:t>
            </a:r>
          </a:p>
          <a:p>
            <a:pPr>
              <a:tabLst>
                <a:tab pos="719138" algn="l"/>
                <a:tab pos="1214438" algn="l"/>
                <a:tab pos="1643063" algn="l"/>
                <a:tab pos="2070497" algn="l"/>
                <a:tab pos="2575322" algn="l"/>
                <a:tab pos="3071813" algn="l"/>
                <a:tab pos="3644504" algn="l"/>
                <a:tab pos="4140994" algn="l"/>
                <a:tab pos="4713685" algn="l"/>
                <a:tab pos="5355431" algn="l"/>
              </a:tabLst>
            </a:pPr>
            <a:r>
              <a:rPr lang="de-DE" altLang="de-DE" dirty="0">
                <a:ea typeface="ＭＳ Ｐゴシック" panose="020B0600070205080204" pitchFamily="34" charset="-128"/>
              </a:rPr>
              <a:t>x</a:t>
            </a:r>
            <a:r>
              <a:rPr lang="de-DE" altLang="de-DE" baseline="-25000" dirty="0">
                <a:ea typeface="ＭＳ Ｐゴシック" panose="020B0600070205080204" pitchFamily="34" charset="-128"/>
              </a:rPr>
              <a:t>4</a:t>
            </a:r>
            <a:r>
              <a:rPr lang="de-DE" altLang="de-DE" dirty="0">
                <a:ea typeface="ＭＳ Ｐゴシック" panose="020B0600070205080204" pitchFamily="34" charset="-128"/>
              </a:rPr>
              <a:t>											</a:t>
            </a:r>
          </a:p>
          <a:p>
            <a:pPr>
              <a:tabLst>
                <a:tab pos="719138" algn="l"/>
                <a:tab pos="1214438" algn="l"/>
                <a:tab pos="1643063" algn="l"/>
                <a:tab pos="2070497" algn="l"/>
                <a:tab pos="2575322" algn="l"/>
                <a:tab pos="3071813" algn="l"/>
                <a:tab pos="3644504" algn="l"/>
                <a:tab pos="4140994" algn="l"/>
                <a:tab pos="4713685" algn="l"/>
                <a:tab pos="5355431" algn="l"/>
              </a:tabLst>
            </a:pPr>
            <a:r>
              <a:rPr lang="en-US" altLang="de-DE" dirty="0" err="1">
                <a:ea typeface="ＭＳ Ｐゴシック" panose="020B0600070205080204" pitchFamily="34" charset="-128"/>
              </a:rPr>
              <a:t>ʁ</a:t>
            </a:r>
            <a:r>
              <a:rPr lang="de-DE" altLang="de-DE" dirty="0">
                <a:ea typeface="ＭＳ Ｐゴシック" panose="020B0600070205080204" pitchFamily="34" charset="-128"/>
              </a:rPr>
              <a:t>  			+	+	+	+	+	+	+	+	+</a:t>
            </a:r>
          </a:p>
          <a:p>
            <a:pPr>
              <a:tabLst>
                <a:tab pos="719138" algn="l"/>
                <a:tab pos="1214438" algn="l"/>
                <a:tab pos="1643063" algn="l"/>
                <a:tab pos="2070497" algn="l"/>
                <a:tab pos="2575322" algn="l"/>
                <a:tab pos="3071813" algn="l"/>
                <a:tab pos="3644504" algn="l"/>
                <a:tab pos="4140994" algn="l"/>
                <a:tab pos="4713685" algn="l"/>
                <a:tab pos="5355431" algn="l"/>
              </a:tabLst>
            </a:pPr>
            <a:r>
              <a:rPr lang="de-DE" altLang="de-DE" dirty="0">
                <a:ea typeface="ＭＳ Ｐゴシック" panose="020B0600070205080204" pitchFamily="34" charset="-128"/>
              </a:rPr>
              <a:t>l				+	+	+	+	+	+		+</a:t>
            </a:r>
          </a:p>
          <a:p>
            <a:pPr>
              <a:tabLst>
                <a:tab pos="719138" algn="l"/>
                <a:tab pos="1214438" algn="l"/>
                <a:tab pos="1643063" algn="l"/>
                <a:tab pos="2070497" algn="l"/>
                <a:tab pos="2575322" algn="l"/>
                <a:tab pos="3071813" algn="l"/>
                <a:tab pos="3644504" algn="l"/>
                <a:tab pos="4140994" algn="l"/>
                <a:tab pos="4713685" algn="l"/>
                <a:tab pos="5355431" algn="l"/>
              </a:tabLst>
            </a:pPr>
            <a:r>
              <a:rPr lang="de-DE" altLang="de-DE" dirty="0">
                <a:ea typeface="ＭＳ Ｐゴシック" panose="020B0600070205080204" pitchFamily="34" charset="-128"/>
              </a:rPr>
              <a:t>m					(+)				+	+	</a:t>
            </a:r>
          </a:p>
          <a:p>
            <a:pPr>
              <a:tabLst>
                <a:tab pos="719138" algn="l"/>
                <a:tab pos="1214438" algn="l"/>
                <a:tab pos="1643063" algn="l"/>
                <a:tab pos="2070497" algn="l"/>
                <a:tab pos="2575322" algn="l"/>
                <a:tab pos="3071813" algn="l"/>
                <a:tab pos="3644504" algn="l"/>
                <a:tab pos="4140994" algn="l"/>
                <a:tab pos="4713685" algn="l"/>
                <a:tab pos="5355431" algn="l"/>
              </a:tabLst>
            </a:pPr>
            <a:r>
              <a:rPr lang="de-DE" altLang="de-DE" dirty="0" err="1">
                <a:ea typeface="ＭＳ Ｐゴシック" panose="020B0600070205080204" pitchFamily="34" charset="-128"/>
              </a:rPr>
              <a:t>n</a:t>
            </a:r>
            <a:r>
              <a:rPr lang="de-DE" altLang="de-DE" dirty="0">
                <a:ea typeface="ＭＳ Ｐゴシック" panose="020B0600070205080204" pitchFamily="34" charset="-128"/>
              </a:rPr>
              <a:t>								+	+		+</a:t>
            </a:r>
          </a:p>
          <a:p>
            <a:pPr>
              <a:tabLst>
                <a:tab pos="719138" algn="l"/>
                <a:tab pos="1214438" algn="l"/>
                <a:tab pos="1643063" algn="l"/>
                <a:tab pos="2070497" algn="l"/>
                <a:tab pos="2575322" algn="l"/>
                <a:tab pos="3071813" algn="l"/>
                <a:tab pos="3644504" algn="l"/>
                <a:tab pos="4140994" algn="l"/>
                <a:tab pos="4713685" algn="l"/>
                <a:tab pos="5355431" algn="l"/>
              </a:tabLst>
            </a:pPr>
            <a:r>
              <a:rPr lang="en-US" altLang="de-DE" dirty="0" err="1">
                <a:ea typeface="ＭＳ Ｐゴシック" panose="020B0600070205080204" pitchFamily="34" charset="-128"/>
              </a:rPr>
              <a:t>ŋ</a:t>
            </a:r>
            <a:r>
              <a:rPr lang="de-DE" altLang="de-DE" dirty="0">
                <a:ea typeface="ＭＳ Ｐゴシック" panose="020B0600070205080204" pitchFamily="34" charset="-128"/>
              </a:rPr>
              <a:t> 							+					</a:t>
            </a:r>
          </a:p>
          <a:p>
            <a:pPr>
              <a:tabLst>
                <a:tab pos="719138" algn="l"/>
                <a:tab pos="1214438" algn="l"/>
                <a:tab pos="1643063" algn="l"/>
                <a:tab pos="2070497" algn="l"/>
                <a:tab pos="2575322" algn="l"/>
                <a:tab pos="3071813" algn="l"/>
                <a:tab pos="3644504" algn="l"/>
                <a:tab pos="4140994" algn="l"/>
                <a:tab pos="4713685" algn="l"/>
                <a:tab pos="5355431" algn="l"/>
              </a:tabLst>
            </a:pPr>
            <a:r>
              <a:rPr lang="de-DE" altLang="de-DE" dirty="0">
                <a:ea typeface="ＭＳ Ｐゴシック" panose="020B0600070205080204" pitchFamily="34" charset="-128"/>
              </a:rPr>
              <a:t>s							+		</a:t>
            </a:r>
            <a:r>
              <a:rPr lang="de-DE" altLang="de-DE" dirty="0">
                <a:latin typeface="Palatino" pitchFamily="2" charset="77"/>
                <a:ea typeface="ＭＳ Ｐゴシック" panose="020B0600070205080204" pitchFamily="34" charset="-128"/>
              </a:rPr>
              <a:t>			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6A1CD8F-C793-094A-A1D1-9121347F6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 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D022F92-8C1E-2342-A31B-F229B092A4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18400" y="93163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4352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2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Koda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40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>
              <a:tabLst>
                <a:tab pos="719138" algn="l"/>
                <a:tab pos="1214438" algn="l"/>
                <a:tab pos="1643063" algn="l"/>
                <a:tab pos="2070497" algn="l"/>
                <a:tab pos="2575322" algn="l"/>
                <a:tab pos="3071813" algn="l"/>
                <a:tab pos="3644504" algn="l"/>
                <a:tab pos="4140994" algn="l"/>
                <a:tab pos="4713685" algn="l"/>
                <a:tab pos="5355431" algn="l"/>
              </a:tabLst>
            </a:pPr>
            <a:r>
              <a:rPr lang="en-US" altLang="de-DE" dirty="0" err="1">
                <a:ea typeface="ＭＳ Ｐゴシック" panose="020B0600070205080204" pitchFamily="34" charset="-128"/>
              </a:rPr>
              <a:t>ʁ</a:t>
            </a:r>
            <a:r>
              <a:rPr lang="de-DE" altLang="de-DE" dirty="0">
                <a:ea typeface="ＭＳ Ｐゴシック" panose="020B0600070205080204" pitchFamily="34" charset="-128"/>
              </a:rPr>
              <a:t>l (Kerl), </a:t>
            </a:r>
            <a:r>
              <a:rPr lang="en-US" altLang="de-DE" dirty="0" err="1">
                <a:ea typeface="ＭＳ Ｐゴシック" panose="020B0600070205080204" pitchFamily="34" charset="-128"/>
              </a:rPr>
              <a:t>ʁ</a:t>
            </a:r>
            <a:r>
              <a:rPr lang="de-DE" altLang="de-DE" dirty="0">
                <a:ea typeface="ＭＳ Ｐゴシック" panose="020B0600070205080204" pitchFamily="34" charset="-128"/>
              </a:rPr>
              <a:t>m (Arm), </a:t>
            </a:r>
            <a:r>
              <a:rPr lang="en-US" altLang="de-DE" dirty="0" err="1">
                <a:ea typeface="ＭＳ Ｐゴシック" panose="020B0600070205080204" pitchFamily="34" charset="-128"/>
              </a:rPr>
              <a:t>ʁ</a:t>
            </a:r>
            <a:r>
              <a:rPr lang="de-DE" altLang="de-DE" dirty="0" err="1">
                <a:ea typeface="ＭＳ Ｐゴシック" panose="020B0600070205080204" pitchFamily="34" charset="-128"/>
              </a:rPr>
              <a:t>n</a:t>
            </a:r>
            <a:r>
              <a:rPr lang="de-DE" altLang="de-DE" dirty="0">
                <a:ea typeface="ＭＳ Ｐゴシック" panose="020B0600070205080204" pitchFamily="34" charset="-128"/>
              </a:rPr>
              <a:t> (Harn), </a:t>
            </a:r>
            <a:r>
              <a:rPr lang="en-US" altLang="de-DE" dirty="0" err="1">
                <a:ea typeface="ＭＳ Ｐゴシック" panose="020B0600070205080204" pitchFamily="34" charset="-128"/>
              </a:rPr>
              <a:t>ʁ</a:t>
            </a:r>
            <a:r>
              <a:rPr lang="de-DE" altLang="de-DE" dirty="0">
                <a:ea typeface="ＭＳ Ｐゴシック" panose="020B0600070205080204" pitchFamily="34" charset="-128"/>
              </a:rPr>
              <a:t>p (herb), </a:t>
            </a:r>
            <a:r>
              <a:rPr lang="en-US" altLang="de-DE" dirty="0" err="1">
                <a:ea typeface="ＭＳ Ｐゴシック" panose="020B0600070205080204" pitchFamily="34" charset="-128"/>
              </a:rPr>
              <a:t>ʁ</a:t>
            </a:r>
            <a:r>
              <a:rPr lang="de-DE" altLang="de-DE" dirty="0" err="1">
                <a:ea typeface="ＭＳ Ｐゴシック" panose="020B0600070205080204" pitchFamily="34" charset="-128"/>
              </a:rPr>
              <a:t>k</a:t>
            </a:r>
            <a:r>
              <a:rPr lang="de-DE" altLang="de-DE" dirty="0">
                <a:ea typeface="ＭＳ Ｐゴシック" panose="020B0600070205080204" pitchFamily="34" charset="-128"/>
              </a:rPr>
              <a:t> (arg), </a:t>
            </a:r>
          </a:p>
          <a:p>
            <a:pPr>
              <a:tabLst>
                <a:tab pos="719138" algn="l"/>
                <a:tab pos="1214438" algn="l"/>
                <a:tab pos="1643063" algn="l"/>
                <a:tab pos="2070497" algn="l"/>
                <a:tab pos="2575322" algn="l"/>
                <a:tab pos="3071813" algn="l"/>
                <a:tab pos="3644504" algn="l"/>
                <a:tab pos="4140994" algn="l"/>
                <a:tab pos="4713685" algn="l"/>
                <a:tab pos="5355431" algn="l"/>
              </a:tabLst>
            </a:pPr>
            <a:r>
              <a:rPr lang="en-US" altLang="de-DE" dirty="0" err="1">
                <a:ea typeface="ＭＳ Ｐゴシック" panose="020B0600070205080204" pitchFamily="34" charset="-128"/>
              </a:rPr>
              <a:t>ʁ</a:t>
            </a:r>
            <a:r>
              <a:rPr lang="de-DE" altLang="de-DE" dirty="0" err="1">
                <a:ea typeface="ＭＳ Ｐゴシック" panose="020B0600070205080204" pitchFamily="34" charset="-128"/>
              </a:rPr>
              <a:t>ç</a:t>
            </a:r>
            <a:r>
              <a:rPr lang="de-DE" altLang="de-DE" dirty="0">
                <a:ea typeface="ＭＳ Ｐゴシック" panose="020B0600070205080204" pitchFamily="34" charset="-128"/>
              </a:rPr>
              <a:t> (durch), </a:t>
            </a:r>
            <a:r>
              <a:rPr lang="en-US" altLang="de-DE" dirty="0" err="1">
                <a:ea typeface="ＭＳ Ｐゴシック" panose="020B0600070205080204" pitchFamily="34" charset="-128"/>
              </a:rPr>
              <a:t>ʁ</a:t>
            </a:r>
            <a:r>
              <a:rPr lang="de-DE" altLang="de-DE" dirty="0">
                <a:ea typeface="ＭＳ Ｐゴシック" panose="020B0600070205080204" pitchFamily="34" charset="-128"/>
              </a:rPr>
              <a:t>f (Nerv), </a:t>
            </a:r>
            <a:r>
              <a:rPr lang="en-US" altLang="de-DE" dirty="0" err="1">
                <a:ea typeface="ＭＳ Ｐゴシック" panose="020B0600070205080204" pitchFamily="34" charset="-128"/>
              </a:rPr>
              <a:t>ʁ</a:t>
            </a:r>
            <a:r>
              <a:rPr lang="de-DE" altLang="de-DE" dirty="0" err="1">
                <a:ea typeface="ＭＳ Ｐゴシック" panose="020B0600070205080204" pitchFamily="34" charset="-128"/>
              </a:rPr>
              <a:t>pf</a:t>
            </a:r>
            <a:r>
              <a:rPr lang="de-DE" altLang="de-DE" dirty="0">
                <a:ea typeface="ＭＳ Ｐゴシック" panose="020B0600070205080204" pitchFamily="34" charset="-128"/>
              </a:rPr>
              <a:t> (</a:t>
            </a:r>
            <a:r>
              <a:rPr lang="de-DE" altLang="de-DE" dirty="0" err="1">
                <a:ea typeface="ＭＳ Ｐゴシック" panose="020B0600070205080204" pitchFamily="34" charset="-128"/>
              </a:rPr>
              <a:t>Karpf</a:t>
            </a:r>
            <a:r>
              <a:rPr lang="de-DE" altLang="de-DE" dirty="0">
                <a:ea typeface="ＭＳ Ｐゴシック" panose="020B0600070205080204" pitchFamily="34" charset="-128"/>
              </a:rPr>
              <a:t>), </a:t>
            </a:r>
            <a:r>
              <a:rPr lang="en-US" altLang="de-DE" dirty="0" err="1">
                <a:ea typeface="ＭＳ Ｐゴシック" panose="020B0600070205080204" pitchFamily="34" charset="-128"/>
              </a:rPr>
              <a:t>ʁ</a:t>
            </a:r>
            <a:r>
              <a:rPr lang="de-DE" altLang="de-DE" dirty="0">
                <a:ea typeface="ＭＳ Ｐゴシック" panose="020B0600070205080204" pitchFamily="34" charset="-128"/>
              </a:rPr>
              <a:t>∫(Barsch) </a:t>
            </a:r>
          </a:p>
          <a:p>
            <a:pPr>
              <a:tabLst>
                <a:tab pos="719138" algn="l"/>
                <a:tab pos="1214438" algn="l"/>
                <a:tab pos="1643063" algn="l"/>
                <a:tab pos="2070497" algn="l"/>
                <a:tab pos="2575322" algn="l"/>
                <a:tab pos="3071813" algn="l"/>
                <a:tab pos="3644504" algn="l"/>
                <a:tab pos="4140994" algn="l"/>
                <a:tab pos="4713685" algn="l"/>
                <a:tab pos="5355431" algn="l"/>
              </a:tabLst>
            </a:pPr>
            <a:endParaRPr lang="de-DE" altLang="de-DE" dirty="0">
              <a:ea typeface="ＭＳ Ｐゴシック" panose="020B0600070205080204" pitchFamily="34" charset="-128"/>
            </a:endParaRPr>
          </a:p>
          <a:p>
            <a:pPr algn="just">
              <a:lnSpc>
                <a:spcPct val="128000"/>
              </a:lnSpc>
              <a:tabLst>
                <a:tab pos="719138" algn="l"/>
                <a:tab pos="1214438" algn="l"/>
                <a:tab pos="1643063" algn="l"/>
                <a:tab pos="2070497" algn="l"/>
                <a:tab pos="2575322" algn="l"/>
                <a:tab pos="3071813" algn="l"/>
                <a:tab pos="3644504" algn="l"/>
                <a:tab pos="4140994" algn="l"/>
                <a:tab pos="4713685" algn="l"/>
                <a:tab pos="5355431" algn="l"/>
              </a:tabLst>
            </a:pPr>
            <a:r>
              <a:rPr lang="de-DE" altLang="de-DE" dirty="0">
                <a:ea typeface="ＭＳ Ｐゴシック" panose="020B0600070205080204" pitchFamily="34" charset="-128"/>
              </a:rPr>
              <a:t>lm (Alm), </a:t>
            </a:r>
            <a:r>
              <a:rPr lang="de-DE" altLang="de-DE" dirty="0" err="1">
                <a:ea typeface="ＭＳ Ｐゴシック" panose="020B0600070205080204" pitchFamily="34" charset="-128"/>
              </a:rPr>
              <a:t>ln</a:t>
            </a:r>
            <a:r>
              <a:rPr lang="de-DE" altLang="de-DE" dirty="0">
                <a:ea typeface="ＭＳ Ｐゴシック" panose="020B0600070205080204" pitchFamily="34" charset="-128"/>
              </a:rPr>
              <a:t> (Köln), </a:t>
            </a:r>
            <a:r>
              <a:rPr lang="de-DE" altLang="de-DE" dirty="0" err="1">
                <a:ea typeface="ＭＳ Ｐゴシック" panose="020B0600070205080204" pitchFamily="34" charset="-128"/>
              </a:rPr>
              <a:t>lp</a:t>
            </a:r>
            <a:r>
              <a:rPr lang="de-DE" altLang="de-DE" dirty="0">
                <a:ea typeface="ＭＳ Ｐゴシック" panose="020B0600070205080204" pitchFamily="34" charset="-128"/>
              </a:rPr>
              <a:t> (Alp), </a:t>
            </a:r>
            <a:r>
              <a:rPr lang="de-DE" altLang="de-DE" dirty="0" err="1">
                <a:ea typeface="ＭＳ Ｐゴシック" panose="020B0600070205080204" pitchFamily="34" charset="-128"/>
              </a:rPr>
              <a:t>lk</a:t>
            </a:r>
            <a:r>
              <a:rPr lang="de-DE" altLang="de-DE" dirty="0">
                <a:ea typeface="ＭＳ Ｐゴシック" panose="020B0600070205080204" pitchFamily="34" charset="-128"/>
              </a:rPr>
              <a:t> (</a:t>
            </a:r>
            <a:r>
              <a:rPr lang="de-DE" altLang="de-DE" dirty="0" err="1">
                <a:ea typeface="ＭＳ Ｐゴシック" panose="020B0600070205080204" pitchFamily="34" charset="-128"/>
              </a:rPr>
              <a:t>Balk</a:t>
            </a:r>
            <a:r>
              <a:rPr lang="de-DE" altLang="de-DE" dirty="0">
                <a:ea typeface="ＭＳ Ｐゴシック" panose="020B0600070205080204" pitchFamily="34" charset="-128"/>
              </a:rPr>
              <a:t>), </a:t>
            </a:r>
            <a:r>
              <a:rPr lang="de-DE" altLang="de-DE" dirty="0" err="1">
                <a:ea typeface="ＭＳ Ｐゴシック" panose="020B0600070205080204" pitchFamily="34" charset="-128"/>
              </a:rPr>
              <a:t>lç</a:t>
            </a:r>
            <a:r>
              <a:rPr lang="de-DE" altLang="de-DE" dirty="0">
                <a:ea typeface="ＭＳ Ｐゴシック" panose="020B0600070205080204" pitchFamily="34" charset="-128"/>
              </a:rPr>
              <a:t> (Elch), </a:t>
            </a:r>
            <a:r>
              <a:rPr lang="de-DE" altLang="de-DE" dirty="0" err="1">
                <a:ea typeface="ＭＳ Ｐゴシック" panose="020B0600070205080204" pitchFamily="34" charset="-128"/>
              </a:rPr>
              <a:t>lf</a:t>
            </a:r>
            <a:r>
              <a:rPr lang="de-DE" altLang="de-DE" dirty="0">
                <a:ea typeface="ＭＳ Ｐゴシック" panose="020B0600070205080204" pitchFamily="34" charset="-128"/>
              </a:rPr>
              <a:t> (elf), l∫ (falsch)</a:t>
            </a:r>
          </a:p>
          <a:p>
            <a:pPr algn="just">
              <a:lnSpc>
                <a:spcPct val="128000"/>
              </a:lnSpc>
              <a:tabLst>
                <a:tab pos="719138" algn="l"/>
                <a:tab pos="1214438" algn="l"/>
                <a:tab pos="1643063" algn="l"/>
                <a:tab pos="2070497" algn="l"/>
                <a:tab pos="2575322" algn="l"/>
                <a:tab pos="3071813" algn="l"/>
                <a:tab pos="3644504" algn="l"/>
                <a:tab pos="4140994" algn="l"/>
                <a:tab pos="4713685" algn="l"/>
                <a:tab pos="5355431" algn="l"/>
              </a:tabLst>
            </a:pPr>
            <a:endParaRPr lang="de-DE" altLang="de-DE" dirty="0">
              <a:ea typeface="ＭＳ Ｐゴシック" panose="020B0600070205080204" pitchFamily="34" charset="-128"/>
            </a:endParaRPr>
          </a:p>
          <a:p>
            <a:pPr algn="just">
              <a:lnSpc>
                <a:spcPct val="128000"/>
              </a:lnSpc>
              <a:tabLst>
                <a:tab pos="719138" algn="l"/>
                <a:tab pos="1214438" algn="l"/>
                <a:tab pos="1643063" algn="l"/>
                <a:tab pos="2070497" algn="l"/>
                <a:tab pos="2575322" algn="l"/>
                <a:tab pos="3071813" algn="l"/>
                <a:tab pos="3644504" algn="l"/>
                <a:tab pos="4140994" algn="l"/>
                <a:tab pos="4713685" algn="l"/>
                <a:tab pos="5355431" algn="l"/>
              </a:tabLst>
            </a:pPr>
            <a:r>
              <a:rPr lang="de-DE" altLang="de-DE" dirty="0">
                <a:ea typeface="ＭＳ Ｐゴシック" panose="020B0600070205080204" pitchFamily="34" charset="-128"/>
              </a:rPr>
              <a:t>mp (Vamp), </a:t>
            </a:r>
            <a:r>
              <a:rPr lang="de-DE" altLang="de-DE" dirty="0" err="1">
                <a:ea typeface="ＭＳ Ｐゴシック" panose="020B0600070205080204" pitchFamily="34" charset="-128"/>
              </a:rPr>
              <a:t>mpf</a:t>
            </a:r>
            <a:r>
              <a:rPr lang="de-DE" altLang="de-DE" dirty="0">
                <a:ea typeface="ＭＳ Ｐゴシック" panose="020B0600070205080204" pitchFamily="34" charset="-128"/>
              </a:rPr>
              <a:t> (Rumpf), m∫ (Ramsch), </a:t>
            </a:r>
          </a:p>
          <a:p>
            <a:pPr algn="just">
              <a:lnSpc>
                <a:spcPct val="128000"/>
              </a:lnSpc>
              <a:tabLst>
                <a:tab pos="719138" algn="l"/>
                <a:tab pos="1214438" algn="l"/>
                <a:tab pos="1643063" algn="l"/>
                <a:tab pos="2070497" algn="l"/>
                <a:tab pos="2575322" algn="l"/>
                <a:tab pos="3071813" algn="l"/>
                <a:tab pos="3644504" algn="l"/>
                <a:tab pos="4140994" algn="l"/>
                <a:tab pos="4713685" algn="l"/>
                <a:tab pos="5355431" algn="l"/>
              </a:tabLst>
            </a:pPr>
            <a:r>
              <a:rPr lang="de-DE" altLang="de-DE" dirty="0" err="1">
                <a:ea typeface="ＭＳ Ｐゴシック" panose="020B0600070205080204" pitchFamily="34" charset="-128"/>
              </a:rPr>
              <a:t>nç</a:t>
            </a:r>
            <a:r>
              <a:rPr lang="de-DE" altLang="de-DE" dirty="0">
                <a:ea typeface="ＭＳ Ｐゴシック" panose="020B0600070205080204" pitchFamily="34" charset="-128"/>
              </a:rPr>
              <a:t> (Mönch), </a:t>
            </a:r>
            <a:r>
              <a:rPr lang="de-DE" altLang="de-DE" dirty="0" err="1">
                <a:ea typeface="ＭＳ Ｐゴシック" panose="020B0600070205080204" pitchFamily="34" charset="-128"/>
              </a:rPr>
              <a:t>nf</a:t>
            </a:r>
            <a:r>
              <a:rPr lang="de-DE" altLang="de-DE" dirty="0">
                <a:ea typeface="ＭＳ Ｐゴシック" panose="020B0600070205080204" pitchFamily="34" charset="-128"/>
              </a:rPr>
              <a:t> (fünf), </a:t>
            </a:r>
            <a:r>
              <a:rPr lang="de-DE" altLang="de-DE" dirty="0" err="1">
                <a:ea typeface="ＭＳ Ｐゴシック" panose="020B0600070205080204" pitchFamily="34" charset="-128"/>
              </a:rPr>
              <a:t>n</a:t>
            </a:r>
            <a:r>
              <a:rPr lang="de-DE" altLang="de-DE" dirty="0">
                <a:ea typeface="ＭＳ Ｐゴシック" panose="020B0600070205080204" pitchFamily="34" charset="-128"/>
              </a:rPr>
              <a:t>∫ (Mensch), </a:t>
            </a:r>
            <a:r>
              <a:rPr lang="en-US" altLang="de-DE" dirty="0" err="1">
                <a:ea typeface="ＭＳ Ｐゴシック" panose="020B0600070205080204" pitchFamily="34" charset="-128"/>
              </a:rPr>
              <a:t>ŋ</a:t>
            </a:r>
            <a:r>
              <a:rPr lang="de-DE" altLang="de-DE" dirty="0" err="1">
                <a:ea typeface="ＭＳ Ｐゴシック" panose="020B0600070205080204" pitchFamily="34" charset="-128"/>
              </a:rPr>
              <a:t>k</a:t>
            </a:r>
            <a:r>
              <a:rPr lang="de-DE" altLang="de-DE" dirty="0">
                <a:ea typeface="ＭＳ Ｐゴシック" panose="020B0600070205080204" pitchFamily="34" charset="-128"/>
              </a:rPr>
              <a:t> (Bank)</a:t>
            </a:r>
          </a:p>
          <a:p>
            <a:pPr algn="just">
              <a:lnSpc>
                <a:spcPct val="128000"/>
              </a:lnSpc>
              <a:tabLst>
                <a:tab pos="719138" algn="l"/>
                <a:tab pos="1214438" algn="l"/>
                <a:tab pos="1643063" algn="l"/>
                <a:tab pos="2070497" algn="l"/>
                <a:tab pos="2575322" algn="l"/>
                <a:tab pos="3071813" algn="l"/>
                <a:tab pos="3644504" algn="l"/>
                <a:tab pos="4140994" algn="l"/>
                <a:tab pos="4713685" algn="l"/>
                <a:tab pos="5355431" algn="l"/>
              </a:tabLst>
            </a:pPr>
            <a:r>
              <a:rPr lang="it-IT" altLang="de-DE" dirty="0" err="1">
                <a:ea typeface="ＭＳ Ｐゴシック" panose="020B0600070205080204" pitchFamily="34" charset="-128"/>
              </a:rPr>
              <a:t>sk</a:t>
            </a:r>
            <a:r>
              <a:rPr lang="it-IT" altLang="de-DE" dirty="0">
                <a:ea typeface="ＭＳ Ｐゴシック" panose="020B0600070205080204" pitchFamily="34" charset="-128"/>
              </a:rPr>
              <a:t> (</a:t>
            </a:r>
            <a:r>
              <a:rPr lang="it-IT" altLang="de-DE" dirty="0" err="1">
                <a:ea typeface="ＭＳ Ｐゴシック" panose="020B0600070205080204" pitchFamily="34" charset="-128"/>
              </a:rPr>
              <a:t>Kiosk</a:t>
            </a:r>
            <a:r>
              <a:rPr lang="it-IT" altLang="de-DE" dirty="0">
                <a:ea typeface="ＭＳ Ｐゴシック" panose="020B0600070205080204" pitchFamily="34" charset="-128"/>
              </a:rPr>
              <a:t>) </a:t>
            </a:r>
            <a:endParaRPr lang="de-DE" altLang="de-DE" dirty="0">
              <a:ea typeface="ＭＳ Ｐゴシック" panose="020B0600070205080204" pitchFamily="34" charset="-128"/>
            </a:endParaRPr>
          </a:p>
          <a:p>
            <a:pPr marL="14288" indent="-14288" defTabSz="719138"/>
            <a:r>
              <a:rPr lang="fr-FR" altLang="de-DE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	</a:t>
            </a:r>
            <a:endParaRPr lang="it-IT" altLang="de-DE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endParaRPr lang="de-DE" altLang="de-DE" dirty="0">
              <a:ea typeface="ＭＳ Ｐゴシック" panose="020B0600070205080204" pitchFamily="34" charset="-128"/>
            </a:endParaRPr>
          </a:p>
          <a:p>
            <a:pPr algn="just">
              <a:lnSpc>
                <a:spcPct val="128000"/>
              </a:lnSpc>
            </a:pPr>
            <a:endParaRPr lang="de-DE" altLang="de-DE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marL="457200" indent="-457200">
              <a:buSzPct val="100000"/>
              <a:buAutoNum type="arabicParenR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21</a:t>
            </a:fld>
            <a:endParaRPr lang="de-DE"/>
          </a:p>
        </p:txBody>
      </p:sp>
      <p:pic>
        <p:nvPicPr>
          <p:cNvPr id="7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C331882-263D-7341-97FA-8D7C448B67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13600" y="5214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873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Positionen: Präfix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40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algn="just"/>
            <a:endParaRPr lang="de-DE" altLang="de-DE" dirty="0">
              <a:ea typeface="ＭＳ Ｐゴシック" panose="020B0600070205080204" pitchFamily="34" charset="-128"/>
            </a:endParaRPr>
          </a:p>
          <a:p>
            <a:pPr algn="just" defTabSz="719138">
              <a:tabLst>
                <a:tab pos="719138" algn="l"/>
                <a:tab pos="1146572" algn="l"/>
                <a:tab pos="1496616" algn="l"/>
                <a:tab pos="1856185" algn="l"/>
                <a:tab pos="2215754" algn="l"/>
                <a:tab pos="2643188" algn="l"/>
                <a:tab pos="2925366" algn="l"/>
                <a:tab pos="3431381" algn="l"/>
                <a:tab pos="3858816" algn="l"/>
                <a:tab pos="4354116" algn="l"/>
                <a:tab pos="4860131" algn="l"/>
              </a:tabLst>
            </a:pPr>
            <a:r>
              <a:rPr lang="de-DE" altLang="de-DE" dirty="0" err="1">
                <a:ea typeface="ＭＳ Ｐゴシック" panose="020B0600070205080204" pitchFamily="34" charset="-128"/>
              </a:rPr>
              <a:t>x</a:t>
            </a:r>
            <a:r>
              <a:rPr lang="de-DE" altLang="de-DE" baseline="-25000" dirty="0" err="1">
                <a:ea typeface="ＭＳ Ｐゴシック" panose="020B0600070205080204" pitchFamily="34" charset="-128"/>
              </a:rPr>
              <a:t>o</a:t>
            </a:r>
            <a:r>
              <a:rPr lang="de-DE" altLang="de-DE" dirty="0">
                <a:ea typeface="ＭＳ Ｐゴシック" panose="020B0600070205080204" pitchFamily="34" charset="-128"/>
              </a:rPr>
              <a:t>: Das Präfix erscheint i.a. nur in der initialen Silbe eines Wortes und besteht aus </a:t>
            </a:r>
            <a:r>
              <a:rPr lang="de-DE" altLang="de-DE" i="1" dirty="0">
                <a:ea typeface="ＭＳ Ｐゴシック" panose="020B0600070205080204" pitchFamily="34" charset="-128"/>
              </a:rPr>
              <a:t>∫</a:t>
            </a:r>
            <a:r>
              <a:rPr lang="de-DE" altLang="de-DE" dirty="0">
                <a:ea typeface="ＭＳ Ｐゴシック" panose="020B0600070205080204" pitchFamily="34" charset="-128"/>
              </a:rPr>
              <a:t> oder </a:t>
            </a:r>
            <a:r>
              <a:rPr lang="de-DE" altLang="de-DE" i="1" dirty="0">
                <a:ea typeface="ＭＳ Ｐゴシック" panose="020B0600070205080204" pitchFamily="34" charset="-128"/>
              </a:rPr>
              <a:t>s</a:t>
            </a:r>
            <a:r>
              <a:rPr lang="de-DE" altLang="de-DE" dirty="0">
                <a:ea typeface="ＭＳ Ｐゴシック" panose="020B0600070205080204" pitchFamily="34" charset="-128"/>
              </a:rPr>
              <a:t>.</a:t>
            </a:r>
          </a:p>
          <a:p>
            <a:pPr algn="just" defTabSz="719138">
              <a:tabLst>
                <a:tab pos="719138" algn="l"/>
                <a:tab pos="1146572" algn="l"/>
                <a:tab pos="1496616" algn="l"/>
                <a:tab pos="1856185" algn="l"/>
                <a:tab pos="2215754" algn="l"/>
                <a:tab pos="2643188" algn="l"/>
                <a:tab pos="2925366" algn="l"/>
                <a:tab pos="3431381" algn="l"/>
                <a:tab pos="3858816" algn="l"/>
                <a:tab pos="4354116" algn="l"/>
                <a:tab pos="4860131" algn="l"/>
              </a:tabLst>
            </a:pPr>
            <a:endParaRPr lang="de-DE" altLang="de-DE" dirty="0">
              <a:ea typeface="ＭＳ Ｐゴシック" panose="020B0600070205080204" pitchFamily="34" charset="-128"/>
            </a:endParaRPr>
          </a:p>
          <a:p>
            <a:pPr defTabSz="719138">
              <a:tabLst>
                <a:tab pos="719138" algn="l"/>
                <a:tab pos="1146572" algn="l"/>
                <a:tab pos="1496616" algn="l"/>
                <a:tab pos="1856185" algn="l"/>
                <a:tab pos="2215754" algn="l"/>
                <a:tab pos="2643188" algn="l"/>
                <a:tab pos="2925366" algn="l"/>
                <a:tab pos="3431381" algn="l"/>
                <a:tab pos="3858816" algn="l"/>
                <a:tab pos="4354116" algn="l"/>
                <a:tab pos="4860131" algn="l"/>
              </a:tabLst>
            </a:pPr>
            <a:r>
              <a:rPr lang="de-DE" altLang="de-DE" dirty="0">
                <a:ea typeface="ＭＳ Ｐゴシック" panose="020B0600070205080204" pitchFamily="34" charset="-128"/>
              </a:rPr>
              <a:t>Phonotaktische Beschränkungen im Präfix + Ansatz</a:t>
            </a:r>
          </a:p>
          <a:p>
            <a:pPr defTabSz="719138">
              <a:tabLst>
                <a:tab pos="719138" algn="l"/>
                <a:tab pos="1146572" algn="l"/>
                <a:tab pos="1496616" algn="l"/>
                <a:tab pos="1856185" algn="l"/>
                <a:tab pos="2215754" algn="l"/>
                <a:tab pos="2643188" algn="l"/>
                <a:tab pos="2925366" algn="l"/>
                <a:tab pos="3431381" algn="l"/>
                <a:tab pos="3858816" algn="l"/>
                <a:tab pos="4354116" algn="l"/>
                <a:tab pos="4860131" algn="l"/>
              </a:tabLst>
            </a:pPr>
            <a:endParaRPr lang="de-DE" altLang="de-DE" dirty="0">
              <a:ea typeface="ＭＳ Ｐゴシック" panose="020B0600070205080204" pitchFamily="34" charset="-128"/>
            </a:endParaRPr>
          </a:p>
          <a:p>
            <a:pPr defTabSz="719138">
              <a:tabLst>
                <a:tab pos="719138" algn="l"/>
                <a:tab pos="1146572" algn="l"/>
                <a:tab pos="1496616" algn="l"/>
                <a:tab pos="1856185" algn="l"/>
                <a:tab pos="2215754" algn="l"/>
                <a:tab pos="2643188" algn="l"/>
                <a:tab pos="2925366" algn="l"/>
                <a:tab pos="3431381" algn="l"/>
                <a:tab pos="3858816" algn="l"/>
                <a:tab pos="4354116" algn="l"/>
                <a:tab pos="4860131" algn="l"/>
              </a:tabLst>
            </a:pPr>
            <a:r>
              <a:rPr lang="de-DE" altLang="de-DE" dirty="0">
                <a:ea typeface="ＭＳ Ｐゴシック" panose="020B0600070205080204" pitchFamily="34" charset="-128"/>
              </a:rPr>
              <a:t>	</a:t>
            </a:r>
            <a:r>
              <a:rPr lang="en-US" altLang="de-DE" dirty="0" err="1">
                <a:ea typeface="ＭＳ Ｐゴシック" panose="020B0600070205080204" pitchFamily="34" charset="-128"/>
              </a:rPr>
              <a:t>ʁ</a:t>
            </a:r>
            <a:r>
              <a:rPr lang="de-DE" altLang="de-DE" dirty="0">
                <a:ea typeface="ＭＳ Ｐゴシック" panose="020B0600070205080204" pitchFamily="34" charset="-128"/>
              </a:rPr>
              <a:t>	l	m	</a:t>
            </a:r>
            <a:r>
              <a:rPr lang="de-DE" altLang="de-DE" dirty="0" err="1">
                <a:ea typeface="ＭＳ Ｐゴシック" panose="020B0600070205080204" pitchFamily="34" charset="-128"/>
              </a:rPr>
              <a:t>n</a:t>
            </a:r>
            <a:r>
              <a:rPr lang="de-DE" altLang="de-DE" dirty="0">
                <a:ea typeface="ＭＳ Ｐゴシック" panose="020B0600070205080204" pitchFamily="34" charset="-128"/>
              </a:rPr>
              <a:t>	v	t	</a:t>
            </a:r>
            <a:r>
              <a:rPr lang="de-DE" altLang="de-DE" dirty="0" err="1">
                <a:ea typeface="ＭＳ Ｐゴシック" panose="020B0600070205080204" pitchFamily="34" charset="-128"/>
              </a:rPr>
              <a:t>k</a:t>
            </a:r>
            <a:r>
              <a:rPr lang="de-DE" altLang="de-DE" dirty="0">
                <a:ea typeface="ＭＳ Ｐゴシック" panose="020B0600070205080204" pitchFamily="34" charset="-128"/>
              </a:rPr>
              <a:t>	</a:t>
            </a:r>
            <a:r>
              <a:rPr lang="fr-FR" altLang="de-DE" dirty="0">
                <a:ea typeface="ＭＳ Ｐゴシック" panose="020B0600070205080204" pitchFamily="34" charset="-128"/>
              </a:rPr>
              <a:t>p</a:t>
            </a:r>
            <a:r>
              <a:rPr lang="en-US" altLang="de-DE" dirty="0" err="1">
                <a:ea typeface="ＭＳ Ｐゴシック" panose="020B0600070205080204" pitchFamily="34" charset="-128"/>
              </a:rPr>
              <a:t>ʁ</a:t>
            </a:r>
            <a:r>
              <a:rPr lang="fr-FR" altLang="de-DE" dirty="0">
                <a:ea typeface="ＭＳ Ｐゴシック" panose="020B0600070205080204" pitchFamily="34" charset="-128"/>
              </a:rPr>
              <a:t>	</a:t>
            </a:r>
            <a:r>
              <a:rPr lang="fr-FR" altLang="de-DE" dirty="0" err="1">
                <a:ea typeface="ＭＳ Ｐゴシック" panose="020B0600070205080204" pitchFamily="34" charset="-128"/>
              </a:rPr>
              <a:t>t</a:t>
            </a:r>
            <a:r>
              <a:rPr lang="en-US" altLang="de-DE" dirty="0" err="1">
                <a:ea typeface="ＭＳ Ｐゴシック" panose="020B0600070205080204" pitchFamily="34" charset="-128"/>
              </a:rPr>
              <a:t>ʁ</a:t>
            </a:r>
            <a:r>
              <a:rPr lang="fr-FR" altLang="de-DE" dirty="0">
                <a:ea typeface="ＭＳ Ｐゴシック" panose="020B0600070205080204" pitchFamily="34" charset="-128"/>
              </a:rPr>
              <a:t>	k</a:t>
            </a:r>
            <a:r>
              <a:rPr lang="en-US" altLang="de-DE" dirty="0" err="1">
                <a:ea typeface="ＭＳ Ｐゴシック" panose="020B0600070205080204" pitchFamily="34" charset="-128"/>
              </a:rPr>
              <a:t>ʁ</a:t>
            </a:r>
            <a:r>
              <a:rPr lang="fr-FR" altLang="de-DE" dirty="0">
                <a:ea typeface="ＭＳ Ｐゴシック" panose="020B0600070205080204" pitchFamily="34" charset="-128"/>
              </a:rPr>
              <a:t>	kl	</a:t>
            </a:r>
          </a:p>
          <a:p>
            <a:pPr defTabSz="719138">
              <a:tabLst>
                <a:tab pos="719138" algn="l"/>
                <a:tab pos="1146572" algn="l"/>
                <a:tab pos="1496616" algn="l"/>
                <a:tab pos="1856185" algn="l"/>
                <a:tab pos="2215754" algn="l"/>
                <a:tab pos="2643188" algn="l"/>
                <a:tab pos="2925366" algn="l"/>
                <a:tab pos="3431381" algn="l"/>
                <a:tab pos="3858816" algn="l"/>
                <a:tab pos="4354116" algn="l"/>
                <a:tab pos="4860131" algn="l"/>
              </a:tabLst>
            </a:pPr>
            <a:r>
              <a:rPr lang="fr-FR" altLang="de-DE" dirty="0">
                <a:ea typeface="ＭＳ Ｐゴシック" panose="020B0600070205080204" pitchFamily="34" charset="-128"/>
              </a:rPr>
              <a:t>∫	+	+	+	+	+	+		+	+			</a:t>
            </a:r>
          </a:p>
          <a:p>
            <a:pPr defTabSz="719138">
              <a:tabLst>
                <a:tab pos="719138" algn="l"/>
                <a:tab pos="1146572" algn="l"/>
                <a:tab pos="1496616" algn="l"/>
                <a:tab pos="1856185" algn="l"/>
                <a:tab pos="2215754" algn="l"/>
                <a:tab pos="2643188" algn="l"/>
                <a:tab pos="2925366" algn="l"/>
                <a:tab pos="3431381" algn="l"/>
                <a:tab pos="3858816" algn="l"/>
                <a:tab pos="4354116" algn="l"/>
                <a:tab pos="4860131" algn="l"/>
              </a:tabLst>
            </a:pPr>
            <a:r>
              <a:rPr lang="fr-FR" altLang="de-DE" dirty="0">
                <a:ea typeface="ＭＳ Ｐゴシック" panose="020B0600070205080204" pitchFamily="34" charset="-128"/>
              </a:rPr>
              <a:t>s	       (+)				+			+	+	 </a:t>
            </a:r>
          </a:p>
          <a:p>
            <a:pPr defTabSz="719138">
              <a:tabLst>
                <a:tab pos="719138" algn="l"/>
                <a:tab pos="1146572" algn="l"/>
                <a:tab pos="1496616" algn="l"/>
                <a:tab pos="1856185" algn="l"/>
                <a:tab pos="2215754" algn="l"/>
                <a:tab pos="2643188" algn="l"/>
                <a:tab pos="2925366" algn="l"/>
                <a:tab pos="3431381" algn="l"/>
                <a:tab pos="3858816" algn="l"/>
                <a:tab pos="4354116" algn="l"/>
                <a:tab pos="4860131" algn="l"/>
              </a:tabLst>
            </a:pPr>
            <a:r>
              <a:rPr lang="fr-FR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</a:t>
            </a:r>
            <a:endParaRPr lang="it-IT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endParaRPr lang="de-DE" altLang="de-DE" dirty="0">
              <a:ea typeface="ＭＳ Ｐゴシック" panose="020B0600070205080204" pitchFamily="34" charset="-128"/>
            </a:endParaRPr>
          </a:p>
          <a:p>
            <a:pPr algn="just">
              <a:lnSpc>
                <a:spcPct val="128000"/>
              </a:lnSpc>
            </a:pPr>
            <a:endParaRPr lang="de-DE" altLang="de-DE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marL="457200" indent="-457200">
              <a:buSzPct val="100000"/>
              <a:buAutoNum type="arabicParenR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22</a:t>
            </a:fld>
            <a:endParaRPr lang="de-DE"/>
          </a:p>
        </p:txBody>
      </p:sp>
      <p:pic>
        <p:nvPicPr>
          <p:cNvPr id="6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4EFE23C-2ECC-B749-83AA-4E9CB8266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13600" y="607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3584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Präfix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40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fr-FR" altLang="de-DE" dirty="0">
                <a:ea typeface="ＭＳ Ｐゴシック" panose="020B0600070205080204" pitchFamily="34" charset="-128"/>
              </a:rPr>
              <a:t>∫</a:t>
            </a:r>
            <a:r>
              <a:rPr lang="en-US" altLang="de-DE" dirty="0" err="1">
                <a:ea typeface="ＭＳ Ｐゴシック" panose="020B0600070205080204" pitchFamily="34" charset="-128"/>
              </a:rPr>
              <a:t>ʁ</a:t>
            </a:r>
            <a:r>
              <a:rPr lang="fr-FR" altLang="de-DE" dirty="0">
                <a:ea typeface="ＭＳ Ｐゴシック" panose="020B0600070205080204" pitchFamily="34" charset="-128"/>
              </a:rPr>
              <a:t> (</a:t>
            </a:r>
            <a:r>
              <a:rPr lang="fr-FR" altLang="de-DE" dirty="0" err="1">
                <a:ea typeface="ＭＳ Ｐゴシック" panose="020B0600070205080204" pitchFamily="34" charset="-128"/>
              </a:rPr>
              <a:t>schrill</a:t>
            </a:r>
            <a:r>
              <a:rPr lang="fr-FR" altLang="de-DE" dirty="0">
                <a:ea typeface="ＭＳ Ｐゴシック" panose="020B0600070205080204" pitchFamily="34" charset="-128"/>
              </a:rPr>
              <a:t>),</a:t>
            </a:r>
          </a:p>
          <a:p>
            <a:r>
              <a:rPr lang="fr-FR" altLang="de-DE" dirty="0">
                <a:ea typeface="ＭＳ Ｐゴシック" panose="020B0600070205080204" pitchFamily="34" charset="-128"/>
              </a:rPr>
              <a:t>∫l (</a:t>
            </a:r>
            <a:r>
              <a:rPr lang="fr-FR" altLang="de-DE" dirty="0" err="1">
                <a:ea typeface="ＭＳ Ｐゴシック" panose="020B0600070205080204" pitchFamily="34" charset="-128"/>
              </a:rPr>
              <a:t>schlaff</a:t>
            </a:r>
            <a:r>
              <a:rPr lang="fr-FR" altLang="de-DE" dirty="0">
                <a:ea typeface="ＭＳ Ｐゴシック" panose="020B0600070205080204" pitchFamily="34" charset="-128"/>
              </a:rPr>
              <a:t>), </a:t>
            </a:r>
          </a:p>
          <a:p>
            <a:r>
              <a:rPr lang="fr-FR" altLang="de-DE" dirty="0">
                <a:ea typeface="ＭＳ Ｐゴシック" panose="020B0600070205080204" pitchFamily="34" charset="-128"/>
              </a:rPr>
              <a:t>∫m (</a:t>
            </a:r>
            <a:r>
              <a:rPr lang="fr-FR" altLang="de-DE" dirty="0" err="1">
                <a:ea typeface="ＭＳ Ｐゴシック" panose="020B0600070205080204" pitchFamily="34" charset="-128"/>
              </a:rPr>
              <a:t>schmoren</a:t>
            </a:r>
            <a:r>
              <a:rPr lang="fr-FR" altLang="de-DE" dirty="0">
                <a:ea typeface="ＭＳ Ｐゴシック" panose="020B0600070205080204" pitchFamily="34" charset="-128"/>
              </a:rPr>
              <a:t>), ∫n (</a:t>
            </a:r>
            <a:r>
              <a:rPr lang="fr-FR" altLang="de-DE" dirty="0" err="1">
                <a:ea typeface="ＭＳ Ｐゴシック" panose="020B0600070205080204" pitchFamily="34" charset="-128"/>
              </a:rPr>
              <a:t>schnarchen</a:t>
            </a:r>
            <a:r>
              <a:rPr lang="fr-FR" altLang="de-DE" dirty="0">
                <a:ea typeface="ＭＳ Ｐゴシック" panose="020B0600070205080204" pitchFamily="34" charset="-128"/>
              </a:rPr>
              <a:t>), </a:t>
            </a:r>
          </a:p>
          <a:p>
            <a:r>
              <a:rPr lang="fr-FR" altLang="de-DE" dirty="0">
                <a:ea typeface="ＭＳ Ｐゴシック" panose="020B0600070205080204" pitchFamily="34" charset="-128"/>
              </a:rPr>
              <a:t>∫v (</a:t>
            </a:r>
            <a:r>
              <a:rPr lang="fr-FR" altLang="de-DE" dirty="0" err="1">
                <a:ea typeface="ＭＳ Ｐゴシック" panose="020B0600070205080204" pitchFamily="34" charset="-128"/>
              </a:rPr>
              <a:t>schwören</a:t>
            </a:r>
            <a:r>
              <a:rPr lang="fr-FR" altLang="de-DE" dirty="0">
                <a:ea typeface="ＭＳ Ｐゴシック" panose="020B0600070205080204" pitchFamily="34" charset="-128"/>
              </a:rPr>
              <a:t>), </a:t>
            </a:r>
          </a:p>
          <a:p>
            <a:r>
              <a:rPr lang="fr-FR" altLang="de-DE" dirty="0">
                <a:ea typeface="ＭＳ Ｐゴシック" panose="020B0600070205080204" pitchFamily="34" charset="-128"/>
              </a:rPr>
              <a:t>∫</a:t>
            </a:r>
            <a:r>
              <a:rPr lang="fr-FR" altLang="de-DE" dirty="0" err="1">
                <a:ea typeface="ＭＳ Ｐゴシック" panose="020B0600070205080204" pitchFamily="34" charset="-128"/>
              </a:rPr>
              <a:t>t</a:t>
            </a:r>
            <a:r>
              <a:rPr lang="fr-FR" altLang="de-DE" dirty="0">
                <a:ea typeface="ＭＳ Ｐゴシック" panose="020B0600070205080204" pitchFamily="34" charset="-128"/>
              </a:rPr>
              <a:t> (</a:t>
            </a:r>
            <a:r>
              <a:rPr lang="fr-FR" altLang="de-DE" dirty="0" err="1">
                <a:ea typeface="ＭＳ Ｐゴシック" panose="020B0600070205080204" pitchFamily="34" charset="-128"/>
              </a:rPr>
              <a:t>still</a:t>
            </a:r>
            <a:r>
              <a:rPr lang="fr-FR" altLang="de-DE" dirty="0">
                <a:ea typeface="ＭＳ Ｐゴシック" panose="020B0600070205080204" pitchFamily="34" charset="-128"/>
              </a:rPr>
              <a:t>), ∫p</a:t>
            </a:r>
            <a:r>
              <a:rPr lang="en-US" altLang="de-DE" dirty="0" err="1">
                <a:ea typeface="ＭＳ Ｐゴシック" panose="020B0600070205080204" pitchFamily="34" charset="-128"/>
              </a:rPr>
              <a:t>ʁ</a:t>
            </a:r>
            <a:r>
              <a:rPr lang="fr-FR" altLang="de-DE" dirty="0">
                <a:ea typeface="ＭＳ Ｐゴシック" panose="020B0600070205080204" pitchFamily="34" charset="-128"/>
              </a:rPr>
              <a:t> (</a:t>
            </a:r>
            <a:r>
              <a:rPr lang="fr-FR" altLang="de-DE" dirty="0" err="1">
                <a:ea typeface="ＭＳ Ｐゴシック" panose="020B0600070205080204" pitchFamily="34" charset="-128"/>
              </a:rPr>
              <a:t>Sprache</a:t>
            </a:r>
            <a:r>
              <a:rPr lang="fr-FR" altLang="de-DE" dirty="0">
                <a:ea typeface="ＭＳ Ｐゴシック" panose="020B0600070205080204" pitchFamily="34" charset="-128"/>
              </a:rPr>
              <a:t>),</a:t>
            </a:r>
          </a:p>
          <a:p>
            <a:r>
              <a:rPr lang="fr-FR" altLang="de-DE" dirty="0">
                <a:ea typeface="ＭＳ Ｐゴシック" panose="020B0600070205080204" pitchFamily="34" charset="-128"/>
              </a:rPr>
              <a:t>∫</a:t>
            </a:r>
            <a:r>
              <a:rPr lang="fr-FR" altLang="de-DE" dirty="0" err="1">
                <a:ea typeface="ＭＳ Ｐゴシック" panose="020B0600070205080204" pitchFamily="34" charset="-128"/>
              </a:rPr>
              <a:t>t</a:t>
            </a:r>
            <a:r>
              <a:rPr lang="en-US" altLang="de-DE" dirty="0" err="1">
                <a:ea typeface="ＭＳ Ｐゴシック" panose="020B0600070205080204" pitchFamily="34" charset="-128"/>
              </a:rPr>
              <a:t>ʁ</a:t>
            </a:r>
            <a:r>
              <a:rPr lang="fr-FR" altLang="de-DE" dirty="0">
                <a:ea typeface="ＭＳ Ｐゴシック" panose="020B0600070205080204" pitchFamily="34" charset="-128"/>
              </a:rPr>
              <a:t> (</a:t>
            </a:r>
            <a:r>
              <a:rPr lang="fr-FR" altLang="de-DE" dirty="0" err="1">
                <a:ea typeface="ＭＳ Ｐゴシック" panose="020B0600070205080204" pitchFamily="34" charset="-128"/>
              </a:rPr>
              <a:t>Straße</a:t>
            </a:r>
            <a:r>
              <a:rPr lang="fr-FR" altLang="de-DE" dirty="0">
                <a:ea typeface="ＭＳ Ｐゴシック" panose="020B0600070205080204" pitchFamily="34" charset="-128"/>
              </a:rPr>
              <a:t>)</a:t>
            </a:r>
          </a:p>
          <a:p>
            <a:pPr>
              <a:lnSpc>
                <a:spcPct val="128000"/>
              </a:lnSpc>
            </a:pPr>
            <a:r>
              <a:rPr lang="fr-FR" altLang="de-DE" dirty="0" err="1">
                <a:ea typeface="ＭＳ Ｐゴシック" panose="020B0600070205080204" pitchFamily="34" charset="-128"/>
              </a:rPr>
              <a:t>sl</a:t>
            </a:r>
            <a:r>
              <a:rPr lang="fr-FR" altLang="de-DE" dirty="0">
                <a:ea typeface="ＭＳ Ｐゴシック" panose="020B0600070205080204" pitchFamily="34" charset="-128"/>
              </a:rPr>
              <a:t> (Slave), </a:t>
            </a:r>
            <a:r>
              <a:rPr lang="fr-FR" altLang="de-DE" dirty="0" err="1">
                <a:ea typeface="ＭＳ Ｐゴシック" panose="020B0600070205080204" pitchFamily="34" charset="-128"/>
              </a:rPr>
              <a:t>sk</a:t>
            </a:r>
            <a:r>
              <a:rPr lang="fr-FR" altLang="de-DE" dirty="0">
                <a:ea typeface="ＭＳ Ｐゴシック" panose="020B0600070205080204" pitchFamily="34" charset="-128"/>
              </a:rPr>
              <a:t> (</a:t>
            </a:r>
            <a:r>
              <a:rPr lang="fr-FR" altLang="de-DE" dirty="0" err="1">
                <a:ea typeface="ＭＳ Ｐゴシック" panose="020B0600070205080204" pitchFamily="34" charset="-128"/>
              </a:rPr>
              <a:t>Skat</a:t>
            </a:r>
            <a:r>
              <a:rPr lang="fr-FR" altLang="de-DE" dirty="0">
                <a:ea typeface="ＭＳ Ｐゴシック" panose="020B0600070205080204" pitchFamily="34" charset="-128"/>
              </a:rPr>
              <a:t>), </a:t>
            </a:r>
          </a:p>
          <a:p>
            <a:pPr>
              <a:lnSpc>
                <a:spcPct val="128000"/>
              </a:lnSpc>
            </a:pPr>
            <a:r>
              <a:rPr lang="fr-FR" altLang="de-DE" dirty="0" err="1">
                <a:ea typeface="ＭＳ Ｐゴシック" panose="020B0600070205080204" pitchFamily="34" charset="-128"/>
              </a:rPr>
              <a:t>sk</a:t>
            </a:r>
            <a:r>
              <a:rPr lang="en-US" altLang="de-DE" dirty="0" err="1">
                <a:ea typeface="ＭＳ Ｐゴシック" panose="020B0600070205080204" pitchFamily="34" charset="-128"/>
              </a:rPr>
              <a:t>ʁ</a:t>
            </a:r>
            <a:r>
              <a:rPr lang="fr-FR" altLang="de-DE" dirty="0">
                <a:ea typeface="ＭＳ Ｐゴシック" panose="020B0600070205080204" pitchFamily="34" charset="-128"/>
              </a:rPr>
              <a:t> (</a:t>
            </a:r>
            <a:r>
              <a:rPr lang="fr-FR" altLang="de-DE" dirty="0" err="1">
                <a:ea typeface="ＭＳ Ｐゴシック" panose="020B0600070205080204" pitchFamily="34" charset="-128"/>
              </a:rPr>
              <a:t>Srkupel</a:t>
            </a:r>
            <a:r>
              <a:rPr lang="fr-FR" altLang="de-DE" dirty="0">
                <a:ea typeface="ＭＳ Ｐゴシック" panose="020B0600070205080204" pitchFamily="34" charset="-128"/>
              </a:rPr>
              <a:t>), </a:t>
            </a:r>
            <a:r>
              <a:rPr lang="fr-FR" altLang="de-DE" dirty="0" err="1">
                <a:ea typeface="ＭＳ Ｐゴシック" panose="020B0600070205080204" pitchFamily="34" charset="-128"/>
              </a:rPr>
              <a:t>skl</a:t>
            </a:r>
            <a:r>
              <a:rPr lang="fr-FR" altLang="de-DE" dirty="0">
                <a:ea typeface="ＭＳ Ｐゴシック" panose="020B0600070205080204" pitchFamily="34" charset="-128"/>
              </a:rPr>
              <a:t> (</a:t>
            </a:r>
            <a:r>
              <a:rPr lang="fr-FR" altLang="de-DE" dirty="0" err="1">
                <a:ea typeface="ＭＳ Ｐゴシック" panose="020B0600070205080204" pitchFamily="34" charset="-128"/>
              </a:rPr>
              <a:t>Sklave</a:t>
            </a:r>
            <a:r>
              <a:rPr lang="fr-FR" altLang="de-DE" dirty="0">
                <a:ea typeface="ＭＳ Ｐゴシック" panose="020B0600070205080204" pitchFamily="34" charset="-128"/>
              </a:rPr>
              <a:t>) </a:t>
            </a:r>
            <a:r>
              <a:rPr lang="fr-FR" altLang="de-DE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</a:p>
          <a:p>
            <a:pPr defTabSz="719138">
              <a:tabLst>
                <a:tab pos="719138" algn="l"/>
                <a:tab pos="1146572" algn="l"/>
                <a:tab pos="1496616" algn="l"/>
                <a:tab pos="1856185" algn="l"/>
                <a:tab pos="2215754" algn="l"/>
                <a:tab pos="2643188" algn="l"/>
                <a:tab pos="2925366" algn="l"/>
                <a:tab pos="3431381" algn="l"/>
                <a:tab pos="3858816" algn="l"/>
                <a:tab pos="4354116" algn="l"/>
                <a:tab pos="4860131" algn="l"/>
              </a:tabLst>
            </a:pPr>
            <a:r>
              <a:rPr lang="fr-FR" altLang="de-DE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	</a:t>
            </a:r>
            <a:endParaRPr lang="it-IT" altLang="de-DE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endParaRPr lang="de-DE" altLang="de-DE" dirty="0">
              <a:ea typeface="ＭＳ Ｐゴシック" panose="020B0600070205080204" pitchFamily="34" charset="-128"/>
            </a:endParaRPr>
          </a:p>
          <a:p>
            <a:pPr algn="just">
              <a:lnSpc>
                <a:spcPct val="128000"/>
              </a:lnSpc>
            </a:pPr>
            <a:endParaRPr lang="de-DE" altLang="de-DE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marL="457200" indent="-457200">
              <a:buSzPct val="100000"/>
              <a:buAutoNum type="arabicParenR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23</a:t>
            </a:fld>
            <a:endParaRPr lang="de-DE"/>
          </a:p>
        </p:txBody>
      </p:sp>
      <p:pic>
        <p:nvPicPr>
          <p:cNvPr id="6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4848D33-04FB-2B4F-A73B-B6E9B77EA2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91400" y="5548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1173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Positionen: Appendix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40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14288" indent="-14288">
              <a:lnSpc>
                <a:spcPct val="120000"/>
              </a:lnSpc>
            </a:pPr>
            <a:r>
              <a:rPr lang="de-DE" altLang="de-DE" dirty="0">
                <a:ea typeface="ＭＳ Ｐゴシック" panose="020B0600070205080204" pitchFamily="34" charset="-128"/>
              </a:rPr>
              <a:t>x</a:t>
            </a:r>
            <a:r>
              <a:rPr lang="de-DE" altLang="de-DE" baseline="-25000" dirty="0">
                <a:ea typeface="ＭＳ Ｐゴシック" panose="020B0600070205080204" pitchFamily="34" charset="-128"/>
              </a:rPr>
              <a:t>6</a:t>
            </a:r>
            <a:r>
              <a:rPr lang="de-DE" altLang="de-DE" dirty="0">
                <a:ea typeface="ＭＳ Ｐゴシック" panose="020B0600070205080204" pitchFamily="34" charset="-128"/>
              </a:rPr>
              <a:t> ist ein Appendix, der aus bis zu drei alternierenden Vorkommen von [t] und [s] bestehen kann: </a:t>
            </a:r>
          </a:p>
          <a:p>
            <a:pPr>
              <a:lnSpc>
                <a:spcPct val="120000"/>
              </a:lnSpc>
            </a:pPr>
            <a:r>
              <a:rPr lang="de-DE" altLang="de-DE" i="1" dirty="0">
                <a:ea typeface="ＭＳ Ｐゴシック" panose="020B0600070205080204" pitchFamily="34" charset="-128"/>
              </a:rPr>
              <a:t>sie fährt</a:t>
            </a:r>
            <a:r>
              <a:rPr lang="de-DE" altLang="de-DE" dirty="0">
                <a:ea typeface="ＭＳ Ｐゴシック" panose="020B0600070205080204" pitchFamily="34" charset="-128"/>
              </a:rPr>
              <a:t>,</a:t>
            </a:r>
            <a:r>
              <a:rPr lang="de-DE" altLang="de-DE" i="1" dirty="0">
                <a:ea typeface="ＭＳ Ｐゴシック" panose="020B0600070205080204" pitchFamily="34" charset="-128"/>
              </a:rPr>
              <a:t> du fährst</a:t>
            </a:r>
            <a:r>
              <a:rPr lang="de-DE" altLang="de-DE" dirty="0">
                <a:ea typeface="ＭＳ Ｐゴシック" panose="020B0600070205080204" pitchFamily="34" charset="-128"/>
              </a:rPr>
              <a:t>,</a:t>
            </a:r>
            <a:r>
              <a:rPr lang="de-DE" altLang="de-DE" i="1" dirty="0">
                <a:ea typeface="ＭＳ Ｐゴシック" panose="020B0600070205080204" pitchFamily="34" charset="-128"/>
              </a:rPr>
              <a:t> des Herbsts</a:t>
            </a:r>
            <a:r>
              <a:rPr lang="de-DE" altLang="de-DE" dirty="0">
                <a:ea typeface="ＭＳ Ｐゴシック" panose="020B0600070205080204" pitchFamily="34" charset="-128"/>
              </a:rPr>
              <a:t>. </a:t>
            </a:r>
          </a:p>
          <a:p>
            <a:pPr>
              <a:lnSpc>
                <a:spcPct val="120000"/>
              </a:lnSpc>
            </a:pPr>
            <a:endParaRPr lang="de-DE" altLang="de-DE" dirty="0">
              <a:ea typeface="ＭＳ Ｐゴシック" panose="020B0600070205080204" pitchFamily="34" charset="-128"/>
            </a:endParaRPr>
          </a:p>
          <a:p>
            <a:pPr marL="14288" indent="-14288">
              <a:lnSpc>
                <a:spcPct val="120000"/>
              </a:lnSpc>
            </a:pPr>
            <a:r>
              <a:rPr lang="de-DE" altLang="de-DE" dirty="0">
                <a:ea typeface="ＭＳ Ｐゴシック" panose="020B0600070205080204" pitchFamily="34" charset="-128"/>
              </a:rPr>
              <a:t>Ein Appendix kann nach jedem Laut oder jeder Lautkombination erscheinen. Appendizes findet man nur in der letzten Silbe eines Wortes. </a:t>
            </a:r>
            <a:endParaRPr lang="it-IT" altLang="de-DE" dirty="0">
              <a:ea typeface="ＭＳ Ｐゴシック" panose="020B0600070205080204" pitchFamily="34" charset="-128"/>
            </a:endParaRPr>
          </a:p>
          <a:p>
            <a:pPr marL="14288" indent="-14288" defTabSz="719138"/>
            <a:r>
              <a:rPr lang="fr-FR" altLang="de-DE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	</a:t>
            </a:r>
            <a:endParaRPr lang="it-IT" altLang="de-DE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endParaRPr lang="de-DE" altLang="de-DE" dirty="0">
              <a:ea typeface="ＭＳ Ｐゴシック" panose="020B0600070205080204" pitchFamily="34" charset="-128"/>
            </a:endParaRPr>
          </a:p>
          <a:p>
            <a:pPr algn="just">
              <a:lnSpc>
                <a:spcPct val="128000"/>
              </a:lnSpc>
            </a:pPr>
            <a:endParaRPr lang="de-DE" altLang="de-DE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marL="457200" indent="-457200">
              <a:buSzPct val="100000"/>
              <a:buAutoNum type="arabicParenR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24</a:t>
            </a:fld>
            <a:endParaRPr lang="de-DE"/>
          </a:p>
        </p:txBody>
      </p:sp>
      <p:pic>
        <p:nvPicPr>
          <p:cNvPr id="6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C96E916-3E22-9249-A28E-04D38D2B29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00950" y="457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838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Appendizes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40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endParaRPr lang="de-DE" altLang="de-DE" dirty="0">
              <a:ea typeface="ＭＳ Ｐゴシック" panose="020B0600070205080204" pitchFamily="34" charset="-128"/>
            </a:endParaRPr>
          </a:p>
          <a:p>
            <a:pPr>
              <a:lnSpc>
                <a:spcPct val="120000"/>
              </a:lnSpc>
            </a:pPr>
            <a:r>
              <a:rPr lang="en-US" altLang="de-DE" dirty="0">
                <a:ea typeface="ＭＳ Ｐゴシック" panose="020B0600070205080204" pitchFamily="34" charset="-128"/>
              </a:rPr>
              <a:t> x</a:t>
            </a:r>
            <a:r>
              <a:rPr lang="en-US" altLang="de-DE" baseline="-25000" dirty="0">
                <a:ea typeface="ＭＳ Ｐゴシック" panose="020B0600070205080204" pitchFamily="34" charset="-128"/>
              </a:rPr>
              <a:t>6	</a:t>
            </a:r>
            <a:r>
              <a:rPr lang="en-US" altLang="de-DE" dirty="0">
                <a:ea typeface="ＭＳ Ｐゴシック" panose="020B0600070205080204" pitchFamily="34" charset="-128"/>
              </a:rPr>
              <a:t>	t	s		</a:t>
            </a:r>
          </a:p>
          <a:p>
            <a:r>
              <a:rPr lang="en-US" altLang="de-DE" dirty="0">
                <a:ea typeface="ＭＳ Ｐゴシック" panose="020B0600070205080204" pitchFamily="34" charset="-128"/>
              </a:rPr>
              <a:t>x</a:t>
            </a:r>
            <a:r>
              <a:rPr lang="en-US" altLang="de-DE" baseline="-25000" dirty="0">
                <a:ea typeface="ＭＳ Ｐゴシック" panose="020B0600070205080204" pitchFamily="34" charset="-128"/>
              </a:rPr>
              <a:t>5</a:t>
            </a:r>
            <a:r>
              <a:rPr lang="en-US" altLang="de-DE" dirty="0">
                <a:ea typeface="ＭＳ Ｐゴシック" panose="020B0600070205080204" pitchFamily="34" charset="-128"/>
              </a:rPr>
              <a:t>				</a:t>
            </a:r>
          </a:p>
          <a:p>
            <a:r>
              <a:rPr lang="en-US" altLang="de-DE" dirty="0">
                <a:ea typeface="ＭＳ Ｐゴシック" panose="020B0600070205080204" pitchFamily="34" charset="-128"/>
              </a:rPr>
              <a:t>p		+		+	</a:t>
            </a:r>
            <a:r>
              <a:rPr lang="en-US" altLang="de-DE" dirty="0" err="1">
                <a:ea typeface="ＭＳ Ｐゴシック" panose="020B0600070205080204" pitchFamily="34" charset="-128"/>
              </a:rPr>
              <a:t>Abt</a:t>
            </a:r>
            <a:r>
              <a:rPr lang="en-US" altLang="de-DE" dirty="0">
                <a:ea typeface="ＭＳ Ｐゴシック" panose="020B0600070205080204" pitchFamily="34" charset="-128"/>
              </a:rPr>
              <a:t>, Raps	</a:t>
            </a:r>
          </a:p>
          <a:p>
            <a:r>
              <a:rPr lang="de-DE" altLang="de-DE" dirty="0">
                <a:ea typeface="ＭＳ Ｐゴシック" panose="020B0600070205080204" pitchFamily="34" charset="-128"/>
              </a:rPr>
              <a:t>f		+		+	schafft, schaffst	</a:t>
            </a:r>
          </a:p>
          <a:p>
            <a:r>
              <a:rPr lang="de-DE" altLang="de-DE" dirty="0" err="1">
                <a:ea typeface="ＭＳ Ｐゴシック" panose="020B0600070205080204" pitchFamily="34" charset="-128"/>
              </a:rPr>
              <a:t>pf</a:t>
            </a:r>
            <a:r>
              <a:rPr lang="de-DE" altLang="de-DE" dirty="0">
                <a:ea typeface="ＭＳ Ｐゴシック" panose="020B0600070205080204" pitchFamily="34" charset="-128"/>
              </a:rPr>
              <a:t>		+		+	hüpft, hüpfst	</a:t>
            </a:r>
          </a:p>
          <a:p>
            <a:r>
              <a:rPr lang="de-DE" altLang="de-DE" dirty="0">
                <a:ea typeface="ＭＳ Ｐゴシック" panose="020B0600070205080204" pitchFamily="34" charset="-128"/>
              </a:rPr>
              <a:t>t				+	Rats	</a:t>
            </a:r>
          </a:p>
          <a:p>
            <a:r>
              <a:rPr lang="de-DE" altLang="de-DE" dirty="0">
                <a:ea typeface="ＭＳ Ｐゴシック" panose="020B0600070205080204" pitchFamily="34" charset="-128"/>
              </a:rPr>
              <a:t>s		+			niest	</a:t>
            </a:r>
          </a:p>
          <a:p>
            <a:r>
              <a:rPr lang="de-DE" altLang="de-DE" dirty="0" err="1">
                <a:ea typeface="ＭＳ Ｐゴシック" panose="020B0600070205080204" pitchFamily="34" charset="-128"/>
              </a:rPr>
              <a:t>ts</a:t>
            </a:r>
            <a:r>
              <a:rPr lang="de-DE" altLang="de-DE" dirty="0">
                <a:ea typeface="ＭＳ Ｐゴシック" panose="020B0600070205080204" pitchFamily="34" charset="-128"/>
              </a:rPr>
              <a:t>		+			reizt	</a:t>
            </a:r>
          </a:p>
          <a:p>
            <a:r>
              <a:rPr lang="de-DE" altLang="de-DE" dirty="0" err="1">
                <a:ea typeface="ＭＳ Ｐゴシック" panose="020B0600070205080204" pitchFamily="34" charset="-128"/>
              </a:rPr>
              <a:t>k</a:t>
            </a:r>
            <a:r>
              <a:rPr lang="de-DE" altLang="de-DE" dirty="0">
                <a:ea typeface="ＭＳ Ｐゴシック" panose="020B0600070205080204" pitchFamily="34" charset="-128"/>
              </a:rPr>
              <a:t>		+		+	nackt, Lachs</a:t>
            </a:r>
          </a:p>
          <a:p>
            <a:r>
              <a:rPr lang="de-DE" altLang="de-DE" dirty="0" err="1">
                <a:ea typeface="ＭＳ Ｐゴシック" panose="020B0600070205080204" pitchFamily="34" charset="-128"/>
              </a:rPr>
              <a:t>ç</a:t>
            </a:r>
            <a:r>
              <a:rPr lang="de-DE" altLang="de-DE" dirty="0">
                <a:ea typeface="ＭＳ Ｐゴシック" panose="020B0600070205080204" pitchFamily="34" charset="-128"/>
              </a:rPr>
              <a:t>, x	+		+	echt/acht </a:t>
            </a:r>
            <a:r>
              <a:rPr lang="fr-FR" altLang="de-DE" dirty="0">
                <a:ea typeface="ＭＳ Ｐゴシック" panose="020B0600070205080204" pitchFamily="34" charset="-128"/>
              </a:rPr>
              <a:t>	</a:t>
            </a:r>
            <a:endParaRPr lang="it-IT" altLang="de-DE" dirty="0">
              <a:ea typeface="ＭＳ Ｐゴシック" panose="020B0600070205080204" pitchFamily="34" charset="-128"/>
            </a:endParaRPr>
          </a:p>
          <a:p>
            <a:endParaRPr lang="de-DE" altLang="de-DE" dirty="0">
              <a:ea typeface="ＭＳ Ｐゴシック" panose="020B0600070205080204" pitchFamily="34" charset="-128"/>
            </a:endParaRPr>
          </a:p>
          <a:p>
            <a:pPr algn="just">
              <a:lnSpc>
                <a:spcPct val="128000"/>
              </a:lnSpc>
            </a:pPr>
            <a:endParaRPr lang="de-DE" altLang="de-DE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marL="457200" indent="-457200">
              <a:buSzPct val="100000"/>
              <a:buAutoNum type="arabicParenR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25</a:t>
            </a:fld>
            <a:endParaRPr lang="de-DE"/>
          </a:p>
        </p:txBody>
      </p:sp>
      <p:pic>
        <p:nvPicPr>
          <p:cNvPr id="6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F1C0FF0-49B2-A741-B8C7-B4B6A2EDC8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91400" y="58338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1045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Appendizes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40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endParaRPr lang="de-DE" altLang="de-DE" dirty="0">
              <a:ea typeface="ＭＳ Ｐゴシック" panose="020B0600070205080204" pitchFamily="34" charset="-128"/>
            </a:endParaRPr>
          </a:p>
          <a:p>
            <a:r>
              <a:rPr lang="de-DE" altLang="de-DE" dirty="0">
                <a:ea typeface="ＭＳ Ｐゴシック" panose="020B0600070205080204" pitchFamily="34" charset="-128"/>
              </a:rPr>
              <a:t>Die Appendizes (die x</a:t>
            </a:r>
            <a:r>
              <a:rPr lang="de-DE" altLang="de-DE" baseline="-25000" dirty="0">
                <a:ea typeface="ＭＳ Ｐゴシック" panose="020B0600070205080204" pitchFamily="34" charset="-128"/>
              </a:rPr>
              <a:t>6</a:t>
            </a:r>
            <a:r>
              <a:rPr lang="de-DE" altLang="de-DE" dirty="0">
                <a:ea typeface="ＭＳ Ｐゴシック" panose="020B0600070205080204" pitchFamily="34" charset="-128"/>
              </a:rPr>
              <a:t> Positionen), sind immer </a:t>
            </a:r>
            <a:r>
              <a:rPr lang="de-DE" altLang="de-DE" dirty="0" err="1">
                <a:ea typeface="ＭＳ Ｐゴシック" panose="020B0600070205080204" pitchFamily="34" charset="-128"/>
              </a:rPr>
              <a:t>koronal</a:t>
            </a:r>
            <a:r>
              <a:rPr lang="de-DE" altLang="de-DE" dirty="0">
                <a:ea typeface="ＭＳ Ｐゴシック" panose="020B0600070205080204" pitchFamily="34" charset="-128"/>
              </a:rPr>
              <a:t> [s, ∫, t]. </a:t>
            </a:r>
          </a:p>
          <a:p>
            <a:endParaRPr lang="de-DE" altLang="de-DE" dirty="0">
              <a:ea typeface="ＭＳ Ｐゴシック" panose="020B0600070205080204" pitchFamily="34" charset="-128"/>
            </a:endParaRPr>
          </a:p>
          <a:p>
            <a:pPr marL="14288" indent="-14288"/>
            <a:r>
              <a:rPr lang="de-DE" altLang="de-DE" dirty="0">
                <a:ea typeface="ＭＳ Ｐゴシック" panose="020B0600070205080204" pitchFamily="34" charset="-128"/>
              </a:rPr>
              <a:t>Die meisten Appendizes sind </a:t>
            </a:r>
            <a:r>
              <a:rPr lang="de-DE" altLang="de-DE" dirty="0" err="1">
                <a:ea typeface="ＭＳ Ｐゴシック" panose="020B0600070205080204" pitchFamily="34" charset="-128"/>
              </a:rPr>
              <a:t>Flektionssuffixe</a:t>
            </a:r>
            <a:r>
              <a:rPr lang="de-DE" altLang="de-DE" dirty="0">
                <a:ea typeface="ＭＳ Ｐゴシック" panose="020B0600070205080204" pitchFamily="34" charset="-128"/>
              </a:rPr>
              <a:t> und werden auf der Ebene des Prosodischen Wortes </a:t>
            </a:r>
            <a:r>
              <a:rPr lang="de-DE" altLang="de-DE" dirty="0" err="1">
                <a:ea typeface="ＭＳ Ｐゴシック" panose="020B0600070205080204" pitchFamily="34" charset="-128"/>
              </a:rPr>
              <a:t>adjungiert</a:t>
            </a:r>
            <a:r>
              <a:rPr lang="de-DE" altLang="de-DE" dirty="0">
                <a:ea typeface="ＭＳ Ｐゴシック" panose="020B0600070205080204" pitchFamily="34" charset="-128"/>
              </a:rPr>
              <a:t>. </a:t>
            </a:r>
          </a:p>
          <a:p>
            <a:pPr marL="14288" indent="-14288"/>
            <a:endParaRPr lang="de-DE" altLang="de-DE" dirty="0">
              <a:ea typeface="ＭＳ Ｐゴシック" panose="020B0600070205080204" pitchFamily="34" charset="-128"/>
            </a:endParaRPr>
          </a:p>
          <a:p>
            <a:pPr marL="14288" indent="-14288"/>
            <a:r>
              <a:rPr lang="de-DE" altLang="de-DE" dirty="0">
                <a:ea typeface="ＭＳ Ｐゴシック" panose="020B0600070205080204" pitchFamily="34" charset="-128"/>
              </a:rPr>
              <a:t>Diese Repräsentation entspricht ihrem Status, da sie Wortsuffixe sind. </a:t>
            </a:r>
          </a:p>
          <a:p>
            <a:pPr marL="14288" indent="-14288" defTabSz="719138"/>
            <a:r>
              <a:rPr lang="fr-FR" altLang="de-DE" dirty="0">
                <a:ea typeface="ＭＳ Ｐゴシック" panose="020B0600070205080204" pitchFamily="34" charset="-128"/>
              </a:rPr>
              <a:t>	</a:t>
            </a:r>
            <a:endParaRPr lang="it-IT" altLang="de-DE" dirty="0">
              <a:ea typeface="ＭＳ Ｐゴシック" panose="020B0600070205080204" pitchFamily="34" charset="-128"/>
            </a:endParaRPr>
          </a:p>
          <a:p>
            <a:endParaRPr lang="de-DE" altLang="de-DE" dirty="0">
              <a:ea typeface="ＭＳ Ｐゴシック" panose="020B0600070205080204" pitchFamily="34" charset="-128"/>
            </a:endParaRPr>
          </a:p>
          <a:p>
            <a:pPr algn="just">
              <a:lnSpc>
                <a:spcPct val="128000"/>
              </a:lnSpc>
            </a:pPr>
            <a:endParaRPr lang="de-DE" altLang="de-DE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marL="457200" indent="-457200">
              <a:buSzPct val="100000"/>
              <a:buAutoNum type="arabicParenR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26</a:t>
            </a:fld>
            <a:endParaRPr lang="de-DE"/>
          </a:p>
        </p:txBody>
      </p:sp>
      <p:pic>
        <p:nvPicPr>
          <p:cNvPr id="6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FD37AD1-242D-9E4C-A252-8F2D6647B7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13600" y="5548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0707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altLang="de-D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Spiegelbildliche Verteilung der </a:t>
            </a:r>
            <a:r>
              <a:rPr lang="de-DE" altLang="de-DE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Obstruenten</a:t>
            </a:r>
            <a:r>
              <a:rPr lang="de-DE" altLang="de-D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und </a:t>
            </a:r>
            <a:r>
              <a:rPr lang="de-DE" altLang="de-DE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Sonoranten</a:t>
            </a:r>
            <a:r>
              <a:rPr lang="de-DE" altLang="de-D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40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endParaRPr lang="de-DE" altLang="de-DE" dirty="0">
              <a:ea typeface="ＭＳ Ｐゴシック" panose="020B0600070205080204" pitchFamily="34" charset="-128"/>
            </a:endParaRPr>
          </a:p>
          <a:p>
            <a:r>
              <a:rPr lang="de-DE" altLang="de-DE" dirty="0" err="1">
                <a:ea typeface="ＭＳ Ｐゴシック" panose="020B0600070205080204" pitchFamily="34" charset="-128"/>
              </a:rPr>
              <a:t>k</a:t>
            </a:r>
            <a:r>
              <a:rPr lang="en-US" altLang="de-DE" dirty="0" err="1">
                <a:ea typeface="ＭＳ Ｐゴシック" panose="020B0600070205080204" pitchFamily="34" charset="-128"/>
              </a:rPr>
              <a:t>ʁ</a:t>
            </a:r>
            <a:r>
              <a:rPr lang="de-DE" altLang="de-DE" dirty="0">
                <a:ea typeface="ＭＳ Ｐゴシック" panose="020B0600070205080204" pitchFamily="34" charset="-128"/>
              </a:rPr>
              <a:t>:	Kram			</a:t>
            </a:r>
            <a:r>
              <a:rPr lang="en-US" altLang="de-DE" dirty="0" err="1">
                <a:ea typeface="ＭＳ Ｐゴシック" panose="020B0600070205080204" pitchFamily="34" charset="-128"/>
              </a:rPr>
              <a:t>ʁ</a:t>
            </a:r>
            <a:r>
              <a:rPr lang="de-DE" altLang="de-DE" dirty="0" err="1">
                <a:ea typeface="ＭＳ Ｐゴシック" panose="020B0600070205080204" pitchFamily="34" charset="-128"/>
              </a:rPr>
              <a:t>k</a:t>
            </a:r>
            <a:r>
              <a:rPr lang="de-DE" altLang="de-DE" dirty="0">
                <a:ea typeface="ＭＳ Ｐゴシック" panose="020B0600070205080204" pitchFamily="34" charset="-128"/>
              </a:rPr>
              <a:t>:	Mark	</a:t>
            </a:r>
          </a:p>
          <a:p>
            <a:r>
              <a:rPr lang="de-DE" altLang="de-DE" dirty="0">
                <a:ea typeface="ＭＳ Ｐゴシック" panose="020B0600070205080204" pitchFamily="34" charset="-128"/>
              </a:rPr>
              <a:t>f</a:t>
            </a:r>
            <a:r>
              <a:rPr lang="en-US" altLang="de-DE" dirty="0" err="1">
                <a:ea typeface="ＭＳ Ｐゴシック" panose="020B0600070205080204" pitchFamily="34" charset="-128"/>
              </a:rPr>
              <a:t>ʁ</a:t>
            </a:r>
            <a:r>
              <a:rPr lang="de-DE" altLang="de-DE" dirty="0">
                <a:ea typeface="ＭＳ Ｐゴシック" panose="020B0600070205080204" pitchFamily="34" charset="-128"/>
              </a:rPr>
              <a:t>:	</a:t>
            </a:r>
            <a:r>
              <a:rPr lang="en-US" altLang="de-DE" dirty="0" err="1">
                <a:ea typeface="ＭＳ Ｐゴシック" panose="020B0600070205080204" pitchFamily="34" charset="-128"/>
              </a:rPr>
              <a:t>fromm</a:t>
            </a:r>
            <a:r>
              <a:rPr lang="en-US" altLang="de-DE" dirty="0">
                <a:ea typeface="ＭＳ Ｐゴシック" panose="020B0600070205080204" pitchFamily="34" charset="-128"/>
              </a:rPr>
              <a:t>			</a:t>
            </a:r>
            <a:r>
              <a:rPr lang="en-US" altLang="de-DE" dirty="0" err="1">
                <a:ea typeface="ＭＳ Ｐゴシック" panose="020B0600070205080204" pitchFamily="34" charset="-128"/>
              </a:rPr>
              <a:t>ʁf</a:t>
            </a:r>
            <a:r>
              <a:rPr lang="en-US" altLang="de-DE" dirty="0">
                <a:ea typeface="ＭＳ Ｐゴシック" panose="020B0600070205080204" pitchFamily="34" charset="-128"/>
              </a:rPr>
              <a:t>:	Morph	</a:t>
            </a:r>
          </a:p>
          <a:p>
            <a:r>
              <a:rPr lang="de-DE" altLang="de-DE" dirty="0" err="1">
                <a:ea typeface="ＭＳ Ｐゴシック" panose="020B0600070205080204" pitchFamily="34" charset="-128"/>
              </a:rPr>
              <a:t>pl</a:t>
            </a:r>
            <a:r>
              <a:rPr lang="de-DE" altLang="de-DE" dirty="0">
                <a:ea typeface="ＭＳ Ｐゴシック" panose="020B0600070205080204" pitchFamily="34" charset="-128"/>
              </a:rPr>
              <a:t>:	platt				</a:t>
            </a:r>
            <a:r>
              <a:rPr lang="en-US" altLang="de-DE" dirty="0" err="1">
                <a:ea typeface="ＭＳ Ｐゴシック" panose="020B0600070205080204" pitchFamily="34" charset="-128"/>
              </a:rPr>
              <a:t>lp</a:t>
            </a:r>
            <a:r>
              <a:rPr lang="en-US" altLang="de-DE" dirty="0">
                <a:ea typeface="ＭＳ Ｐゴシック" panose="020B0600070205080204" pitchFamily="34" charset="-128"/>
              </a:rPr>
              <a:t>:	Alp	</a:t>
            </a:r>
          </a:p>
          <a:p>
            <a:r>
              <a:rPr lang="en-US" altLang="de-DE" dirty="0" err="1">
                <a:ea typeface="ＭＳ Ｐゴシック" panose="020B0600070205080204" pitchFamily="34" charset="-128"/>
              </a:rPr>
              <a:t>fl</a:t>
            </a:r>
            <a:r>
              <a:rPr lang="en-US" altLang="de-DE" dirty="0">
                <a:ea typeface="ＭＳ Ｐゴシック" panose="020B0600070205080204" pitchFamily="34" charset="-128"/>
              </a:rPr>
              <a:t>:	</a:t>
            </a:r>
            <a:r>
              <a:rPr lang="en-US" altLang="de-DE" dirty="0" err="1">
                <a:ea typeface="ＭＳ Ｐゴシック" panose="020B0600070205080204" pitchFamily="34" charset="-128"/>
              </a:rPr>
              <a:t>Flamme</a:t>
            </a:r>
            <a:r>
              <a:rPr lang="en-US" altLang="de-DE" dirty="0">
                <a:ea typeface="ＭＳ Ｐゴシック" panose="020B0600070205080204" pitchFamily="34" charset="-128"/>
              </a:rPr>
              <a:t>			</a:t>
            </a:r>
            <a:r>
              <a:rPr lang="en-US" altLang="de-DE" dirty="0" err="1">
                <a:ea typeface="ＭＳ Ｐゴシック" panose="020B0600070205080204" pitchFamily="34" charset="-128"/>
              </a:rPr>
              <a:t>lf</a:t>
            </a:r>
            <a:r>
              <a:rPr lang="en-US" altLang="de-DE" dirty="0">
                <a:ea typeface="ＭＳ Ｐゴシック" panose="020B0600070205080204" pitchFamily="34" charset="-128"/>
              </a:rPr>
              <a:t>:	</a:t>
            </a:r>
            <a:r>
              <a:rPr lang="de-DE" altLang="de-DE" dirty="0">
                <a:ea typeface="ＭＳ Ｐゴシック" panose="020B0600070205080204" pitchFamily="34" charset="-128"/>
              </a:rPr>
              <a:t>elf </a:t>
            </a:r>
          </a:p>
          <a:p>
            <a:r>
              <a:rPr lang="de-DE" altLang="de-DE" dirty="0" err="1">
                <a:ea typeface="ＭＳ Ｐゴシック" panose="020B0600070205080204" pitchFamily="34" charset="-128"/>
              </a:rPr>
              <a:t>kn</a:t>
            </a:r>
            <a:r>
              <a:rPr lang="de-DE" altLang="de-DE" dirty="0">
                <a:ea typeface="ＭＳ Ｐゴシック" panose="020B0600070205080204" pitchFamily="34" charset="-128"/>
              </a:rPr>
              <a:t>:	Knie, Knast		</a:t>
            </a:r>
            <a:r>
              <a:rPr lang="en-US" altLang="de-DE" dirty="0" err="1">
                <a:ea typeface="ＭＳ Ｐゴシック" panose="020B0600070205080204" pitchFamily="34" charset="-128"/>
              </a:rPr>
              <a:t>ŋ</a:t>
            </a:r>
            <a:r>
              <a:rPr lang="de-DE" altLang="de-DE" dirty="0" err="1">
                <a:ea typeface="ＭＳ Ｐゴシック" panose="020B0600070205080204" pitchFamily="34" charset="-128"/>
              </a:rPr>
              <a:t>k</a:t>
            </a:r>
            <a:r>
              <a:rPr lang="de-DE" altLang="de-DE" dirty="0">
                <a:ea typeface="ＭＳ Ｐゴシック" panose="020B0600070205080204" pitchFamily="34" charset="-128"/>
              </a:rPr>
              <a:t>:	</a:t>
            </a:r>
            <a:r>
              <a:rPr lang="en-US" altLang="de-DE" dirty="0" err="1">
                <a:ea typeface="ＭＳ Ｐゴシック" panose="020B0600070205080204" pitchFamily="34" charset="-128"/>
              </a:rPr>
              <a:t>krank</a:t>
            </a:r>
            <a:r>
              <a:rPr lang="en-US" altLang="de-DE" dirty="0">
                <a:ea typeface="ＭＳ Ｐゴシック" panose="020B0600070205080204" pitchFamily="34" charset="-128"/>
              </a:rPr>
              <a:t>, frank</a:t>
            </a:r>
            <a:endParaRPr lang="de-DE" altLang="de-DE" dirty="0">
              <a:ea typeface="ＭＳ Ｐゴシック" panose="020B0600070205080204" pitchFamily="34" charset="-128"/>
            </a:endParaRPr>
          </a:p>
          <a:p>
            <a:r>
              <a:rPr lang="en-US" altLang="de-DE" dirty="0">
                <a:ea typeface="ＭＳ Ｐゴシック" panose="020B0600070205080204" pitchFamily="34" charset="-128"/>
              </a:rPr>
              <a:t>(</a:t>
            </a:r>
            <a:r>
              <a:rPr lang="en-US" altLang="de-DE" dirty="0" err="1">
                <a:ea typeface="ＭＳ Ｐゴシック" panose="020B0600070205080204" pitchFamily="34" charset="-128"/>
              </a:rPr>
              <a:t>gn</a:t>
            </a:r>
            <a:r>
              <a:rPr lang="en-US" altLang="de-DE" dirty="0">
                <a:ea typeface="ＭＳ Ｐゴシック" panose="020B0600070205080204" pitchFamily="34" charset="-128"/>
              </a:rPr>
              <a:t>:	</a:t>
            </a:r>
            <a:r>
              <a:rPr lang="en-US" altLang="de-DE" dirty="0" err="1">
                <a:ea typeface="ＭＳ Ｐゴシック" panose="020B0600070205080204" pitchFamily="34" charset="-128"/>
              </a:rPr>
              <a:t>Gnade</a:t>
            </a:r>
            <a:r>
              <a:rPr lang="en-US" altLang="de-DE" dirty="0">
                <a:ea typeface="ＭＳ Ｐゴシック" panose="020B0600070205080204" pitchFamily="34" charset="-128"/>
              </a:rPr>
              <a:t>			</a:t>
            </a:r>
            <a:r>
              <a:rPr lang="en-US" altLang="de-DE" dirty="0" err="1">
                <a:ea typeface="ＭＳ Ｐゴシック" panose="020B0600070205080204" pitchFamily="34" charset="-128"/>
              </a:rPr>
              <a:t>ŋg</a:t>
            </a:r>
            <a:r>
              <a:rPr lang="en-US" altLang="de-DE" dirty="0">
                <a:ea typeface="ＭＳ Ｐゴシック" panose="020B0600070205080204" pitchFamily="34" charset="-128"/>
              </a:rPr>
              <a:t>:	</a:t>
            </a:r>
            <a:r>
              <a:rPr lang="en-US" altLang="de-DE" dirty="0" err="1">
                <a:ea typeface="ＭＳ Ｐゴシック" panose="020B0600070205080204" pitchFamily="34" charset="-128"/>
              </a:rPr>
              <a:t>lang</a:t>
            </a:r>
            <a:r>
              <a:rPr lang="en-US" altLang="de-DE" dirty="0">
                <a:ea typeface="ＭＳ Ｐゴシック" panose="020B0600070205080204" pitchFamily="34" charset="-128"/>
              </a:rPr>
              <a:t>)</a:t>
            </a:r>
            <a:endParaRPr lang="de-DE" altLang="de-DE" dirty="0">
              <a:ea typeface="ＭＳ Ｐゴシック" panose="020B0600070205080204" pitchFamily="34" charset="-128"/>
            </a:endParaRPr>
          </a:p>
          <a:p>
            <a:pPr marL="14288" indent="-14288"/>
            <a:r>
              <a:rPr lang="de-DE" altLang="de-DE" dirty="0">
                <a:ea typeface="ＭＳ Ｐゴシック" panose="020B0600070205080204" pitchFamily="34" charset="-128"/>
              </a:rPr>
              <a:t> </a:t>
            </a:r>
          </a:p>
          <a:p>
            <a:pPr marL="14288" indent="-14288" defTabSz="719138"/>
            <a:r>
              <a:rPr lang="fr-FR" altLang="de-DE" dirty="0">
                <a:ea typeface="ＭＳ Ｐゴシック" panose="020B0600070205080204" pitchFamily="34" charset="-128"/>
              </a:rPr>
              <a:t>	</a:t>
            </a:r>
            <a:endParaRPr lang="it-IT" altLang="de-DE" dirty="0">
              <a:ea typeface="ＭＳ Ｐゴシック" panose="020B0600070205080204" pitchFamily="34" charset="-128"/>
            </a:endParaRPr>
          </a:p>
          <a:p>
            <a:endParaRPr lang="de-DE" altLang="de-DE" dirty="0">
              <a:ea typeface="ＭＳ Ｐゴシック" panose="020B0600070205080204" pitchFamily="34" charset="-128"/>
            </a:endParaRPr>
          </a:p>
          <a:p>
            <a:pPr algn="just">
              <a:lnSpc>
                <a:spcPct val="128000"/>
              </a:lnSpc>
            </a:pPr>
            <a:endParaRPr lang="de-DE" altLang="de-DE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marL="457200" indent="-457200">
              <a:buSzPct val="100000"/>
              <a:buAutoNum type="arabicParenR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27</a:t>
            </a:fld>
            <a:endParaRPr lang="de-DE"/>
          </a:p>
        </p:txBody>
      </p:sp>
      <p:pic>
        <p:nvPicPr>
          <p:cNvPr id="6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3675C6A-189F-3548-A12A-387D3C02A4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0" y="838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9888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altLang="de-D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Weitere Beschränkungen</a:t>
            </a:r>
            <a:endParaRPr lang="en-US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40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de-DE" altLang="de-DE" dirty="0">
                <a:ea typeface="ＭＳ Ｐゴシック" panose="020B0600070205080204" pitchFamily="34" charset="-128"/>
              </a:rPr>
              <a:t>Manche Segmentabfolgen sind von abnehmender Sonorität, aber trotzdem nicht erlaubt, wie z.B. manche Plosive + Nasale im Ansatz </a:t>
            </a:r>
          </a:p>
          <a:p>
            <a:endParaRPr lang="de-DE" altLang="de-DE" dirty="0">
              <a:ea typeface="ＭＳ Ｐゴシック" panose="020B0600070205080204" pitchFamily="34" charset="-128"/>
            </a:endParaRPr>
          </a:p>
          <a:p>
            <a:r>
              <a:rPr lang="de-DE" altLang="de-DE" dirty="0">
                <a:ea typeface="ＭＳ Ｐゴシック" panose="020B0600070205080204" pitchFamily="34" charset="-128"/>
              </a:rPr>
              <a:t>oder </a:t>
            </a:r>
          </a:p>
          <a:p>
            <a:endParaRPr lang="de-DE" altLang="de-DE" dirty="0">
              <a:ea typeface="ＭＳ Ｐゴシック" panose="020B0600070205080204" pitchFamily="34" charset="-128"/>
            </a:endParaRPr>
          </a:p>
          <a:p>
            <a:r>
              <a:rPr lang="de-DE" altLang="de-DE" dirty="0" err="1">
                <a:ea typeface="ＭＳ Ｐゴシック" panose="020B0600070205080204" pitchFamily="34" charset="-128"/>
              </a:rPr>
              <a:t>koronaler</a:t>
            </a:r>
            <a:r>
              <a:rPr lang="de-DE" altLang="de-DE" dirty="0">
                <a:ea typeface="ＭＳ Ｐゴシック" panose="020B0600070205080204" pitchFamily="34" charset="-128"/>
              </a:rPr>
              <a:t> Plosiv plus [l]</a:t>
            </a:r>
          </a:p>
          <a:p>
            <a:pPr algn="just"/>
            <a:r>
              <a:rPr lang="de-DE" altLang="de-DE" dirty="0">
                <a:ea typeface="ＭＳ Ｐゴシック" panose="020B0600070205080204" pitchFamily="34" charset="-128"/>
              </a:rPr>
              <a:t>	a.   *</a:t>
            </a:r>
            <a:r>
              <a:rPr lang="de-DE" altLang="de-DE" dirty="0" err="1">
                <a:ea typeface="ＭＳ Ｐゴシック" panose="020B0600070205080204" pitchFamily="34" charset="-128"/>
              </a:rPr>
              <a:t>bn</a:t>
            </a:r>
            <a:r>
              <a:rPr lang="de-DE" altLang="de-DE" dirty="0">
                <a:ea typeface="ＭＳ Ｐゴシック" panose="020B0600070205080204" pitchFamily="34" charset="-128"/>
              </a:rPr>
              <a:t>, *</a:t>
            </a:r>
            <a:r>
              <a:rPr lang="de-DE" altLang="de-DE" dirty="0" err="1">
                <a:ea typeface="ＭＳ Ｐゴシック" panose="020B0600070205080204" pitchFamily="34" charset="-128"/>
              </a:rPr>
              <a:t>dn</a:t>
            </a:r>
            <a:r>
              <a:rPr lang="de-DE" altLang="de-DE" dirty="0">
                <a:ea typeface="ＭＳ Ｐゴシック" panose="020B0600070205080204" pitchFamily="34" charset="-128"/>
              </a:rPr>
              <a:t>, *</a:t>
            </a:r>
            <a:r>
              <a:rPr lang="de-DE" altLang="de-DE" dirty="0" err="1">
                <a:ea typeface="ＭＳ Ｐゴシック" panose="020B0600070205080204" pitchFamily="34" charset="-128"/>
              </a:rPr>
              <a:t>fn</a:t>
            </a:r>
            <a:r>
              <a:rPr lang="de-DE" altLang="de-DE" dirty="0">
                <a:ea typeface="ＭＳ Ｐゴシック" panose="020B0600070205080204" pitchFamily="34" charset="-128"/>
              </a:rPr>
              <a:t>, *</a:t>
            </a:r>
            <a:r>
              <a:rPr lang="de-DE" altLang="de-DE" dirty="0" err="1">
                <a:ea typeface="ＭＳ Ｐゴシック" panose="020B0600070205080204" pitchFamily="34" charset="-128"/>
              </a:rPr>
              <a:t>bm</a:t>
            </a:r>
            <a:r>
              <a:rPr lang="de-DE" altLang="de-DE" dirty="0">
                <a:ea typeface="ＭＳ Ｐゴシック" panose="020B0600070205080204" pitchFamily="34" charset="-128"/>
              </a:rPr>
              <a:t>, *km …</a:t>
            </a:r>
          </a:p>
          <a:p>
            <a:r>
              <a:rPr lang="de-DE" altLang="de-DE" dirty="0">
                <a:ea typeface="ＭＳ Ｐゴシック" panose="020B0600070205080204" pitchFamily="34" charset="-128"/>
              </a:rPr>
              <a:t>	</a:t>
            </a:r>
            <a:r>
              <a:rPr lang="en-US" altLang="de-DE" dirty="0">
                <a:ea typeface="ＭＳ Ｐゴシック" panose="020B0600070205080204" pitchFamily="34" charset="-128"/>
              </a:rPr>
              <a:t>b.   *</a:t>
            </a:r>
            <a:r>
              <a:rPr lang="en-US" altLang="de-DE" dirty="0" err="1">
                <a:ea typeface="ＭＳ Ｐゴシック" panose="020B0600070205080204" pitchFamily="34" charset="-128"/>
              </a:rPr>
              <a:t>tl</a:t>
            </a:r>
            <a:r>
              <a:rPr lang="en-US" altLang="de-DE" dirty="0">
                <a:ea typeface="ＭＳ Ｐゴシック" panose="020B0600070205080204" pitchFamily="34" charset="-128"/>
              </a:rPr>
              <a:t>, *dl  </a:t>
            </a:r>
          </a:p>
          <a:p>
            <a:r>
              <a:rPr lang="en-US" altLang="de-DE" dirty="0">
                <a:ea typeface="ＭＳ Ｐゴシック" panose="020B0600070205080204" pitchFamily="34" charset="-128"/>
              </a:rPr>
              <a:t>	c.    </a:t>
            </a:r>
            <a:r>
              <a:rPr lang="en-US" altLang="de-DE" dirty="0" err="1">
                <a:ea typeface="ＭＳ Ｐゴシック" panose="020B0600070205080204" pitchFamily="34" charset="-128"/>
              </a:rPr>
              <a:t>kn</a:t>
            </a:r>
            <a:r>
              <a:rPr lang="en-US" altLang="de-DE" dirty="0">
                <a:ea typeface="ＭＳ Ｐゴシック" panose="020B0600070205080204" pitchFamily="34" charset="-128"/>
              </a:rPr>
              <a:t> (</a:t>
            </a:r>
            <a:r>
              <a:rPr lang="en-US" altLang="de-DE" dirty="0" err="1">
                <a:ea typeface="ＭＳ Ｐゴシック" panose="020B0600070205080204" pitchFamily="34" charset="-128"/>
              </a:rPr>
              <a:t>Knie</a:t>
            </a:r>
            <a:r>
              <a:rPr lang="en-US" altLang="de-DE" dirty="0">
                <a:ea typeface="ＭＳ Ｐゴシック" panose="020B0600070205080204" pitchFamily="34" charset="-128"/>
              </a:rPr>
              <a:t>), </a:t>
            </a:r>
            <a:r>
              <a:rPr lang="en-US" altLang="de-DE" dirty="0" err="1">
                <a:ea typeface="ＭＳ Ｐゴシック" panose="020B0600070205080204" pitchFamily="34" charset="-128"/>
              </a:rPr>
              <a:t>gn</a:t>
            </a:r>
            <a:r>
              <a:rPr lang="en-US" altLang="de-DE" dirty="0">
                <a:ea typeface="ＭＳ Ｐゴシック" panose="020B0600070205080204" pitchFamily="34" charset="-128"/>
              </a:rPr>
              <a:t> (</a:t>
            </a:r>
            <a:r>
              <a:rPr lang="en-US" altLang="de-DE" dirty="0" err="1">
                <a:ea typeface="ＭＳ Ｐゴシック" panose="020B0600070205080204" pitchFamily="34" charset="-128"/>
              </a:rPr>
              <a:t>Gnade</a:t>
            </a:r>
            <a:r>
              <a:rPr lang="en-US" altLang="de-DE" dirty="0">
                <a:ea typeface="ＭＳ Ｐゴシック" panose="020B0600070205080204" pitchFamily="34" charset="-128"/>
              </a:rPr>
              <a:t>)</a:t>
            </a:r>
          </a:p>
          <a:p>
            <a:endParaRPr lang="en-US" altLang="de-DE" dirty="0">
              <a:ea typeface="ＭＳ Ｐゴシック" panose="020B0600070205080204" pitchFamily="34" charset="-128"/>
            </a:endParaRPr>
          </a:p>
          <a:p>
            <a:r>
              <a:rPr lang="en-US" altLang="de-DE" dirty="0" err="1">
                <a:ea typeface="ＭＳ Ｐゴシック" panose="020B0600070205080204" pitchFamily="34" charset="-128"/>
              </a:rPr>
              <a:t>Sequenzen</a:t>
            </a:r>
            <a:r>
              <a:rPr lang="en-US" altLang="de-DE" dirty="0">
                <a:ea typeface="ＭＳ Ｐゴシック" panose="020B0600070205080204" pitchFamily="34" charset="-128"/>
              </a:rPr>
              <a:t> von </a:t>
            </a:r>
            <a:r>
              <a:rPr lang="en-US" altLang="de-DE" dirty="0" err="1">
                <a:ea typeface="ＭＳ Ｐゴシック" panose="020B0600070205080204" pitchFamily="34" charset="-128"/>
              </a:rPr>
              <a:t>zwei</a:t>
            </a:r>
            <a:r>
              <a:rPr lang="en-US" altLang="de-DE" dirty="0">
                <a:ea typeface="ＭＳ Ｐゴシック" panose="020B0600070205080204" pitchFamily="34" charset="-128"/>
              </a:rPr>
              <a:t> </a:t>
            </a:r>
            <a:r>
              <a:rPr lang="en-US" altLang="de-DE" dirty="0" err="1">
                <a:ea typeface="ＭＳ Ｐゴシック" panose="020B0600070205080204" pitchFamily="34" charset="-128"/>
              </a:rPr>
              <a:t>Koronalen</a:t>
            </a:r>
            <a:r>
              <a:rPr lang="en-US" altLang="de-DE" dirty="0">
                <a:ea typeface="ＭＳ Ｐゴシック" panose="020B0600070205080204" pitchFamily="34" charset="-128"/>
              </a:rPr>
              <a:t> </a:t>
            </a:r>
            <a:r>
              <a:rPr lang="en-US" altLang="de-DE" dirty="0" err="1">
                <a:ea typeface="ＭＳ Ｐゴシック" panose="020B0600070205080204" pitchFamily="34" charset="-128"/>
              </a:rPr>
              <a:t>sind</a:t>
            </a:r>
            <a:r>
              <a:rPr lang="en-US" altLang="de-DE" dirty="0">
                <a:ea typeface="ＭＳ Ｐゴシック" panose="020B0600070205080204" pitchFamily="34" charset="-128"/>
              </a:rPr>
              <a:t> </a:t>
            </a:r>
            <a:r>
              <a:rPr lang="en-US" altLang="de-DE" dirty="0" err="1">
                <a:ea typeface="ＭＳ Ｐゴシック" panose="020B0600070205080204" pitchFamily="34" charset="-128"/>
              </a:rPr>
              <a:t>im</a:t>
            </a:r>
            <a:r>
              <a:rPr lang="en-US" altLang="de-DE" dirty="0">
                <a:ea typeface="ＭＳ Ｐゴシック" panose="020B0600070205080204" pitchFamily="34" charset="-128"/>
              </a:rPr>
              <a:t> Ansatz </a:t>
            </a:r>
            <a:r>
              <a:rPr lang="en-US" altLang="de-DE" dirty="0" err="1">
                <a:ea typeface="ＭＳ Ｐゴシック" panose="020B0600070205080204" pitchFamily="34" charset="-128"/>
              </a:rPr>
              <a:t>nicht</a:t>
            </a:r>
            <a:r>
              <a:rPr lang="en-US" altLang="de-DE" dirty="0">
                <a:ea typeface="ＭＳ Ｐゴシック" panose="020B0600070205080204" pitchFamily="34" charset="-128"/>
              </a:rPr>
              <a:t> </a:t>
            </a:r>
            <a:r>
              <a:rPr lang="en-US" altLang="de-DE" dirty="0" err="1">
                <a:ea typeface="ＭＳ Ｐゴシック" panose="020B0600070205080204" pitchFamily="34" charset="-128"/>
              </a:rPr>
              <a:t>zugelassen</a:t>
            </a:r>
            <a:r>
              <a:rPr lang="en-US" altLang="de-DE" dirty="0">
                <a:ea typeface="ＭＳ Ｐゴシック" panose="020B0600070205080204" pitchFamily="34" charset="-128"/>
              </a:rPr>
              <a:t> *[</a:t>
            </a:r>
            <a:r>
              <a:rPr lang="en-US" altLang="de-DE" dirty="0" err="1">
                <a:ea typeface="ＭＳ Ｐゴシック" panose="020B0600070205080204" pitchFamily="34" charset="-128"/>
              </a:rPr>
              <a:t>koronal</a:t>
            </a:r>
            <a:r>
              <a:rPr lang="en-US" altLang="de-DE" dirty="0">
                <a:ea typeface="ＭＳ Ｐゴシック" panose="020B0600070205080204" pitchFamily="34" charset="-128"/>
              </a:rPr>
              <a:t>] [</a:t>
            </a:r>
            <a:r>
              <a:rPr lang="en-US" altLang="de-DE" dirty="0" err="1">
                <a:ea typeface="ＭＳ Ｐゴシック" panose="020B0600070205080204" pitchFamily="34" charset="-128"/>
              </a:rPr>
              <a:t>koronal</a:t>
            </a:r>
            <a:r>
              <a:rPr lang="en-US" altLang="de-DE" dirty="0">
                <a:ea typeface="ＭＳ Ｐゴシック" panose="020B0600070205080204" pitchFamily="34" charset="-128"/>
              </a:rPr>
              <a:t>]</a:t>
            </a:r>
            <a:endParaRPr lang="it-IT" altLang="de-DE" dirty="0">
              <a:ea typeface="ＭＳ Ｐゴシック" panose="020B0600070205080204" pitchFamily="34" charset="-128"/>
            </a:endParaRPr>
          </a:p>
          <a:p>
            <a:endParaRPr lang="de-DE" altLang="de-DE" dirty="0">
              <a:ea typeface="ＭＳ Ｐゴシック" panose="020B0600070205080204" pitchFamily="34" charset="-128"/>
            </a:endParaRPr>
          </a:p>
          <a:p>
            <a:pPr algn="just">
              <a:lnSpc>
                <a:spcPct val="128000"/>
              </a:lnSpc>
            </a:pPr>
            <a:endParaRPr lang="de-DE" altLang="de-DE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marL="457200" indent="-457200">
              <a:buSzPct val="100000"/>
              <a:buAutoNum type="arabicParenR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28</a:t>
            </a:fld>
            <a:endParaRPr lang="de-DE"/>
          </a:p>
        </p:txBody>
      </p:sp>
      <p:pic>
        <p:nvPicPr>
          <p:cNvPr id="6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67E6910-E37F-B840-9988-DE41B799EC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01000" y="457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9706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altLang="de-D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Besonderheiten</a:t>
            </a:r>
            <a:endParaRPr lang="en-US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40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12700" indent="-12700">
              <a:tabLst>
                <a:tab pos="747713" algn="l"/>
                <a:tab pos="1090613" algn="l"/>
              </a:tabLst>
            </a:pPr>
            <a:r>
              <a:rPr lang="de-DE" altLang="de-DE" dirty="0">
                <a:ea typeface="ＭＳ Ｐゴシック" panose="020B0600070205080204" pitchFamily="34" charset="-128"/>
              </a:rPr>
              <a:t>Manche Segmentabfolgen sind von abnehmender Sonorität, aber trotzdem nicht erlaubt, wie z.B. manche Plosive + Abfolge von zwei Plosiven oder von einem Nasal und einem Plosiv (außer </a:t>
            </a:r>
            <a:r>
              <a:rPr lang="de-DE" altLang="de-DE" i="1" dirty="0" err="1">
                <a:ea typeface="ＭＳ Ｐゴシック" panose="020B0600070205080204" pitchFamily="34" charset="-128"/>
              </a:rPr>
              <a:t>kn</a:t>
            </a:r>
            <a:r>
              <a:rPr lang="de-DE" altLang="de-DE" i="1" dirty="0">
                <a:ea typeface="ＭＳ Ｐゴシック" panose="020B0600070205080204" pitchFamily="34" charset="-128"/>
              </a:rPr>
              <a:t> </a:t>
            </a:r>
            <a:r>
              <a:rPr lang="de-DE" altLang="de-DE" dirty="0">
                <a:ea typeface="ＭＳ Ｐゴシック" panose="020B0600070205080204" pitchFamily="34" charset="-128"/>
              </a:rPr>
              <a:t>und </a:t>
            </a:r>
            <a:r>
              <a:rPr lang="de-DE" altLang="de-DE" i="1" dirty="0" err="1">
                <a:ea typeface="ＭＳ Ｐゴシック" panose="020B0600070205080204" pitchFamily="34" charset="-128"/>
              </a:rPr>
              <a:t>gn</a:t>
            </a:r>
            <a:r>
              <a:rPr lang="de-DE" altLang="de-DE" dirty="0">
                <a:ea typeface="ＭＳ Ｐゴシック" panose="020B0600070205080204" pitchFamily="34" charset="-128"/>
              </a:rPr>
              <a:t>, sowie marginal </a:t>
            </a:r>
            <a:r>
              <a:rPr lang="de-DE" altLang="de-DE" i="1" dirty="0" err="1">
                <a:ea typeface="ＭＳ Ｐゴシック" panose="020B0600070205080204" pitchFamily="34" charset="-128"/>
              </a:rPr>
              <a:t>pn</a:t>
            </a:r>
            <a:r>
              <a:rPr lang="de-DE" altLang="de-DE" dirty="0">
                <a:ea typeface="ＭＳ Ｐゴシック" panose="020B0600070205080204" pitchFamily="34" charset="-128"/>
              </a:rPr>
              <a:t>) fast nur in der Koda (Appendix):</a:t>
            </a:r>
          </a:p>
          <a:p>
            <a:pPr algn="just"/>
            <a:r>
              <a:rPr lang="de-DE" altLang="de-DE" i="1" dirty="0">
                <a:ea typeface="ＭＳ Ｐゴシック" panose="020B0600070205080204" pitchFamily="34" charset="-128"/>
              </a:rPr>
              <a:t>Abt, Akt, Hand, Hemd, Kamp</a:t>
            </a:r>
            <a:r>
              <a:rPr lang="de-DE" altLang="de-DE" dirty="0">
                <a:ea typeface="ＭＳ Ｐゴシック" panose="020B0600070205080204" pitchFamily="34" charset="-128"/>
              </a:rPr>
              <a:t> (*</a:t>
            </a:r>
            <a:r>
              <a:rPr lang="de-DE" altLang="de-DE" dirty="0" err="1">
                <a:ea typeface="ＭＳ Ｐゴシック" panose="020B0600070205080204" pitchFamily="34" charset="-128"/>
              </a:rPr>
              <a:t>kt</a:t>
            </a:r>
            <a:r>
              <a:rPr lang="de-DE" altLang="de-DE" dirty="0">
                <a:ea typeface="ＭＳ Ｐゴシック" panose="020B0600070205080204" pitchFamily="34" charset="-128"/>
              </a:rPr>
              <a:t>…, *</a:t>
            </a:r>
            <a:r>
              <a:rPr lang="de-DE" altLang="de-DE" dirty="0" err="1">
                <a:ea typeface="ＭＳ Ｐゴシック" panose="020B0600070205080204" pitchFamily="34" charset="-128"/>
              </a:rPr>
              <a:t>pm</a:t>
            </a:r>
            <a:r>
              <a:rPr lang="de-DE" altLang="de-DE" dirty="0">
                <a:ea typeface="ＭＳ Ｐゴシック" panose="020B0600070205080204" pitchFamily="34" charset="-128"/>
              </a:rPr>
              <a:t>…)</a:t>
            </a:r>
          </a:p>
          <a:p>
            <a:pPr algn="just"/>
            <a:endParaRPr lang="de-DE" altLang="de-DE" dirty="0">
              <a:ea typeface="ＭＳ Ｐゴシック" panose="020B0600070205080204" pitchFamily="34" charset="-128"/>
            </a:endParaRPr>
          </a:p>
          <a:p>
            <a:pPr algn="just"/>
            <a:r>
              <a:rPr lang="de-DE" altLang="de-DE" dirty="0">
                <a:ea typeface="ＭＳ Ｐゴシック" panose="020B0600070205080204" pitchFamily="34" charset="-128"/>
              </a:rPr>
              <a:t>Abfolge von zwei Frikativen (außer bei Appendizes) fast nur im Ansatz:</a:t>
            </a:r>
          </a:p>
          <a:p>
            <a:r>
              <a:rPr lang="de-DE" altLang="de-DE" i="1" dirty="0">
                <a:ea typeface="ＭＳ Ｐゴシック" panose="020B0600070205080204" pitchFamily="34" charset="-128"/>
              </a:rPr>
              <a:t> Sphäre </a:t>
            </a:r>
            <a:r>
              <a:rPr lang="de-DE" altLang="de-DE" dirty="0">
                <a:ea typeface="ＭＳ Ｐゴシック" panose="020B0600070205080204" pitchFamily="34" charset="-128"/>
              </a:rPr>
              <a:t>(</a:t>
            </a:r>
            <a:r>
              <a:rPr lang="de-DE" altLang="de-DE" i="1" dirty="0">
                <a:ea typeface="ＭＳ Ｐゴシック" panose="020B0600070205080204" pitchFamily="34" charset="-128"/>
              </a:rPr>
              <a:t>schwer</a:t>
            </a:r>
            <a:r>
              <a:rPr lang="de-DE" altLang="de-DE" dirty="0">
                <a:ea typeface="ＭＳ Ｐゴシック" panose="020B0600070205080204" pitchFamily="34" charset="-128"/>
              </a:rPr>
              <a:t>)</a:t>
            </a:r>
            <a:r>
              <a:rPr lang="de-DE" altLang="de-DE" i="1" dirty="0">
                <a:ea typeface="ＭＳ Ｐゴシック" panose="020B0600070205080204" pitchFamily="34" charset="-128"/>
              </a:rPr>
              <a:t> </a:t>
            </a:r>
            <a:endParaRPr lang="de-DE" altLang="de-DE" dirty="0">
              <a:ea typeface="ＭＳ Ｐゴシック" panose="020B0600070205080204" pitchFamily="34" charset="-128"/>
            </a:endParaRPr>
          </a:p>
          <a:p>
            <a:endParaRPr lang="de-DE" altLang="de-DE" dirty="0">
              <a:ea typeface="ＭＳ Ｐゴシック" panose="020B0600070205080204" pitchFamily="34" charset="-128"/>
            </a:endParaRPr>
          </a:p>
          <a:p>
            <a:pPr algn="just">
              <a:lnSpc>
                <a:spcPct val="128000"/>
              </a:lnSpc>
            </a:pPr>
            <a:endParaRPr lang="de-DE" altLang="de-DE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marL="457200" indent="-457200">
              <a:buSzPct val="100000"/>
              <a:buAutoNum type="arabicParenR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29</a:t>
            </a:fld>
            <a:endParaRPr lang="de-DE"/>
          </a:p>
        </p:txBody>
      </p:sp>
      <p:pic>
        <p:nvPicPr>
          <p:cNvPr id="6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32305A3-FBC3-524E-8DED-AECBD8256A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0" y="254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6753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 der Präsentation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>
              <a:buSzPct val="100000"/>
            </a:pPr>
            <a:r>
              <a:rPr lang="de-DE" dirty="0"/>
              <a:t>Prosodische Wörter sind prosodische Einheiten, die die Domänen für </a:t>
            </a:r>
            <a:r>
              <a:rPr lang="de-DE" dirty="0" err="1"/>
              <a:t>Silbifizierung</a:t>
            </a:r>
            <a:r>
              <a:rPr lang="de-DE" dirty="0"/>
              <a:t> sind.</a:t>
            </a:r>
          </a:p>
          <a:p>
            <a:pPr marL="0" indent="0">
              <a:buSzPct val="100000"/>
            </a:pPr>
            <a:r>
              <a:rPr lang="de-DE" dirty="0"/>
              <a:t>Heute schauen wir zuerst die </a:t>
            </a:r>
            <a:r>
              <a:rPr lang="de-DE" dirty="0" err="1"/>
              <a:t>Silbifizierung</a:t>
            </a:r>
            <a:r>
              <a:rPr lang="de-DE" dirty="0"/>
              <a:t> von Monomorphemen.</a:t>
            </a:r>
          </a:p>
          <a:p>
            <a:pPr marL="0" indent="0">
              <a:buSzPct val="100000"/>
            </a:pPr>
            <a:r>
              <a:rPr lang="de-DE" dirty="0"/>
              <a:t>Von der </a:t>
            </a:r>
            <a:r>
              <a:rPr lang="de-DE" dirty="0" err="1"/>
              <a:t>Silbifizierung</a:t>
            </a:r>
            <a:r>
              <a:rPr lang="de-DE" dirty="0"/>
              <a:t> hängt auch manche segmentale Eigenschaften von Wörtern.</a:t>
            </a:r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r>
              <a:rPr lang="de-DE" dirty="0"/>
              <a:t>Silbenstruktur </a:t>
            </a:r>
          </a:p>
          <a:p>
            <a:pPr marL="0" indent="0">
              <a:buSzPct val="100000"/>
            </a:pPr>
            <a:r>
              <a:rPr lang="de-DE" dirty="0"/>
              <a:t>Sonoritätshierarchie </a:t>
            </a:r>
          </a:p>
          <a:p>
            <a:pPr marL="0" indent="0">
              <a:buSzPct val="100000"/>
            </a:pPr>
            <a:r>
              <a:rPr lang="de-DE" dirty="0"/>
              <a:t>Silbenpositionen</a:t>
            </a:r>
          </a:p>
          <a:p>
            <a:pPr marL="0" indent="0">
              <a:buSzPct val="100000"/>
            </a:pPr>
            <a:r>
              <a:rPr lang="de-DE" dirty="0"/>
              <a:t>Präfixe und Appendizes</a:t>
            </a:r>
          </a:p>
          <a:p>
            <a:pPr marL="0" indent="0">
              <a:buSzPct val="100000"/>
            </a:pPr>
            <a:r>
              <a:rPr lang="de-DE" dirty="0"/>
              <a:t>Beschränkungen</a:t>
            </a:r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3</a:t>
            </a:fld>
            <a:endParaRPr lang="de-DE"/>
          </a:p>
        </p:txBody>
      </p:sp>
      <p:pic>
        <p:nvPicPr>
          <p:cNvPr id="6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77250DE-2CF6-9E45-A483-974BEB4859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91400" y="2063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4928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altLang="de-DE" dirty="0">
                <a:ea typeface="ＭＳ Ｐゴシック" panose="020B0600070205080204" pitchFamily="34" charset="-128"/>
              </a:rPr>
              <a:t>Wohlgeformte Silben des Deutschen</a:t>
            </a:r>
            <a:br>
              <a:rPr lang="de-DE" altLang="de-DE" dirty="0">
                <a:ea typeface="ＭＳ Ｐゴシック" panose="020B0600070205080204" pitchFamily="34" charset="-128"/>
              </a:rPr>
            </a:br>
            <a:endParaRPr lang="en-US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40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12700" indent="-12700">
              <a:tabLst>
                <a:tab pos="747713" algn="l"/>
                <a:tab pos="1090613" algn="l"/>
              </a:tabLst>
            </a:pPr>
            <a:r>
              <a:rPr lang="de-DE" altLang="de-DE" dirty="0">
                <a:ea typeface="ＭＳ Ｐゴシック" panose="020B0600070205080204" pitchFamily="34" charset="-128"/>
              </a:rPr>
              <a:t> </a:t>
            </a:r>
          </a:p>
          <a:p>
            <a:pPr>
              <a:lnSpc>
                <a:spcPct val="128000"/>
              </a:lnSpc>
            </a:pPr>
            <a:r>
              <a:rPr lang="de-DE" altLang="de-DE" dirty="0">
                <a:ea typeface="ＭＳ Ｐゴシック" panose="020B0600070205080204" pitchFamily="34" charset="-128"/>
              </a:rPr>
              <a:t>a.  Ansatz + Nukleus (C</a:t>
            </a:r>
            <a:r>
              <a:rPr lang="de-DE" altLang="de-DE" baseline="-25000" dirty="0">
                <a:ea typeface="ＭＳ Ｐゴシック" panose="020B0600070205080204" pitchFamily="34" charset="-128"/>
              </a:rPr>
              <a:t>1</a:t>
            </a:r>
            <a:r>
              <a:rPr lang="de-DE" altLang="de-DE" dirty="0">
                <a:ea typeface="ＭＳ Ｐゴシック" panose="020B0600070205080204" pitchFamily="34" charset="-128"/>
              </a:rPr>
              <a:t>V, C</a:t>
            </a:r>
            <a:r>
              <a:rPr lang="de-DE" altLang="de-DE" baseline="-25000" dirty="0">
                <a:ea typeface="ＭＳ Ｐゴシック" panose="020B0600070205080204" pitchFamily="34" charset="-128"/>
              </a:rPr>
              <a:t>1</a:t>
            </a:r>
            <a:r>
              <a:rPr lang="de-DE" altLang="de-DE" dirty="0">
                <a:ea typeface="ＭＳ Ｐゴシック" panose="020B0600070205080204" pitchFamily="34" charset="-128"/>
              </a:rPr>
              <a:t>VV, C</a:t>
            </a:r>
            <a:r>
              <a:rPr lang="de-DE" altLang="de-DE" baseline="-25000" dirty="0">
                <a:ea typeface="ＭＳ Ｐゴシック" panose="020B0600070205080204" pitchFamily="34" charset="-128"/>
              </a:rPr>
              <a:t>1</a:t>
            </a:r>
            <a:r>
              <a:rPr lang="de-DE" altLang="de-DE" dirty="0">
                <a:ea typeface="ＭＳ Ｐゴシック" panose="020B0600070205080204" pitchFamily="34" charset="-128"/>
              </a:rPr>
              <a:t>VV): </a:t>
            </a:r>
            <a:r>
              <a:rPr lang="de-DE" altLang="de-DE" i="1" u="sng" dirty="0" err="1">
                <a:ea typeface="ＭＳ Ｐゴシック" panose="020B0600070205080204" pitchFamily="34" charset="-128"/>
              </a:rPr>
              <a:t>Kre.</a:t>
            </a:r>
            <a:r>
              <a:rPr lang="de-DE" altLang="de-DE" i="1" dirty="0" err="1">
                <a:ea typeface="ＭＳ Ｐゴシック" panose="020B0600070205080204" pitchFamily="34" charset="-128"/>
              </a:rPr>
              <a:t>ol</a:t>
            </a:r>
            <a:r>
              <a:rPr lang="de-DE" altLang="de-DE" i="1" dirty="0">
                <a:ea typeface="ＭＳ Ｐゴシック" panose="020B0600070205080204" pitchFamily="34" charset="-128"/>
              </a:rPr>
              <a:t>, </a:t>
            </a:r>
            <a:r>
              <a:rPr lang="de-DE" altLang="de-DE" i="1" dirty="0" err="1">
                <a:ea typeface="ＭＳ Ｐゴシック" panose="020B0600070205080204" pitchFamily="34" charset="-128"/>
              </a:rPr>
              <a:t>Al.</a:t>
            </a:r>
            <a:r>
              <a:rPr lang="de-DE" altLang="de-DE" i="1" u="sng" dirty="0" err="1">
                <a:ea typeface="ＭＳ Ｐゴシック" panose="020B0600070205080204" pitchFamily="34" charset="-128"/>
              </a:rPr>
              <a:t>ko.</a:t>
            </a:r>
            <a:r>
              <a:rPr lang="de-DE" altLang="de-DE" i="1" dirty="0" err="1">
                <a:ea typeface="ＭＳ Ｐゴシック" panose="020B0600070205080204" pitchFamily="34" charset="-128"/>
              </a:rPr>
              <a:t>hol</a:t>
            </a:r>
            <a:r>
              <a:rPr lang="de-DE" altLang="de-DE" i="1" dirty="0">
                <a:ea typeface="ＭＳ Ｐゴシック" panose="020B0600070205080204" pitchFamily="34" charset="-128"/>
              </a:rPr>
              <a:t>, </a:t>
            </a:r>
            <a:r>
              <a:rPr lang="de-DE" altLang="de-DE" i="1" u="sng" dirty="0" err="1">
                <a:ea typeface="ＭＳ Ｐゴシック" panose="020B0600070205080204" pitchFamily="34" charset="-128"/>
              </a:rPr>
              <a:t>mu.si.ka.</a:t>
            </a:r>
            <a:r>
              <a:rPr lang="de-DE" altLang="de-DE" i="1" dirty="0" err="1">
                <a:ea typeface="ＭＳ Ｐゴシック" panose="020B0600070205080204" pitchFamily="34" charset="-128"/>
              </a:rPr>
              <a:t>lisch</a:t>
            </a:r>
            <a:r>
              <a:rPr lang="de-DE" altLang="de-DE" i="1" dirty="0">
                <a:ea typeface="ＭＳ Ｐゴシック" panose="020B0600070205080204" pitchFamily="34" charset="-128"/>
              </a:rPr>
              <a:t>, </a:t>
            </a:r>
            <a:r>
              <a:rPr lang="de-DE" altLang="de-DE" i="1" u="sng" dirty="0" err="1">
                <a:ea typeface="ＭＳ Ｐゴシック" panose="020B0600070205080204" pitchFamily="34" charset="-128"/>
              </a:rPr>
              <a:t>Ja.nu.</a:t>
            </a:r>
            <a:r>
              <a:rPr lang="de-DE" altLang="de-DE" i="1" dirty="0" err="1">
                <a:ea typeface="ＭＳ Ｐゴシック" panose="020B0600070205080204" pitchFamily="34" charset="-128"/>
              </a:rPr>
              <a:t>ar</a:t>
            </a:r>
            <a:r>
              <a:rPr lang="de-DE" altLang="de-DE" i="1" dirty="0">
                <a:ea typeface="ＭＳ Ｐゴシック" panose="020B0600070205080204" pitchFamily="34" charset="-128"/>
              </a:rPr>
              <a:t>, </a:t>
            </a:r>
            <a:r>
              <a:rPr lang="de-DE" altLang="de-DE" i="1" u="sng" dirty="0">
                <a:ea typeface="ＭＳ Ｐゴシック" panose="020B0600070205080204" pitchFamily="34" charset="-128"/>
              </a:rPr>
              <a:t>Stroh</a:t>
            </a:r>
            <a:r>
              <a:rPr lang="de-DE" altLang="de-DE" i="1" dirty="0">
                <a:ea typeface="ＭＳ Ｐゴシック" panose="020B0600070205080204" pitchFamily="34" charset="-128"/>
              </a:rPr>
              <a:t>, </a:t>
            </a:r>
            <a:r>
              <a:rPr lang="de-DE" altLang="de-DE" i="1" u="sng" dirty="0">
                <a:ea typeface="ＭＳ Ｐゴシック" panose="020B0600070205080204" pitchFamily="34" charset="-128"/>
              </a:rPr>
              <a:t>Hai</a:t>
            </a:r>
            <a:endParaRPr lang="de-DE" altLang="de-DE" i="1" dirty="0">
              <a:ea typeface="ＭＳ Ｐゴシック" panose="020B0600070205080204" pitchFamily="34" charset="-128"/>
            </a:endParaRPr>
          </a:p>
          <a:p>
            <a:pPr>
              <a:lnSpc>
                <a:spcPct val="128000"/>
              </a:lnSpc>
            </a:pPr>
            <a:r>
              <a:rPr lang="de-DE" altLang="de-DE" dirty="0">
                <a:ea typeface="ＭＳ Ｐゴシック" panose="020B0600070205080204" pitchFamily="34" charset="-128"/>
              </a:rPr>
              <a:t>b.  Nukleus + Koda (VC</a:t>
            </a:r>
            <a:r>
              <a:rPr lang="de-DE" altLang="de-DE" baseline="-25000" dirty="0">
                <a:ea typeface="ＭＳ Ｐゴシック" panose="020B0600070205080204" pitchFamily="34" charset="-128"/>
              </a:rPr>
              <a:t>1</a:t>
            </a:r>
            <a:r>
              <a:rPr lang="de-DE" altLang="de-DE" dirty="0">
                <a:ea typeface="ＭＳ Ｐゴシック" panose="020B0600070205080204" pitchFamily="34" charset="-128"/>
              </a:rPr>
              <a:t>): </a:t>
            </a:r>
            <a:r>
              <a:rPr lang="de-DE" altLang="de-DE" i="1" u="sng" dirty="0">
                <a:ea typeface="ＭＳ Ｐゴシック" panose="020B0600070205080204" pitchFamily="34" charset="-128"/>
              </a:rPr>
              <a:t>Aal</a:t>
            </a:r>
            <a:r>
              <a:rPr lang="de-DE" altLang="de-DE" i="1" dirty="0">
                <a:ea typeface="ＭＳ Ｐゴシック" panose="020B0600070205080204" pitchFamily="34" charset="-128"/>
              </a:rPr>
              <a:t>, </a:t>
            </a:r>
            <a:r>
              <a:rPr lang="de-DE" altLang="de-DE" i="1" u="sng" dirty="0">
                <a:ea typeface="ＭＳ Ｐゴシック" panose="020B0600070205080204" pitchFamily="34" charset="-128"/>
              </a:rPr>
              <a:t>Ost</a:t>
            </a:r>
            <a:r>
              <a:rPr lang="de-DE" altLang="de-DE" i="1" dirty="0">
                <a:ea typeface="ＭＳ Ｐゴシック" panose="020B0600070205080204" pitchFamily="34" charset="-128"/>
              </a:rPr>
              <a:t>, </a:t>
            </a:r>
            <a:r>
              <a:rPr lang="de-DE" altLang="de-DE" i="1" dirty="0" err="1">
                <a:ea typeface="ＭＳ Ｐゴシック" panose="020B0600070205080204" pitchFamily="34" charset="-128"/>
              </a:rPr>
              <a:t>Mu.se.</a:t>
            </a:r>
            <a:r>
              <a:rPr lang="de-DE" altLang="de-DE" i="1" u="sng" dirty="0" err="1">
                <a:ea typeface="ＭＳ Ｐゴシック" panose="020B0600070205080204" pitchFamily="34" charset="-128"/>
              </a:rPr>
              <a:t>um</a:t>
            </a:r>
            <a:endParaRPr lang="de-DE" altLang="de-DE" i="1" dirty="0">
              <a:ea typeface="ＭＳ Ｐゴシック" panose="020B0600070205080204" pitchFamily="34" charset="-128"/>
            </a:endParaRPr>
          </a:p>
          <a:p>
            <a:pPr>
              <a:lnSpc>
                <a:spcPct val="128000"/>
              </a:lnSpc>
            </a:pPr>
            <a:r>
              <a:rPr lang="de-DE" altLang="de-DE" dirty="0">
                <a:ea typeface="ＭＳ Ｐゴシック" panose="020B0600070205080204" pitchFamily="34" charset="-128"/>
              </a:rPr>
              <a:t>c.  Ansatz + Nukleus + Koda (C</a:t>
            </a:r>
            <a:r>
              <a:rPr lang="de-DE" altLang="de-DE" baseline="-25000" dirty="0">
                <a:ea typeface="ＭＳ Ｐゴシック" panose="020B0600070205080204" pitchFamily="34" charset="-128"/>
              </a:rPr>
              <a:t>1</a:t>
            </a:r>
            <a:r>
              <a:rPr lang="de-DE" altLang="de-DE" dirty="0">
                <a:ea typeface="ＭＳ Ｐゴシック" panose="020B0600070205080204" pitchFamily="34" charset="-128"/>
              </a:rPr>
              <a:t>VC, C</a:t>
            </a:r>
            <a:r>
              <a:rPr lang="de-DE" altLang="de-DE" baseline="-25000" dirty="0">
                <a:ea typeface="ＭＳ Ｐゴシック" panose="020B0600070205080204" pitchFamily="34" charset="-128"/>
              </a:rPr>
              <a:t>1</a:t>
            </a:r>
            <a:r>
              <a:rPr lang="de-DE" altLang="de-DE" dirty="0">
                <a:ea typeface="ＭＳ Ｐゴシック" panose="020B0600070205080204" pitchFamily="34" charset="-128"/>
              </a:rPr>
              <a:t>VVC, C</a:t>
            </a:r>
            <a:r>
              <a:rPr lang="de-DE" altLang="de-DE" baseline="-25000" dirty="0">
                <a:ea typeface="ＭＳ Ｐゴシック" panose="020B0600070205080204" pitchFamily="34" charset="-128"/>
              </a:rPr>
              <a:t>1</a:t>
            </a:r>
            <a:r>
              <a:rPr lang="de-DE" altLang="de-DE" dirty="0">
                <a:ea typeface="ＭＳ Ｐゴシック" panose="020B0600070205080204" pitchFamily="34" charset="-128"/>
              </a:rPr>
              <a:t>VCC, usw.): </a:t>
            </a:r>
            <a:r>
              <a:rPr lang="de-DE" altLang="de-DE" i="1" u="sng" dirty="0">
                <a:ea typeface="ＭＳ Ｐゴシック" panose="020B0600070205080204" pitchFamily="34" charset="-128"/>
              </a:rPr>
              <a:t>kalt</a:t>
            </a:r>
            <a:r>
              <a:rPr lang="de-DE" altLang="de-DE" i="1" dirty="0">
                <a:ea typeface="ＭＳ Ｐゴシック" panose="020B0600070205080204" pitchFamily="34" charset="-128"/>
              </a:rPr>
              <a:t>, </a:t>
            </a:r>
            <a:r>
              <a:rPr lang="de-DE" altLang="de-DE" i="1" u="sng" dirty="0">
                <a:ea typeface="ＭＳ Ｐゴシック" panose="020B0600070205080204" pitchFamily="34" charset="-128"/>
              </a:rPr>
              <a:t>Müll</a:t>
            </a:r>
            <a:r>
              <a:rPr lang="de-DE" altLang="de-DE" i="1" dirty="0">
                <a:ea typeface="ＭＳ Ｐゴシック" panose="020B0600070205080204" pitchFamily="34" charset="-128"/>
              </a:rPr>
              <a:t>, </a:t>
            </a:r>
            <a:r>
              <a:rPr lang="de-DE" altLang="de-DE" i="1" u="sng" dirty="0">
                <a:ea typeface="ＭＳ Ｐゴシック" panose="020B0600070205080204" pitchFamily="34" charset="-128"/>
              </a:rPr>
              <a:t>Bein</a:t>
            </a:r>
            <a:r>
              <a:rPr lang="de-DE" altLang="de-DE" i="1" dirty="0">
                <a:ea typeface="ＭＳ Ｐゴシック" panose="020B0600070205080204" pitchFamily="34" charset="-128"/>
              </a:rPr>
              <a:t>, </a:t>
            </a:r>
            <a:r>
              <a:rPr lang="de-DE" altLang="de-DE" i="1" u="sng" dirty="0">
                <a:ea typeface="ＭＳ Ｐゴシック" panose="020B0600070205080204" pitchFamily="34" charset="-128"/>
              </a:rPr>
              <a:t>kam</a:t>
            </a:r>
            <a:r>
              <a:rPr lang="de-DE" altLang="de-DE" i="1" dirty="0">
                <a:ea typeface="ＭＳ Ｐゴシック" panose="020B0600070205080204" pitchFamily="34" charset="-128"/>
              </a:rPr>
              <a:t>, </a:t>
            </a:r>
            <a:r>
              <a:rPr lang="de-DE" altLang="de-DE" i="1" u="sng" dirty="0" err="1">
                <a:ea typeface="ＭＳ Ｐゴシック" panose="020B0600070205080204" pitchFamily="34" charset="-128"/>
              </a:rPr>
              <a:t>Bal.</a:t>
            </a:r>
            <a:r>
              <a:rPr lang="de-DE" altLang="de-DE" i="1" dirty="0" err="1">
                <a:ea typeface="ＭＳ Ｐゴシック" panose="020B0600070205080204" pitchFamily="34" charset="-128"/>
              </a:rPr>
              <a:t>ken</a:t>
            </a:r>
            <a:r>
              <a:rPr lang="de-DE" altLang="de-DE" i="1" dirty="0">
                <a:ea typeface="ＭＳ Ｐゴシック" panose="020B0600070205080204" pitchFamily="34" charset="-128"/>
              </a:rPr>
              <a:t>, </a:t>
            </a:r>
            <a:r>
              <a:rPr lang="de-DE" altLang="de-DE" i="1" dirty="0" err="1">
                <a:ea typeface="ＭＳ Ｐゴシック" panose="020B0600070205080204" pitchFamily="34" charset="-128"/>
              </a:rPr>
              <a:t>Prä.si.</a:t>
            </a:r>
            <a:r>
              <a:rPr lang="de-DE" altLang="de-DE" i="1" u="sng" dirty="0" err="1">
                <a:ea typeface="ＭＳ Ｐゴシック" panose="020B0600070205080204" pitchFamily="34" charset="-128"/>
              </a:rPr>
              <a:t>dent</a:t>
            </a:r>
            <a:endParaRPr lang="de-DE" altLang="de-DE" i="1" u="sng" dirty="0">
              <a:ea typeface="ＭＳ Ｐゴシック" panose="020B0600070205080204" pitchFamily="34" charset="-128"/>
            </a:endParaRPr>
          </a:p>
          <a:p>
            <a:pPr>
              <a:buFontTx/>
              <a:buAutoNum type="alphaLcPeriod" startAt="4"/>
            </a:pPr>
            <a:r>
              <a:rPr lang="de-DE" altLang="de-DE" dirty="0">
                <a:ea typeface="ＭＳ Ｐゴシック" panose="020B0600070205080204" pitchFamily="34" charset="-128"/>
              </a:rPr>
              <a:t>Nukleus (V): </a:t>
            </a:r>
            <a:r>
              <a:rPr lang="de-DE" altLang="de-DE" i="1" u="sng" dirty="0" err="1">
                <a:ea typeface="ＭＳ Ｐゴシック" panose="020B0600070205080204" pitchFamily="34" charset="-128"/>
              </a:rPr>
              <a:t>U.</a:t>
            </a:r>
            <a:r>
              <a:rPr lang="de-DE" altLang="de-DE" i="1" dirty="0" err="1">
                <a:ea typeface="ＭＳ Ｐゴシック" panose="020B0600070205080204" pitchFamily="34" charset="-128"/>
              </a:rPr>
              <a:t>hu</a:t>
            </a:r>
            <a:r>
              <a:rPr lang="de-DE" altLang="de-DE" i="1" dirty="0">
                <a:ea typeface="ＭＳ Ｐゴシック" panose="020B0600070205080204" pitchFamily="34" charset="-128"/>
              </a:rPr>
              <a:t>, </a:t>
            </a:r>
            <a:r>
              <a:rPr lang="de-DE" altLang="de-DE" i="1" u="sng" dirty="0" err="1">
                <a:ea typeface="ＭＳ Ｐゴシック" panose="020B0600070205080204" pitchFamily="34" charset="-128"/>
              </a:rPr>
              <a:t>E.he</a:t>
            </a:r>
            <a:r>
              <a:rPr lang="de-DE" altLang="de-DE" i="1" dirty="0">
                <a:ea typeface="ＭＳ Ｐゴシック" panose="020B0600070205080204" pitchFamily="34" charset="-128"/>
              </a:rPr>
              <a:t>, </a:t>
            </a:r>
            <a:r>
              <a:rPr lang="de-DE" altLang="de-DE" i="1" dirty="0" err="1">
                <a:ea typeface="ＭＳ Ｐゴシック" panose="020B0600070205080204" pitchFamily="34" charset="-128"/>
              </a:rPr>
              <a:t>The.</a:t>
            </a:r>
            <a:r>
              <a:rPr lang="de-DE" altLang="de-DE" i="1" u="sng" dirty="0" err="1">
                <a:ea typeface="ＭＳ Ｐゴシック" panose="020B0600070205080204" pitchFamily="34" charset="-128"/>
              </a:rPr>
              <a:t>a.</a:t>
            </a:r>
            <a:r>
              <a:rPr lang="de-DE" altLang="de-DE" i="1" dirty="0" err="1">
                <a:ea typeface="ＭＳ Ｐゴシック" panose="020B0600070205080204" pitchFamily="34" charset="-128"/>
              </a:rPr>
              <a:t>ter</a:t>
            </a:r>
            <a:r>
              <a:rPr lang="de-DE" altLang="de-DE" i="1" dirty="0">
                <a:ea typeface="ＭＳ Ｐゴシック" panose="020B0600070205080204" pitchFamily="34" charset="-128"/>
              </a:rPr>
              <a:t>, </a:t>
            </a:r>
            <a:r>
              <a:rPr lang="de-DE" altLang="de-DE" i="1" dirty="0" err="1">
                <a:ea typeface="ＭＳ Ｐゴシック" panose="020B0600070205080204" pitchFamily="34" charset="-128"/>
              </a:rPr>
              <a:t>Ra.di.</a:t>
            </a:r>
            <a:r>
              <a:rPr lang="de-DE" altLang="de-DE" i="1" u="sng" dirty="0" err="1">
                <a:ea typeface="ＭＳ Ｐゴシック" panose="020B0600070205080204" pitchFamily="34" charset="-128"/>
              </a:rPr>
              <a:t>o</a:t>
            </a:r>
            <a:r>
              <a:rPr lang="de-DE" altLang="de-DE" i="1" dirty="0">
                <a:ea typeface="ＭＳ Ｐゴシック" panose="020B0600070205080204" pitchFamily="34" charset="-128"/>
              </a:rPr>
              <a:t> </a:t>
            </a:r>
          </a:p>
          <a:p>
            <a:endParaRPr lang="de-DE" altLang="de-DE" dirty="0">
              <a:ea typeface="ＭＳ Ｐゴシック" panose="020B0600070205080204" pitchFamily="34" charset="-128"/>
            </a:endParaRPr>
          </a:p>
          <a:p>
            <a:r>
              <a:rPr lang="de-DE" altLang="de-DE" dirty="0">
                <a:ea typeface="ＭＳ Ｐゴシック" panose="020B0600070205080204" pitchFamily="34" charset="-128"/>
              </a:rPr>
              <a:t>Fazit: Nur der Nukleus ist obligatorisch</a:t>
            </a:r>
            <a:endParaRPr lang="en-GB" altLang="de-DE" dirty="0">
              <a:ea typeface="ＭＳ Ｐゴシック" panose="020B0600070205080204" pitchFamily="34" charset="-128"/>
            </a:endParaRPr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30</a:t>
            </a:fld>
            <a:endParaRPr lang="de-DE"/>
          </a:p>
        </p:txBody>
      </p:sp>
      <p:pic>
        <p:nvPicPr>
          <p:cNvPr id="6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1C7D957-BDC6-7241-A778-F9DFA51735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0" y="838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0370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Silbifizierung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>
              <a:buSzPct val="100000"/>
            </a:pPr>
            <a:r>
              <a:rPr lang="de-DE" dirty="0"/>
              <a:t>Ansatzregel: Ansätze werden präferiert/maximiert solange die </a:t>
            </a:r>
            <a:r>
              <a:rPr lang="de-DE" altLang="de-DE" dirty="0">
                <a:ea typeface="ＭＳ Ｐゴシック" panose="020B0600070205080204" pitchFamily="34" charset="-128"/>
              </a:rPr>
              <a:t>Sonoritätshierarchie-Generalisierung</a:t>
            </a:r>
            <a:r>
              <a:rPr lang="de-DE" dirty="0"/>
              <a:t> erfüllt wird.</a:t>
            </a:r>
          </a:p>
          <a:p>
            <a:pPr marL="0" indent="0">
              <a:buSzPct val="100000"/>
            </a:pPr>
            <a:r>
              <a:rPr lang="de-DE" dirty="0"/>
              <a:t>Kodas werden vermieden.</a:t>
            </a:r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r>
              <a:rPr lang="de-DE" dirty="0" err="1"/>
              <a:t>O.ma</a:t>
            </a:r>
            <a:r>
              <a:rPr lang="de-DE" dirty="0"/>
              <a:t>  		*</a:t>
            </a:r>
            <a:r>
              <a:rPr lang="de-DE" dirty="0" err="1"/>
              <a:t>Om.a</a:t>
            </a:r>
            <a:endParaRPr lang="de-DE" dirty="0"/>
          </a:p>
          <a:p>
            <a:pPr marL="0" indent="0">
              <a:buSzPct val="100000"/>
            </a:pPr>
            <a:r>
              <a:rPr lang="de-DE" dirty="0" err="1"/>
              <a:t>Ar.thri.tis</a:t>
            </a:r>
            <a:r>
              <a:rPr lang="de-DE" dirty="0"/>
              <a:t>  	*</a:t>
            </a:r>
            <a:r>
              <a:rPr lang="de-DE" dirty="0" err="1"/>
              <a:t>A.rt.rit.is</a:t>
            </a:r>
            <a:endParaRPr lang="de-DE" dirty="0"/>
          </a:p>
          <a:p>
            <a:pPr marL="0" indent="0">
              <a:buSzPct val="100000"/>
            </a:pPr>
            <a:r>
              <a:rPr lang="de-DE" dirty="0" err="1"/>
              <a:t>Ni.trat</a:t>
            </a:r>
            <a:r>
              <a:rPr lang="de-DE" dirty="0"/>
              <a:t>		*</a:t>
            </a:r>
            <a:r>
              <a:rPr lang="de-DE" dirty="0" err="1"/>
              <a:t>Nit.rat</a:t>
            </a:r>
            <a:endParaRPr lang="de-DE" dirty="0"/>
          </a:p>
          <a:p>
            <a:pPr marL="0" indent="0">
              <a:buSzPct val="100000"/>
            </a:pPr>
            <a:r>
              <a:rPr lang="de-DE" dirty="0" err="1"/>
              <a:t>Scha.blone</a:t>
            </a:r>
            <a:r>
              <a:rPr lang="de-DE" dirty="0"/>
              <a:t>	*</a:t>
            </a:r>
            <a:r>
              <a:rPr lang="de-DE" dirty="0" err="1"/>
              <a:t>Schab.lon.e</a:t>
            </a:r>
            <a:endParaRPr lang="de-DE" dirty="0"/>
          </a:p>
          <a:p>
            <a:pPr marL="457200" indent="-457200">
              <a:buSzPct val="100000"/>
              <a:buAutoNum type="arabicParenR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31</a:t>
            </a:fld>
            <a:endParaRPr lang="de-DE"/>
          </a:p>
        </p:txBody>
      </p:sp>
      <p:pic>
        <p:nvPicPr>
          <p:cNvPr id="6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8605678-E535-144C-8C9E-C4E2B2A5EF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67600" y="254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9551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Zusammenfassung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>
              <a:buSzPct val="100000"/>
            </a:pPr>
            <a:r>
              <a:rPr lang="de-DE" dirty="0"/>
              <a:t>De zweite Eigenschaft von Prosodischen Wörtern wurde hier eingeführt: die Silbenstruktur</a:t>
            </a:r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r>
              <a:rPr lang="de-DE" dirty="0"/>
              <a:t>Mit der lexikalischen Betonung und der Silbenstruktur haben wir die Werkzeuge, die uns ermöglichen zu entscheiden, welche Wörter, Morpheme </a:t>
            </a:r>
            <a:r>
              <a:rPr lang="de-DE" dirty="0" err="1"/>
              <a:t>usw</a:t>
            </a:r>
            <a:r>
              <a:rPr lang="de-DE" dirty="0"/>
              <a:t> Prosodischen Wörter bilden und welche nicht.</a:t>
            </a:r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9460329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Übungen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457200" indent="-457200">
              <a:buSzPct val="100000"/>
              <a:buAutoNum type="arabicPeriod"/>
            </a:pPr>
            <a:r>
              <a:rPr lang="de-DE" altLang="de-DE" dirty="0">
                <a:ea typeface="ＭＳ Ｐゴシック" panose="020B0600070205080204" pitchFamily="34" charset="-128"/>
              </a:rPr>
              <a:t>Listen Sie die möglichen und unmöglichen Silben mit </a:t>
            </a:r>
            <a:r>
              <a:rPr lang="de-DE" altLang="de-DE" i="1" dirty="0">
                <a:ea typeface="ＭＳ Ｐゴシック" panose="020B0600070205080204" pitchFamily="34" charset="-128"/>
              </a:rPr>
              <a:t>b, a, l, </a:t>
            </a:r>
            <a:r>
              <a:rPr lang="de-DE" altLang="de-DE" dirty="0">
                <a:ea typeface="ＭＳ Ｐゴシック" panose="020B0600070205080204" pitchFamily="34" charset="-128"/>
              </a:rPr>
              <a:t>t  im Deutschen</a:t>
            </a:r>
          </a:p>
          <a:p>
            <a:pPr marL="457200" indent="-457200">
              <a:buSzPct val="100000"/>
              <a:buAutoNum type="arabicPeriod"/>
            </a:pPr>
            <a:r>
              <a:rPr lang="de-DE" altLang="de-DE" dirty="0">
                <a:ea typeface="ＭＳ Ｐゴシック" panose="020B0600070205080204" pitchFamily="34" charset="-128"/>
              </a:rPr>
              <a:t>Listen Sie die möglichen und unmöglichen Silben mit  </a:t>
            </a:r>
            <a:r>
              <a:rPr lang="de-DE" altLang="de-DE" dirty="0" err="1">
                <a:ea typeface="ＭＳ Ｐゴシック" panose="020B0600070205080204" pitchFamily="34" charset="-128"/>
              </a:rPr>
              <a:t>h,o,n,s</a:t>
            </a:r>
            <a:r>
              <a:rPr lang="de-DE" altLang="de-DE" dirty="0">
                <a:ea typeface="ＭＳ Ｐゴシック" panose="020B0600070205080204" pitchFamily="34" charset="-128"/>
              </a:rPr>
              <a:t> im Deutschen</a:t>
            </a:r>
          </a:p>
          <a:p>
            <a:pPr marL="457200" indent="-457200">
              <a:buSzPct val="100000"/>
              <a:buAutoNum type="arabicPeriod"/>
            </a:pPr>
            <a:r>
              <a:rPr lang="de-DE" altLang="de-DE" dirty="0">
                <a:ea typeface="ＭＳ Ｐゴシック" panose="020B0600070205080204" pitchFamily="34" charset="-128"/>
              </a:rPr>
              <a:t>Auf der Folie 16 finden Sie eine Liste von allen möglichen Lautkombinationen im Ansatz einer Silbe. Geben Sie ein Beispiel für jede Kombination.</a:t>
            </a:r>
          </a:p>
          <a:p>
            <a:pPr marL="457200" indent="-457200">
              <a:buSzPct val="100000"/>
              <a:buAutoNum type="arabicPeriod"/>
            </a:pPr>
            <a:r>
              <a:rPr lang="de-DE" altLang="de-DE" dirty="0">
                <a:ea typeface="ＭＳ Ｐゴシック" panose="020B0600070205080204" pitchFamily="34" charset="-128"/>
              </a:rPr>
              <a:t>Geben Sie die Silbenstruktur für die folgenden Wörter (manche Wörter haben mehr als eine Silbe):</a:t>
            </a:r>
          </a:p>
          <a:p>
            <a:pPr marL="0" indent="0">
              <a:buSzPct val="100000"/>
            </a:pPr>
            <a:r>
              <a:rPr lang="de-DE" altLang="de-DE" i="1" dirty="0" err="1">
                <a:ea typeface="ＭＳ Ｐゴシック" panose="020B0600070205080204" pitchFamily="34" charset="-128"/>
              </a:rPr>
              <a:t>Nuß</a:t>
            </a:r>
            <a:r>
              <a:rPr lang="de-DE" altLang="de-DE" i="1" dirty="0">
                <a:ea typeface="ＭＳ Ｐゴシック" panose="020B0600070205080204" pitchFamily="34" charset="-128"/>
              </a:rPr>
              <a:t>, kalt, warm, läuft, Streit </a:t>
            </a:r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592511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Silbenstruktur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88" y="1082675"/>
            <a:ext cx="8789011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algn="just"/>
            <a:r>
              <a:rPr lang="de-DE" altLang="de-DE" dirty="0">
                <a:ea typeface="ＭＳ Ｐゴシック" panose="020B0600070205080204" pitchFamily="34" charset="-128"/>
              </a:rPr>
              <a:t>         ∫                      </a:t>
            </a:r>
            <a:r>
              <a:rPr lang="de-DE" altLang="de-DE" dirty="0" err="1">
                <a:ea typeface="ＭＳ Ｐゴシック" panose="020B0600070205080204" pitchFamily="34" charset="-128"/>
              </a:rPr>
              <a:t>tr</a:t>
            </a:r>
            <a:r>
              <a:rPr lang="de-DE" altLang="de-DE" dirty="0">
                <a:ea typeface="ＭＳ Ｐゴシック" panose="020B0600070205080204" pitchFamily="34" charset="-128"/>
              </a:rPr>
              <a:t>           	</a:t>
            </a:r>
            <a:r>
              <a:rPr lang="de-DE" dirty="0" err="1"/>
              <a:t>ʊ</a:t>
            </a:r>
            <a:r>
              <a:rPr lang="en-DE" dirty="0"/>
              <a:t> </a:t>
            </a:r>
            <a:r>
              <a:rPr lang="de-DE" altLang="de-DE" dirty="0">
                <a:ea typeface="ＭＳ Ｐゴシック" panose="020B0600070205080204" pitchFamily="34" charset="-128"/>
              </a:rPr>
              <a:t>             </a:t>
            </a:r>
            <a:r>
              <a:rPr lang="de-DE" altLang="de-DE" dirty="0" err="1">
                <a:ea typeface="ＭＳ Ｐゴシック" panose="020B0600070205080204" pitchFamily="34" charset="-128"/>
              </a:rPr>
              <a:t>mp</a:t>
            </a:r>
            <a:r>
              <a:rPr lang="de-DE" altLang="de-DE" baseline="30000" dirty="0" err="1">
                <a:ea typeface="ＭＳ Ｐゴシック" panose="020B0600070205080204" pitchFamily="34" charset="-128"/>
              </a:rPr>
              <a:t>f</a:t>
            </a:r>
            <a:r>
              <a:rPr lang="de-DE" altLang="de-DE" baseline="30000" dirty="0">
                <a:ea typeface="ＭＳ Ｐゴシック" panose="020B0600070205080204" pitchFamily="34" charset="-128"/>
              </a:rPr>
              <a:t> </a:t>
            </a:r>
            <a:r>
              <a:rPr lang="de-DE" altLang="de-DE" dirty="0">
                <a:ea typeface="ＭＳ Ｐゴシック" panose="020B0600070205080204" pitchFamily="34" charset="-128"/>
              </a:rPr>
              <a:t>              s          Strumpfs</a:t>
            </a:r>
          </a:p>
          <a:p>
            <a:pPr algn="just"/>
            <a:r>
              <a:rPr lang="de-DE" altLang="de-DE" dirty="0">
                <a:ea typeface="ＭＳ Ｐゴシック" panose="020B0600070205080204" pitchFamily="34" charset="-128"/>
              </a:rPr>
              <a:t>         ∫                      p            	i:               l                    t          spielt</a:t>
            </a:r>
          </a:p>
          <a:p>
            <a:pPr algn="just"/>
            <a:r>
              <a:rPr lang="de-DE" altLang="de-DE" dirty="0">
                <a:ea typeface="ＭＳ Ｐゴシック" panose="020B0600070205080204" pitchFamily="34" charset="-128"/>
              </a:rPr>
              <a:t>                                </a:t>
            </a:r>
            <a:r>
              <a:rPr lang="de-DE" dirty="0" err="1"/>
              <a:t>ʁ</a:t>
            </a:r>
            <a:r>
              <a:rPr lang="en-DE" dirty="0"/>
              <a:t> </a:t>
            </a:r>
            <a:r>
              <a:rPr lang="de-DE" altLang="de-DE" dirty="0">
                <a:ea typeface="ＭＳ Ｐゴシック" panose="020B0600070205080204" pitchFamily="34" charset="-128"/>
              </a:rPr>
              <a:t>	             	</a:t>
            </a:r>
            <a:r>
              <a:rPr lang="de-DE" dirty="0" err="1"/>
              <a:t>e</a:t>
            </a:r>
            <a:r>
              <a:rPr lang="de-DE" dirty="0"/>
              <a:t>:</a:t>
            </a:r>
            <a:r>
              <a:rPr lang="en-DE" dirty="0"/>
              <a:t>                  		</a:t>
            </a:r>
            <a:r>
              <a:rPr lang="en-DE" dirty="0">
                <a:cs typeface="Times New Roman" panose="02020603050405020304" pitchFamily="18" charset="0"/>
              </a:rPr>
              <a:t>          </a:t>
            </a:r>
            <a:r>
              <a:rPr lang="en-DE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Reh</a:t>
            </a:r>
            <a:endParaRPr lang="de-DE" altLang="de-DE" dirty="0"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indent="0">
              <a:buSzPct val="100000"/>
            </a:pPr>
            <a:r>
              <a:rPr lang="de-DE" dirty="0"/>
              <a:t>					            	</a:t>
            </a:r>
            <a:r>
              <a:rPr lang="de-DE" dirty="0">
                <a:cs typeface="Times New Roman" panose="02020603050405020304" pitchFamily="18" charset="0"/>
              </a:rPr>
              <a:t>a:              l	                       Aal</a:t>
            </a:r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457200" indent="-457200">
              <a:buSzPct val="100000"/>
              <a:buAutoNum type="arabicParenR"/>
            </a:pPr>
            <a:endParaRPr lang="de-DE" dirty="0"/>
          </a:p>
          <a:p>
            <a:pPr marL="457200" indent="-457200">
              <a:buSzPct val="100000"/>
              <a:buAutoNum type="arabicParenR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4</a:t>
            </a:fld>
            <a:endParaRPr lang="de-DE" dirty="0"/>
          </a:p>
        </p:txBody>
      </p:sp>
      <p:pic>
        <p:nvPicPr>
          <p:cNvPr id="6" name="Bild 1" descr="Screen Shot 2013-11-06 at 7.44.21 AM.png">
            <a:extLst>
              <a:ext uri="{FF2B5EF4-FFF2-40B4-BE49-F238E27FC236}">
                <a16:creationId xmlns:a16="http://schemas.microsoft.com/office/drawing/2014/main" id="{9F56320B-96A1-B841-BBEE-5A2CCA0244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0"/>
            <a:ext cx="684515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A87398B-0594-4A4A-A9CB-63A728D595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07152" y="3127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4041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9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Sonoritätshierarchie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40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algn="just"/>
            <a:r>
              <a:rPr lang="de-DE" altLang="de-DE" u="sng" dirty="0">
                <a:ea typeface="ＭＳ Ｐゴシック" panose="020B0600070205080204" pitchFamily="34" charset="-128"/>
              </a:rPr>
              <a:t>Sonoritätsabfolge-Generalisierung</a:t>
            </a:r>
            <a:endParaRPr lang="de-DE" altLang="de-DE" dirty="0">
              <a:ea typeface="ＭＳ Ｐゴシック" panose="020B0600070205080204" pitchFamily="34" charset="-128"/>
            </a:endParaRPr>
          </a:p>
          <a:p>
            <a:pPr marL="12700" indent="-12700">
              <a:tabLst>
                <a:tab pos="747713" algn="l"/>
                <a:tab pos="1090613" algn="l"/>
              </a:tabLst>
            </a:pPr>
            <a:r>
              <a:rPr lang="de-DE" altLang="de-DE" dirty="0">
                <a:ea typeface="ＭＳ Ｐゴシック" panose="020B0600070205080204" pitchFamily="34" charset="-128"/>
              </a:rPr>
              <a:t>In jeder Silbe ist ein Segment Sonoritätsgipfel; vor und nach diesem Segment kommt eine Segmentabfolge mit progressiv abnehmender Sonorität. </a:t>
            </a:r>
          </a:p>
          <a:p>
            <a:pPr marL="0" indent="0">
              <a:buSzPct val="100000"/>
            </a:pPr>
            <a:endParaRPr lang="de-DE" dirty="0"/>
          </a:p>
          <a:p>
            <a:r>
              <a:rPr lang="de-DE" altLang="de-DE" dirty="0">
                <a:ea typeface="ＭＳ Ｐゴシック" panose="020B0600070205080204" pitchFamily="34" charset="-128"/>
              </a:rPr>
              <a:t>Sievers (1901:182-196), Jespersen (1904), Selkirk (1984):</a:t>
            </a:r>
          </a:p>
          <a:p>
            <a:endParaRPr lang="de-DE" altLang="de-DE" dirty="0">
              <a:ea typeface="ＭＳ Ｐゴシック" panose="020B0600070205080204" pitchFamily="34" charset="-128"/>
            </a:endParaRPr>
          </a:p>
          <a:p>
            <a:pPr algn="just"/>
            <a:r>
              <a:rPr lang="de-DE" altLang="de-DE" dirty="0">
                <a:ea typeface="ＭＳ Ｐゴシック" panose="020B0600070205080204" pitchFamily="34" charset="-128"/>
              </a:rPr>
              <a:t>Zunehmende Sonorität:</a:t>
            </a:r>
          </a:p>
          <a:p>
            <a:pPr algn="just">
              <a:lnSpc>
                <a:spcPct val="88000"/>
              </a:lnSpc>
            </a:pPr>
            <a:r>
              <a:rPr lang="de-DE" altLang="de-DE" dirty="0" err="1">
                <a:ea typeface="ＭＳ Ｐゴシック" panose="020B0600070205080204" pitchFamily="34" charset="-128"/>
              </a:rPr>
              <a:t>Obstruenten</a:t>
            </a:r>
            <a:r>
              <a:rPr lang="de-DE" altLang="de-DE" dirty="0">
                <a:ea typeface="ＭＳ Ｐゴシック" panose="020B0600070205080204" pitchFamily="34" charset="-128"/>
              </a:rPr>
              <a:t>    Nasale    Liquide    Gleitlaute    Vokale</a:t>
            </a:r>
            <a:endParaRPr lang="de-DE" altLang="de-DE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algn="just">
              <a:lnSpc>
                <a:spcPct val="128000"/>
              </a:lnSpc>
            </a:pPr>
            <a:endParaRPr lang="de-DE" altLang="de-DE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marL="457200" indent="-457200">
              <a:buSzPct val="100000"/>
              <a:buAutoNum type="arabicParenR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6" name="Line 5">
            <a:extLst>
              <a:ext uri="{FF2B5EF4-FFF2-40B4-BE49-F238E27FC236}">
                <a16:creationId xmlns:a16="http://schemas.microsoft.com/office/drawing/2014/main" id="{FFD12E33-9F77-F846-86BE-BB839387601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7200" y="4953000"/>
            <a:ext cx="6553200" cy="0"/>
          </a:xfrm>
          <a:prstGeom prst="line">
            <a:avLst/>
          </a:prstGeom>
          <a:ln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GB" sz="1350"/>
          </a:p>
        </p:txBody>
      </p:sp>
      <p:pic>
        <p:nvPicPr>
          <p:cNvPr id="8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5450D8D-B638-BB4D-8A64-9BF50EC000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81837" y="5548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6527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Sonoritätshierarchie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40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12700" indent="-12700"/>
            <a:r>
              <a:rPr lang="de-DE" altLang="de-DE" dirty="0">
                <a:ea typeface="ＭＳ Ｐゴシック" panose="020B0600070205080204" pitchFamily="34" charset="-128"/>
              </a:rPr>
              <a:t>Wegen der Sonoritätsabfolge-Generalisierung werden die Wörter </a:t>
            </a:r>
            <a:r>
              <a:rPr lang="de-DE" altLang="de-DE" i="1" dirty="0">
                <a:ea typeface="ＭＳ Ｐゴシック" panose="020B0600070205080204" pitchFamily="34" charset="-128"/>
              </a:rPr>
              <a:t>Balg, Helm, Kerl</a:t>
            </a:r>
            <a:r>
              <a:rPr lang="de-DE" altLang="de-DE" dirty="0">
                <a:ea typeface="ＭＳ Ｐゴシック" panose="020B0600070205080204" pitchFamily="34" charset="-128"/>
              </a:rPr>
              <a:t> [</a:t>
            </a:r>
            <a:r>
              <a:rPr lang="de-DE" altLang="de-DE" dirty="0" err="1">
                <a:ea typeface="ＭＳ Ｐゴシック" panose="020B0600070205080204" pitchFamily="34" charset="-128"/>
              </a:rPr>
              <a:t>k</a:t>
            </a:r>
            <a:r>
              <a:rPr lang="de-DE" dirty="0" err="1"/>
              <a:t>εʁ</a:t>
            </a:r>
            <a:r>
              <a:rPr lang="en-DE" dirty="0"/>
              <a:t>l]</a:t>
            </a:r>
            <a:r>
              <a:rPr lang="de-DE" altLang="de-DE" i="1" dirty="0">
                <a:ea typeface="ＭＳ Ｐゴシック" panose="020B0600070205080204" pitchFamily="34" charset="-128"/>
              </a:rPr>
              <a:t>, Amt </a:t>
            </a:r>
            <a:r>
              <a:rPr lang="de-DE" altLang="de-DE" dirty="0">
                <a:ea typeface="ＭＳ Ｐゴシック" panose="020B0600070205080204" pitchFamily="34" charset="-128"/>
              </a:rPr>
              <a:t>und</a:t>
            </a:r>
            <a:r>
              <a:rPr lang="de-DE" altLang="de-DE" i="1" dirty="0">
                <a:ea typeface="ＭＳ Ｐゴシック" panose="020B0600070205080204" pitchFamily="34" charset="-128"/>
              </a:rPr>
              <a:t> kalt</a:t>
            </a:r>
            <a:r>
              <a:rPr lang="de-DE" altLang="de-DE" dirty="0">
                <a:ea typeface="ＭＳ Ｐゴシック" panose="020B0600070205080204" pitchFamily="34" charset="-128"/>
              </a:rPr>
              <a:t>  in eine Silbe ausgesprochen aber</a:t>
            </a:r>
          </a:p>
          <a:p>
            <a:endParaRPr lang="de-DE" altLang="de-DE" dirty="0">
              <a:ea typeface="ＭＳ Ｐゴシック" panose="020B0600070205080204" pitchFamily="34" charset="-128"/>
            </a:endParaRPr>
          </a:p>
          <a:p>
            <a:r>
              <a:rPr lang="de-DE" altLang="de-DE" i="1" dirty="0">
                <a:ea typeface="ＭＳ Ｐゴシック" panose="020B0600070205080204" pitchFamily="34" charset="-128"/>
              </a:rPr>
              <a:t>Segel, Himmel, Keller </a:t>
            </a:r>
            <a:r>
              <a:rPr lang="de-DE" altLang="de-DE" dirty="0">
                <a:ea typeface="ＭＳ Ｐゴシック" panose="020B0600070205080204" pitchFamily="34" charset="-128"/>
              </a:rPr>
              <a:t>[</a:t>
            </a:r>
            <a:r>
              <a:rPr lang="de-DE" altLang="de-DE" dirty="0" err="1">
                <a:ea typeface="ＭＳ Ｐゴシック" panose="020B0600070205080204" pitchFamily="34" charset="-128"/>
              </a:rPr>
              <a:t>k</a:t>
            </a:r>
            <a:r>
              <a:rPr lang="de-DE" dirty="0" err="1"/>
              <a:t>ε</a:t>
            </a:r>
            <a:r>
              <a:rPr lang="en-DE" dirty="0"/>
              <a:t>l</a:t>
            </a:r>
            <a:r>
              <a:rPr lang="de-DE" dirty="0" err="1"/>
              <a:t>ʁ</a:t>
            </a:r>
            <a:r>
              <a:rPr lang="en-DE" dirty="0"/>
              <a:t>]</a:t>
            </a:r>
            <a:r>
              <a:rPr lang="de-DE" altLang="de-DE" i="1" dirty="0">
                <a:ea typeface="ＭＳ Ｐゴシック" panose="020B0600070205080204" pitchFamily="34" charset="-128"/>
              </a:rPr>
              <a:t>, Atem </a:t>
            </a:r>
            <a:r>
              <a:rPr lang="de-DE" altLang="de-DE" dirty="0">
                <a:ea typeface="ＭＳ Ｐゴシック" panose="020B0600070205080204" pitchFamily="34" charset="-128"/>
              </a:rPr>
              <a:t>und</a:t>
            </a:r>
            <a:r>
              <a:rPr lang="de-DE" altLang="de-DE" i="1" dirty="0">
                <a:ea typeface="ＭＳ Ｐゴシック" panose="020B0600070205080204" pitchFamily="34" charset="-128"/>
              </a:rPr>
              <a:t> Mandel</a:t>
            </a:r>
            <a:r>
              <a:rPr lang="de-DE" altLang="de-DE" dirty="0">
                <a:ea typeface="ＭＳ Ｐゴシック" panose="020B0600070205080204" pitchFamily="34" charset="-128"/>
              </a:rPr>
              <a:t> in zwei Silben</a:t>
            </a:r>
          </a:p>
          <a:p>
            <a:endParaRPr lang="de-DE" altLang="de-DE" dirty="0">
              <a:ea typeface="ＭＳ Ｐゴシック" panose="020B0600070205080204" pitchFamily="34" charset="-128"/>
            </a:endParaRPr>
          </a:p>
          <a:p>
            <a:pPr algn="just">
              <a:lnSpc>
                <a:spcPct val="128000"/>
              </a:lnSpc>
            </a:pPr>
            <a:endParaRPr lang="de-DE" altLang="de-DE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marL="457200" indent="-457200">
              <a:buSzPct val="100000"/>
              <a:buAutoNum type="arabicParenR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6</a:t>
            </a:fld>
            <a:endParaRPr lang="de-DE"/>
          </a:p>
        </p:txBody>
      </p:sp>
      <p:pic>
        <p:nvPicPr>
          <p:cNvPr id="7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082C472-BA5B-7143-9F1F-9583F239C8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91437" y="30716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205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7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Sonoritätshierarchie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40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endParaRPr lang="de-DE" altLang="de-DE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endParaRPr lang="de-DE" altLang="de-DE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de-DE" altLang="de-DE" dirty="0">
                <a:ea typeface="ＭＳ Ｐゴシック" panose="020B0600070205080204" pitchFamily="34" charset="-128"/>
              </a:rPr>
              <a:t>Plosive      Frikative    Nasale  Liquid        Gleit-        Vokale</a:t>
            </a:r>
          </a:p>
          <a:p>
            <a:r>
              <a:rPr lang="de-DE" altLang="de-DE" dirty="0">
                <a:ea typeface="ＭＳ Ｐゴシック" panose="020B0600070205080204" pitchFamily="34" charset="-128"/>
              </a:rPr>
              <a:t>						   		    laute</a:t>
            </a:r>
          </a:p>
          <a:p>
            <a:pPr>
              <a:tabLst>
                <a:tab pos="342900" algn="l"/>
                <a:tab pos="747713" algn="l"/>
                <a:tab pos="930275" algn="l"/>
                <a:tab pos="1090613" algn="l"/>
                <a:tab pos="1325563" algn="l"/>
                <a:tab pos="1452563" algn="l"/>
                <a:tab pos="1636713" algn="l"/>
                <a:tab pos="1778000" algn="l"/>
                <a:tab pos="1946275" algn="l"/>
                <a:tab pos="2130425" algn="l"/>
                <a:tab pos="2298700" algn="l"/>
                <a:tab pos="2525713" algn="l"/>
                <a:tab pos="2751138" algn="l"/>
                <a:tab pos="2921000" algn="l"/>
                <a:tab pos="3146425" algn="l"/>
                <a:tab pos="3328988" algn="l"/>
                <a:tab pos="3498850" algn="l"/>
                <a:tab pos="3767138" algn="l"/>
                <a:tab pos="3992563" algn="l"/>
                <a:tab pos="4217988" algn="l"/>
                <a:tab pos="4486275" algn="l"/>
                <a:tab pos="4838700" algn="l"/>
                <a:tab pos="5192713" algn="l"/>
                <a:tab pos="5461000" algn="l"/>
                <a:tab pos="5588000" algn="l"/>
                <a:tab pos="5770563" algn="l"/>
                <a:tab pos="5995988" algn="l"/>
                <a:tab pos="6165850" algn="l"/>
                <a:tab pos="6307138" algn="l"/>
                <a:tab pos="6477000" algn="l"/>
                <a:tab pos="6659563" algn="l"/>
                <a:tab pos="6843713" algn="l"/>
              </a:tabLst>
            </a:pPr>
            <a:r>
              <a:rPr lang="de-DE" altLang="de-DE" dirty="0">
                <a:ea typeface="ＭＳ Ｐゴシック" panose="020B0600070205080204" pitchFamily="34" charset="-128"/>
              </a:rPr>
              <a:t>p	b						f v	    						m			l				</a:t>
            </a:r>
            <a:r>
              <a:rPr lang="en-US" altLang="de-DE" dirty="0" err="1">
                <a:ea typeface="ＭＳ Ｐゴシック" panose="020B0600070205080204" pitchFamily="34" charset="-128"/>
              </a:rPr>
              <a:t>ʁ</a:t>
            </a:r>
            <a:r>
              <a:rPr lang="de-DE" altLang="de-DE" dirty="0">
                <a:ea typeface="ＭＳ Ｐゴシック" panose="020B0600070205080204" pitchFamily="34" charset="-128"/>
              </a:rPr>
              <a:t> </a:t>
            </a:r>
            <a:r>
              <a:rPr lang="en-US" altLang="de-DE" dirty="0">
                <a:ea typeface="ＭＳ Ｐゴシック" panose="020B0600070205080204" pitchFamily="34" charset="-128"/>
              </a:rPr>
              <a:t>       	u, </a:t>
            </a:r>
            <a:r>
              <a:rPr lang="en-US" altLang="de-DE" dirty="0" err="1">
                <a:ea typeface="ＭＳ Ｐゴシック" panose="020B0600070205080204" pitchFamily="34" charset="-128"/>
              </a:rPr>
              <a:t>ʊ</a:t>
            </a:r>
            <a:r>
              <a:rPr lang="de-DE" altLang="de-DE" dirty="0">
                <a:ea typeface="ＭＳ Ｐゴシック" panose="020B0600070205080204" pitchFamily="34" charset="-128"/>
              </a:rPr>
              <a:t> </a:t>
            </a:r>
            <a:r>
              <a:rPr lang="en-US" altLang="de-DE" dirty="0">
                <a:ea typeface="ＭＳ Ｐゴシック" panose="020B0600070205080204" pitchFamily="34" charset="-128"/>
              </a:rPr>
              <a:t>  	 	  a </a:t>
            </a:r>
          </a:p>
          <a:p>
            <a:pPr>
              <a:tabLst>
                <a:tab pos="342900" algn="l"/>
                <a:tab pos="747713" algn="l"/>
                <a:tab pos="930275" algn="l"/>
                <a:tab pos="1090613" algn="l"/>
                <a:tab pos="1325563" algn="l"/>
                <a:tab pos="1452563" algn="l"/>
                <a:tab pos="1636713" algn="l"/>
                <a:tab pos="1778000" algn="l"/>
                <a:tab pos="1946275" algn="l"/>
                <a:tab pos="2130425" algn="l"/>
                <a:tab pos="2298700" algn="l"/>
                <a:tab pos="2525713" algn="l"/>
                <a:tab pos="2751138" algn="l"/>
                <a:tab pos="2921000" algn="l"/>
                <a:tab pos="3146425" algn="l"/>
                <a:tab pos="3328988" algn="l"/>
                <a:tab pos="3498850" algn="l"/>
                <a:tab pos="3767138" algn="l"/>
                <a:tab pos="3992563" algn="l"/>
                <a:tab pos="4217988" algn="l"/>
                <a:tab pos="4486275" algn="l"/>
                <a:tab pos="4838700" algn="l"/>
                <a:tab pos="5192713" algn="l"/>
                <a:tab pos="5461000" algn="l"/>
                <a:tab pos="5588000" algn="l"/>
                <a:tab pos="5770563" algn="l"/>
                <a:tab pos="5995988" algn="l"/>
                <a:tab pos="6165850" algn="l"/>
                <a:tab pos="6307138" algn="l"/>
                <a:tab pos="6477000" algn="l"/>
                <a:tab pos="6659563" algn="l"/>
                <a:tab pos="6843713" algn="l"/>
              </a:tabLst>
            </a:pPr>
            <a:r>
              <a:rPr lang="de-DE" altLang="de-DE" dirty="0" err="1">
                <a:ea typeface="ＭＳ Ｐゴシック" panose="020B0600070205080204" pitchFamily="34" charset="-128"/>
              </a:rPr>
              <a:t>td</a:t>
            </a:r>
            <a:r>
              <a:rPr lang="de-DE" altLang="de-DE" dirty="0">
                <a:ea typeface="ＭＳ Ｐゴシック" panose="020B0600070205080204" pitchFamily="34" charset="-128"/>
              </a:rPr>
              <a:t>							s	</a:t>
            </a:r>
            <a:r>
              <a:rPr lang="de-DE" altLang="de-DE" dirty="0" err="1">
                <a:ea typeface="ＭＳ Ｐゴシック" panose="020B0600070205080204" pitchFamily="34" charset="-128"/>
              </a:rPr>
              <a:t>z</a:t>
            </a:r>
            <a:r>
              <a:rPr lang="de-DE" altLang="de-DE" dirty="0">
                <a:ea typeface="ＭＳ Ｐゴシック" panose="020B0600070205080204" pitchFamily="34" charset="-128"/>
              </a:rPr>
              <a:t>								</a:t>
            </a:r>
            <a:r>
              <a:rPr lang="de-DE" altLang="de-DE" dirty="0" err="1">
                <a:ea typeface="ＭＳ Ｐゴシック" panose="020B0600070205080204" pitchFamily="34" charset="-128"/>
              </a:rPr>
              <a:t>n</a:t>
            </a:r>
            <a:r>
              <a:rPr lang="de-DE" altLang="de-DE" dirty="0">
                <a:ea typeface="ＭＳ Ｐゴシック" panose="020B0600070205080204" pitchFamily="34" charset="-128"/>
              </a:rPr>
              <a:t>								</a:t>
            </a:r>
            <a:r>
              <a:rPr lang="it-IT" altLang="de-DE" dirty="0" err="1">
                <a:ea typeface="ＭＳ Ｐゴシック" panose="020B0600070205080204" pitchFamily="34" charset="-128"/>
              </a:rPr>
              <a:t>j</a:t>
            </a:r>
            <a:r>
              <a:rPr lang="de-DE" altLang="de-DE" dirty="0">
                <a:ea typeface="ＭＳ Ｐゴシック" panose="020B0600070205080204" pitchFamily="34" charset="-128"/>
              </a:rPr>
              <a:t>      		</a:t>
            </a:r>
            <a:r>
              <a:rPr lang="it-IT" altLang="de-DE" dirty="0">
                <a:ea typeface="ＭＳ Ｐゴシック" panose="020B0600070205080204" pitchFamily="34" charset="-128"/>
              </a:rPr>
              <a:t>i,</a:t>
            </a:r>
            <a:r>
              <a:rPr lang="en-US" altLang="de-DE" dirty="0">
                <a:ea typeface="ＭＳ Ｐゴシック" panose="020B0600070205080204" pitchFamily="34" charset="-128"/>
              </a:rPr>
              <a:t> </a:t>
            </a:r>
            <a:r>
              <a:rPr lang="en-US" altLang="de-DE" dirty="0" err="1">
                <a:ea typeface="ＭＳ Ｐゴシック" panose="020B0600070205080204" pitchFamily="34" charset="-128"/>
              </a:rPr>
              <a:t>ɪ</a:t>
            </a:r>
            <a:r>
              <a:rPr lang="en-US" altLang="de-DE" dirty="0">
                <a:ea typeface="ＭＳ Ｐゴシック" panose="020B0600070205080204" pitchFamily="34" charset="-128"/>
              </a:rPr>
              <a:t>       </a:t>
            </a:r>
            <a:r>
              <a:rPr lang="de-DE" altLang="de-DE" dirty="0" err="1">
                <a:ea typeface="ＭＳ Ｐゴシック" panose="020B0600070205080204" pitchFamily="34" charset="-128"/>
              </a:rPr>
              <a:t>e</a:t>
            </a:r>
            <a:r>
              <a:rPr lang="it-IT" altLang="de-DE" dirty="0">
                <a:ea typeface="ＭＳ Ｐゴシック" panose="020B0600070205080204" pitchFamily="34" charset="-128"/>
              </a:rPr>
              <a:t>,</a:t>
            </a:r>
            <a:r>
              <a:rPr lang="en-US" altLang="de-DE" dirty="0">
                <a:ea typeface="ＭＳ Ｐゴシック" panose="020B0600070205080204" pitchFamily="34" charset="-128"/>
              </a:rPr>
              <a:t> </a:t>
            </a:r>
            <a:r>
              <a:rPr lang="en-US" altLang="de-DE" dirty="0" err="1">
                <a:ea typeface="ＭＳ Ｐゴシック" panose="020B0600070205080204" pitchFamily="34" charset="-128"/>
              </a:rPr>
              <a:t>ε</a:t>
            </a:r>
            <a:r>
              <a:rPr lang="de-DE" altLang="de-DE" dirty="0">
                <a:ea typeface="ＭＳ Ｐゴシック" panose="020B0600070205080204" pitchFamily="34" charset="-128"/>
              </a:rPr>
              <a:t> </a:t>
            </a:r>
          </a:p>
          <a:p>
            <a:pPr>
              <a:tabLst>
                <a:tab pos="342900" algn="l"/>
                <a:tab pos="747713" algn="l"/>
                <a:tab pos="930275" algn="l"/>
                <a:tab pos="1090613" algn="l"/>
                <a:tab pos="1325563" algn="l"/>
                <a:tab pos="1452563" algn="l"/>
                <a:tab pos="1636713" algn="l"/>
                <a:tab pos="1778000" algn="l"/>
                <a:tab pos="1946275" algn="l"/>
                <a:tab pos="2130425" algn="l"/>
                <a:tab pos="2298700" algn="l"/>
                <a:tab pos="2525713" algn="l"/>
                <a:tab pos="2751138" algn="l"/>
                <a:tab pos="2921000" algn="l"/>
                <a:tab pos="3146425" algn="l"/>
                <a:tab pos="3328988" algn="l"/>
                <a:tab pos="3498850" algn="l"/>
                <a:tab pos="3767138" algn="l"/>
                <a:tab pos="3992563" algn="l"/>
                <a:tab pos="4217988" algn="l"/>
                <a:tab pos="4486275" algn="l"/>
                <a:tab pos="4838700" algn="l"/>
                <a:tab pos="5192713" algn="l"/>
                <a:tab pos="5461000" algn="l"/>
                <a:tab pos="5588000" algn="l"/>
                <a:tab pos="5770563" algn="l"/>
                <a:tab pos="5995988" algn="l"/>
                <a:tab pos="6165850" algn="l"/>
                <a:tab pos="6307138" algn="l"/>
                <a:tab pos="6477000" algn="l"/>
                <a:tab pos="6659563" algn="l"/>
                <a:tab pos="6843713" algn="l"/>
              </a:tabLst>
            </a:pPr>
            <a:r>
              <a:rPr lang="de-DE" altLang="de-DE" dirty="0">
                <a:ea typeface="ＭＳ Ｐゴシック" panose="020B0600070205080204" pitchFamily="34" charset="-128"/>
              </a:rPr>
              <a:t>kg							</a:t>
            </a:r>
            <a:r>
              <a:rPr lang="it-IT" altLang="de-DE" dirty="0">
                <a:ea typeface="ＭＳ Ｐゴシック" panose="020B0600070205080204" pitchFamily="34" charset="-128"/>
              </a:rPr>
              <a:t>∫</a:t>
            </a:r>
            <a:r>
              <a:rPr lang="de-DE" altLang="de-DE" dirty="0">
                <a:ea typeface="ＭＳ Ｐゴシック" panose="020B0600070205080204" pitchFamily="34" charset="-128"/>
              </a:rPr>
              <a:t>	</a:t>
            </a:r>
            <a:r>
              <a:rPr lang="en-US" altLang="de-DE" dirty="0" err="1">
                <a:ea typeface="ＭＳ Ｐゴシック" panose="020B0600070205080204" pitchFamily="34" charset="-128"/>
              </a:rPr>
              <a:t>ʒ</a:t>
            </a:r>
            <a:r>
              <a:rPr lang="de-DE" altLang="de-DE" dirty="0">
                <a:ea typeface="ＭＳ Ｐゴシック" panose="020B0600070205080204" pitchFamily="34" charset="-128"/>
              </a:rPr>
              <a:t> 							</a:t>
            </a:r>
            <a:r>
              <a:rPr lang="en-US" altLang="de-DE" dirty="0" err="1">
                <a:ea typeface="ＭＳ Ｐゴシック" panose="020B0600070205080204" pitchFamily="34" charset="-128"/>
              </a:rPr>
              <a:t>ŋ</a:t>
            </a:r>
            <a:r>
              <a:rPr lang="de-DE" altLang="de-DE" dirty="0">
                <a:ea typeface="ＭＳ Ｐゴシック" panose="020B0600070205080204" pitchFamily="34" charset="-128"/>
              </a:rPr>
              <a:t> 		       							</a:t>
            </a:r>
            <a:r>
              <a:rPr lang="it-IT" altLang="de-DE" dirty="0">
                <a:ea typeface="ＭＳ Ｐゴシック" panose="020B0600070205080204" pitchFamily="34" charset="-128"/>
              </a:rPr>
              <a:t>y,</a:t>
            </a:r>
            <a:r>
              <a:rPr lang="en-US" altLang="de-DE" dirty="0">
                <a:ea typeface="ＭＳ Ｐゴシック" panose="020B0600070205080204" pitchFamily="34" charset="-128"/>
              </a:rPr>
              <a:t> </a:t>
            </a:r>
            <a:r>
              <a:rPr lang="en-US" altLang="de-DE" dirty="0" err="1">
                <a:ea typeface="ＭＳ Ｐゴシック" panose="020B0600070205080204" pitchFamily="34" charset="-128"/>
              </a:rPr>
              <a:t>ʏ</a:t>
            </a:r>
            <a:r>
              <a:rPr lang="de-DE" altLang="de-DE" dirty="0">
                <a:ea typeface="ＭＳ Ｐゴシック" panose="020B0600070205080204" pitchFamily="34" charset="-128"/>
              </a:rPr>
              <a:t> 	     </a:t>
            </a:r>
            <a:r>
              <a:rPr lang="en-US" altLang="de-DE" dirty="0" err="1">
                <a:ea typeface="ＭＳ Ｐゴシック" panose="020B0600070205080204" pitchFamily="34" charset="-128"/>
              </a:rPr>
              <a:t>ɔ</a:t>
            </a:r>
            <a:r>
              <a:rPr lang="de-DE" altLang="de-DE" dirty="0">
                <a:ea typeface="ＭＳ Ｐゴシック" panose="020B0600070205080204" pitchFamily="34" charset="-128"/>
              </a:rPr>
              <a:t>, o</a:t>
            </a:r>
          </a:p>
          <a:p>
            <a:pPr>
              <a:tabLst>
                <a:tab pos="342900" algn="l"/>
                <a:tab pos="747713" algn="l"/>
                <a:tab pos="930275" algn="l"/>
                <a:tab pos="1090613" algn="l"/>
                <a:tab pos="1325563" algn="l"/>
                <a:tab pos="1452563" algn="l"/>
                <a:tab pos="1636713" algn="l"/>
                <a:tab pos="1778000" algn="l"/>
                <a:tab pos="1946275" algn="l"/>
                <a:tab pos="2130425" algn="l"/>
                <a:tab pos="2298700" algn="l"/>
                <a:tab pos="2525713" algn="l"/>
                <a:tab pos="2751138" algn="l"/>
                <a:tab pos="2921000" algn="l"/>
                <a:tab pos="3146425" algn="l"/>
                <a:tab pos="3328988" algn="l"/>
                <a:tab pos="3498850" algn="l"/>
                <a:tab pos="3767138" algn="l"/>
                <a:tab pos="3992563" algn="l"/>
                <a:tab pos="4217988" algn="l"/>
                <a:tab pos="4486275" algn="l"/>
                <a:tab pos="4838700" algn="l"/>
                <a:tab pos="5192713" algn="l"/>
                <a:tab pos="5461000" algn="l"/>
                <a:tab pos="5588000" algn="l"/>
                <a:tab pos="5770563" algn="l"/>
                <a:tab pos="5995988" algn="l"/>
                <a:tab pos="6165850" algn="l"/>
                <a:tab pos="6307138" algn="l"/>
                <a:tab pos="6477000" algn="l"/>
                <a:tab pos="6659563" algn="l"/>
                <a:tab pos="6843713" algn="l"/>
              </a:tabLst>
            </a:pPr>
            <a:r>
              <a:rPr lang="de-DE" altLang="de-DE" dirty="0" err="1">
                <a:ea typeface="ＭＳ Ｐゴシック" panose="020B0600070205080204" pitchFamily="34" charset="-128"/>
              </a:rPr>
              <a:t>p</a:t>
            </a:r>
            <a:r>
              <a:rPr lang="de-DE" altLang="de-DE" baseline="30000" dirty="0" err="1">
                <a:ea typeface="ＭＳ Ｐゴシック" panose="020B0600070205080204" pitchFamily="34" charset="-128"/>
              </a:rPr>
              <a:t>f</a:t>
            </a:r>
            <a:r>
              <a:rPr lang="de-DE" altLang="de-DE" dirty="0">
                <a:ea typeface="ＭＳ Ｐゴシック" panose="020B0600070205080204" pitchFamily="34" charset="-128"/>
              </a:rPr>
              <a:t>							</a:t>
            </a:r>
            <a:r>
              <a:rPr lang="it-IT" altLang="de-DE" dirty="0" err="1">
                <a:ea typeface="ＭＳ Ｐゴシック" panose="020B0600070205080204" pitchFamily="34" charset="-128"/>
              </a:rPr>
              <a:t>ç</a:t>
            </a:r>
            <a:r>
              <a:rPr lang="de-DE" altLang="de-DE" dirty="0">
                <a:ea typeface="ＭＳ Ｐゴシック" panose="020B0600070205080204" pitchFamily="34" charset="-128"/>
              </a:rPr>
              <a:t> 				      		            												       </a:t>
            </a:r>
            <a:r>
              <a:rPr lang="en-US" altLang="de-DE" dirty="0" err="1">
                <a:ea typeface="ＭＳ Ｐゴシック" panose="020B0600070205080204" pitchFamily="34" charset="-128"/>
              </a:rPr>
              <a:t>œ</a:t>
            </a:r>
            <a:r>
              <a:rPr lang="en-US" altLang="de-DE" dirty="0">
                <a:ea typeface="ＭＳ Ｐゴシック" panose="020B0600070205080204" pitchFamily="34" charset="-128"/>
              </a:rPr>
              <a:t>, </a:t>
            </a:r>
            <a:r>
              <a:rPr lang="en-US" altLang="ja-JP" dirty="0" err="1">
                <a:ea typeface="ＭＳ Ｐゴシック" panose="020B0600070205080204" pitchFamily="34" charset="-128"/>
              </a:rPr>
              <a:t>ø</a:t>
            </a:r>
            <a:endParaRPr lang="en-US" altLang="ja-JP" dirty="0">
              <a:ea typeface="ＭＳ Ｐゴシック" panose="020B0600070205080204" pitchFamily="34" charset="-128"/>
            </a:endParaRPr>
          </a:p>
          <a:p>
            <a:pPr>
              <a:tabLst>
                <a:tab pos="342900" algn="l"/>
                <a:tab pos="747713" algn="l"/>
                <a:tab pos="930275" algn="l"/>
                <a:tab pos="1090613" algn="l"/>
                <a:tab pos="1325563" algn="l"/>
                <a:tab pos="1452563" algn="l"/>
                <a:tab pos="1636713" algn="l"/>
                <a:tab pos="1778000" algn="l"/>
                <a:tab pos="1946275" algn="l"/>
                <a:tab pos="2130425" algn="l"/>
                <a:tab pos="2298700" algn="l"/>
                <a:tab pos="2525713" algn="l"/>
                <a:tab pos="2751138" algn="l"/>
                <a:tab pos="2921000" algn="l"/>
                <a:tab pos="3146425" algn="l"/>
                <a:tab pos="3328988" algn="l"/>
                <a:tab pos="3498850" algn="l"/>
                <a:tab pos="3767138" algn="l"/>
                <a:tab pos="3992563" algn="l"/>
                <a:tab pos="4217988" algn="l"/>
                <a:tab pos="4486275" algn="l"/>
                <a:tab pos="4838700" algn="l"/>
                <a:tab pos="5192713" algn="l"/>
                <a:tab pos="5461000" algn="l"/>
                <a:tab pos="5588000" algn="l"/>
                <a:tab pos="5770563" algn="l"/>
                <a:tab pos="5995988" algn="l"/>
                <a:tab pos="6165850" algn="l"/>
                <a:tab pos="6307138" algn="l"/>
                <a:tab pos="6477000" algn="l"/>
                <a:tab pos="6659563" algn="l"/>
                <a:tab pos="6843713" algn="l"/>
              </a:tabLst>
            </a:pPr>
            <a:r>
              <a:rPr lang="de-DE" altLang="de-DE" dirty="0" err="1">
                <a:ea typeface="ＭＳ Ｐゴシック" panose="020B0600070205080204" pitchFamily="34" charset="-128"/>
              </a:rPr>
              <a:t>t</a:t>
            </a:r>
            <a:r>
              <a:rPr lang="de-DE" altLang="de-DE" baseline="30000" dirty="0" err="1">
                <a:ea typeface="ＭＳ Ｐゴシック" panose="020B0600070205080204" pitchFamily="34" charset="-128"/>
              </a:rPr>
              <a:t>s</a:t>
            </a:r>
            <a:r>
              <a:rPr lang="de-DE" altLang="de-DE" dirty="0">
                <a:ea typeface="ＭＳ Ｐゴシック" panose="020B0600070205080204" pitchFamily="34" charset="-128"/>
              </a:rPr>
              <a:t>							</a:t>
            </a:r>
            <a:r>
              <a:rPr lang="en-US" altLang="de-DE" dirty="0">
                <a:ea typeface="ＭＳ Ｐゴシック" panose="020B0600070205080204" pitchFamily="34" charset="-128"/>
              </a:rPr>
              <a:t>x</a:t>
            </a:r>
          </a:p>
          <a:p>
            <a:pPr>
              <a:tabLst>
                <a:tab pos="342900" algn="l"/>
                <a:tab pos="747713" algn="l"/>
                <a:tab pos="930275" algn="l"/>
                <a:tab pos="1090613" algn="l"/>
                <a:tab pos="1325563" algn="l"/>
                <a:tab pos="1452563" algn="l"/>
                <a:tab pos="1636713" algn="l"/>
                <a:tab pos="1778000" algn="l"/>
                <a:tab pos="1946275" algn="l"/>
                <a:tab pos="2130425" algn="l"/>
                <a:tab pos="2298700" algn="l"/>
                <a:tab pos="2525713" algn="l"/>
                <a:tab pos="2751138" algn="l"/>
                <a:tab pos="2921000" algn="l"/>
                <a:tab pos="3146425" algn="l"/>
                <a:tab pos="3328988" algn="l"/>
                <a:tab pos="3498850" algn="l"/>
                <a:tab pos="3767138" algn="l"/>
                <a:tab pos="3992563" algn="l"/>
                <a:tab pos="4217988" algn="l"/>
                <a:tab pos="4486275" algn="l"/>
                <a:tab pos="4838700" algn="l"/>
                <a:tab pos="5192713" algn="l"/>
                <a:tab pos="5461000" algn="l"/>
                <a:tab pos="5588000" algn="l"/>
                <a:tab pos="5770563" algn="l"/>
                <a:tab pos="5995988" algn="l"/>
                <a:tab pos="6165850" algn="l"/>
                <a:tab pos="6307138" algn="l"/>
                <a:tab pos="6477000" algn="l"/>
                <a:tab pos="6659563" algn="l"/>
                <a:tab pos="6843713" algn="l"/>
              </a:tabLst>
            </a:pPr>
            <a:r>
              <a:rPr lang="en-US" altLang="de-DE" dirty="0">
                <a:ea typeface="ＭＳ Ｐゴシック" panose="020B0600070205080204" pitchFamily="34" charset="-128"/>
              </a:rPr>
              <a:t>t</a:t>
            </a:r>
            <a:r>
              <a:rPr lang="en-US" altLang="de-DE" baseline="30000" dirty="0">
                <a:ea typeface="ＭＳ Ｐゴシック" panose="020B0600070205080204" pitchFamily="34" charset="-128"/>
              </a:rPr>
              <a:t>∫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6" name="Line 5">
            <a:extLst>
              <a:ext uri="{FF2B5EF4-FFF2-40B4-BE49-F238E27FC236}">
                <a16:creationId xmlns:a16="http://schemas.microsoft.com/office/drawing/2014/main" id="{E4F95D0E-6E44-3C44-B55F-83B311580C1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7200" y="5257800"/>
            <a:ext cx="7467600" cy="0"/>
          </a:xfrm>
          <a:prstGeom prst="line">
            <a:avLst/>
          </a:prstGeom>
          <a:ln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GB" sz="1350"/>
          </a:p>
        </p:txBody>
      </p:sp>
      <p:pic>
        <p:nvPicPr>
          <p:cNvPr id="7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25F771E-5971-E04E-A59D-97324E6156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96187" y="584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6003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2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Sonoritätshierarchie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40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12700" indent="-12700"/>
            <a:r>
              <a:rPr lang="de-DE" altLang="de-DE" dirty="0">
                <a:ea typeface="ＭＳ Ｐゴシック" panose="020B0600070205080204" pitchFamily="34" charset="-128"/>
              </a:rPr>
              <a:t>Im Deutschen und Englischem können nicht nur Vokale Silbengipfel sein, sondern auch Liquide und Nasale</a:t>
            </a:r>
          </a:p>
          <a:p>
            <a:pPr marL="12700" indent="-12700"/>
            <a:endParaRPr lang="de-DE" altLang="de-DE" dirty="0">
              <a:ea typeface="ＭＳ Ｐゴシック" panose="020B0600070205080204" pitchFamily="34" charset="-128"/>
            </a:endParaRPr>
          </a:p>
          <a:p>
            <a:pPr marL="12700" indent="-12700"/>
            <a:r>
              <a:rPr lang="de-DE" altLang="de-DE" i="1" dirty="0">
                <a:ea typeface="ＭＳ Ｐゴシック" panose="020B0600070205080204" pitchFamily="34" charset="-128"/>
              </a:rPr>
              <a:t>Fieber</a:t>
            </a:r>
            <a:r>
              <a:rPr lang="de-DE" altLang="de-DE" dirty="0">
                <a:ea typeface="ＭＳ Ｐゴシック" panose="020B0600070205080204" pitchFamily="34" charset="-128"/>
              </a:rPr>
              <a:t> [</a:t>
            </a:r>
            <a:r>
              <a:rPr lang="de-DE" altLang="de-DE" dirty="0" err="1">
                <a:ea typeface="ＭＳ Ｐゴシック" panose="020B0600070205080204" pitchFamily="34" charset="-128"/>
              </a:rPr>
              <a:t>fi:b</a:t>
            </a:r>
            <a:r>
              <a:rPr lang="de-DE" b="1" dirty="0" err="1"/>
              <a:t>ɐ</a:t>
            </a:r>
            <a:r>
              <a:rPr lang="de-DE" altLang="de-DE" dirty="0">
                <a:ea typeface="ＭＳ Ｐゴシック" panose="020B0600070205080204" pitchFamily="34" charset="-128"/>
              </a:rPr>
              <a:t>]  das [</a:t>
            </a:r>
            <a:r>
              <a:rPr lang="de-DE" dirty="0" err="1"/>
              <a:t>ʁ</a:t>
            </a:r>
            <a:r>
              <a:rPr lang="de-DE" altLang="de-DE" dirty="0">
                <a:ea typeface="ＭＳ Ｐゴシック" panose="020B0600070205080204" pitchFamily="34" charset="-128"/>
              </a:rPr>
              <a:t>] ist Silbengipfel und ist dann ein Vokal (vgl. mit </a:t>
            </a:r>
            <a:r>
              <a:rPr lang="de-DE" altLang="de-DE" i="1" dirty="0">
                <a:ea typeface="ＭＳ Ｐゴシック" panose="020B0600070205080204" pitchFamily="34" charset="-128"/>
              </a:rPr>
              <a:t>fiebrig</a:t>
            </a:r>
            <a:r>
              <a:rPr lang="de-DE" altLang="de-DE" dirty="0">
                <a:ea typeface="ＭＳ Ｐゴシック" panose="020B0600070205080204" pitchFamily="34" charset="-128"/>
              </a:rPr>
              <a:t>, wo das [</a:t>
            </a:r>
            <a:r>
              <a:rPr lang="de-DE" dirty="0" err="1"/>
              <a:t>ʁ</a:t>
            </a:r>
            <a:r>
              <a:rPr lang="de-DE" altLang="de-DE" dirty="0">
                <a:ea typeface="ＭＳ Ｐゴシック" panose="020B0600070205080204" pitchFamily="34" charset="-128"/>
              </a:rPr>
              <a:t>] ein Konsonant ist.)</a:t>
            </a:r>
          </a:p>
          <a:p>
            <a:pPr marL="12700" indent="-12700"/>
            <a:r>
              <a:rPr lang="de-DE" altLang="de-DE" i="1" dirty="0">
                <a:ea typeface="ＭＳ Ｐゴシック" panose="020B0600070205080204" pitchFamily="34" charset="-128"/>
              </a:rPr>
              <a:t>Himmel</a:t>
            </a:r>
            <a:r>
              <a:rPr lang="de-DE" altLang="de-DE" dirty="0">
                <a:ea typeface="ＭＳ Ｐゴシック" panose="020B0600070205080204" pitchFamily="34" charset="-128"/>
              </a:rPr>
              <a:t> [</a:t>
            </a:r>
            <a:r>
              <a:rPr lang="de-DE" altLang="de-DE" dirty="0" err="1">
                <a:ea typeface="ＭＳ Ｐゴシック" panose="020B0600070205080204" pitchFamily="34" charset="-128"/>
              </a:rPr>
              <a:t>h</a:t>
            </a:r>
            <a:r>
              <a:rPr lang="de-DE" dirty="0" err="1"/>
              <a:t>ɪ</a:t>
            </a:r>
            <a:r>
              <a:rPr lang="de-DE" altLang="de-DE" dirty="0" err="1">
                <a:ea typeface="ＭＳ Ｐゴシック" panose="020B0600070205080204" pitchFamily="34" charset="-128"/>
              </a:rPr>
              <a:t>m</a:t>
            </a:r>
            <a:r>
              <a:rPr lang="fr-FR" dirty="0"/>
              <a:t>l̩</a:t>
            </a:r>
            <a:r>
              <a:rPr lang="de-DE" altLang="de-DE" dirty="0">
                <a:ea typeface="ＭＳ Ｐゴシック" panose="020B0600070205080204" pitchFamily="34" charset="-128"/>
              </a:rPr>
              <a:t>] das [l] ist ein Silbennukleus (vgl. mit </a:t>
            </a:r>
            <a:r>
              <a:rPr lang="de-DE" altLang="de-DE" i="1" dirty="0">
                <a:ea typeface="ＭＳ Ｐゴシック" panose="020B0600070205080204" pitchFamily="34" charset="-128"/>
              </a:rPr>
              <a:t>himmlisch</a:t>
            </a:r>
            <a:r>
              <a:rPr lang="de-DE" altLang="de-DE" dirty="0">
                <a:ea typeface="ＭＳ Ｐゴシック" panose="020B0600070205080204" pitchFamily="34" charset="-128"/>
              </a:rPr>
              <a:t>)</a:t>
            </a:r>
          </a:p>
          <a:p>
            <a:pPr marL="12700" indent="-12700"/>
            <a:r>
              <a:rPr lang="de-DE" altLang="de-DE" i="1" dirty="0">
                <a:ea typeface="ＭＳ Ｐゴシック" panose="020B0600070205080204" pitchFamily="34" charset="-128"/>
              </a:rPr>
              <a:t>Boden</a:t>
            </a:r>
            <a:r>
              <a:rPr lang="de-DE" altLang="de-DE" dirty="0">
                <a:ea typeface="ＭＳ Ｐゴシック" panose="020B0600070205080204" pitchFamily="34" charset="-128"/>
              </a:rPr>
              <a:t> [</a:t>
            </a:r>
            <a:r>
              <a:rPr lang="de-DE" altLang="de-DE" dirty="0" err="1">
                <a:ea typeface="ＭＳ Ｐゴシック" panose="020B0600070205080204" pitchFamily="34" charset="-128"/>
              </a:rPr>
              <a:t>bo:d</a:t>
            </a:r>
            <a:r>
              <a:rPr lang="fr-FR" dirty="0"/>
              <a:t>n̩</a:t>
            </a:r>
            <a:r>
              <a:rPr lang="de-DE" altLang="de-DE" dirty="0">
                <a:ea typeface="ＭＳ Ｐゴシック" panose="020B0600070205080204" pitchFamily="34" charset="-128"/>
              </a:rPr>
              <a:t>], </a:t>
            </a:r>
            <a:r>
              <a:rPr lang="de-DE" altLang="de-DE" i="1" dirty="0">
                <a:ea typeface="ＭＳ Ｐゴシック" panose="020B0600070205080204" pitchFamily="34" charset="-128"/>
              </a:rPr>
              <a:t>trocken</a:t>
            </a:r>
            <a:r>
              <a:rPr lang="de-DE" altLang="de-DE" dirty="0">
                <a:ea typeface="ＭＳ Ｐゴシック" panose="020B0600070205080204" pitchFamily="34" charset="-128"/>
              </a:rPr>
              <a:t> [</a:t>
            </a:r>
            <a:r>
              <a:rPr lang="de-DE" altLang="de-DE" dirty="0" err="1">
                <a:ea typeface="ＭＳ Ｐゴシック" panose="020B0600070205080204" pitchFamily="34" charset="-128"/>
              </a:rPr>
              <a:t>t</a:t>
            </a:r>
            <a:r>
              <a:rPr lang="de-DE" dirty="0" err="1"/>
              <a:t>ʁɔ</a:t>
            </a:r>
            <a:r>
              <a:rPr lang="de-DE" altLang="de-DE" dirty="0" err="1">
                <a:ea typeface="ＭＳ Ｐゴシック" panose="020B0600070205080204" pitchFamily="34" charset="-128"/>
              </a:rPr>
              <a:t>k</a:t>
            </a:r>
            <a:r>
              <a:rPr lang="fr-FR" dirty="0"/>
              <a:t>n̩</a:t>
            </a:r>
            <a:r>
              <a:rPr lang="de-DE" altLang="de-DE" dirty="0">
                <a:ea typeface="ＭＳ Ｐゴシック" panose="020B0600070205080204" pitchFamily="34" charset="-128"/>
              </a:rPr>
              <a:t>] (vgl. mit </a:t>
            </a:r>
            <a:r>
              <a:rPr lang="de-DE" altLang="de-DE" i="1" dirty="0">
                <a:ea typeface="ＭＳ Ｐゴシック" panose="020B0600070205080204" pitchFamily="34" charset="-128"/>
              </a:rPr>
              <a:t>Trockner</a:t>
            </a:r>
            <a:r>
              <a:rPr lang="de-DE" altLang="de-DE" dirty="0">
                <a:ea typeface="ＭＳ Ｐゴシック" panose="020B0600070205080204" pitchFamily="34" charset="-128"/>
              </a:rPr>
              <a:t>)</a:t>
            </a:r>
          </a:p>
          <a:p>
            <a:pPr marL="12700" indent="-12700"/>
            <a:r>
              <a:rPr lang="de-DE" altLang="de-DE" i="1" dirty="0">
                <a:ea typeface="ＭＳ Ｐゴシック" panose="020B0600070205080204" pitchFamily="34" charset="-128"/>
              </a:rPr>
              <a:t>Atem</a:t>
            </a:r>
            <a:r>
              <a:rPr lang="de-DE" altLang="de-DE" dirty="0">
                <a:ea typeface="ＭＳ Ｐゴシック" panose="020B0600070205080204" pitchFamily="34" charset="-128"/>
              </a:rPr>
              <a:t> [</a:t>
            </a:r>
            <a:r>
              <a:rPr lang="de-DE" altLang="de-DE" dirty="0" err="1">
                <a:ea typeface="ＭＳ Ｐゴシック" panose="020B0600070205080204" pitchFamily="34" charset="-128"/>
              </a:rPr>
              <a:t>a:t</a:t>
            </a:r>
            <a:r>
              <a:rPr lang="fr-FR" dirty="0"/>
              <a:t>m̩</a:t>
            </a:r>
            <a:r>
              <a:rPr lang="de-DE" altLang="de-DE" dirty="0">
                <a:ea typeface="ＭＳ Ｐゴシック" panose="020B0600070205080204" pitchFamily="34" charset="-128"/>
              </a:rPr>
              <a:t>] (</a:t>
            </a:r>
            <a:r>
              <a:rPr lang="de-DE" altLang="de-DE" dirty="0" err="1">
                <a:ea typeface="ＭＳ Ｐゴシック" panose="020B0600070205080204" pitchFamily="34" charset="-128"/>
              </a:rPr>
              <a:t>vgl</a:t>
            </a:r>
            <a:r>
              <a:rPr lang="de-DE" altLang="de-DE" dirty="0">
                <a:ea typeface="ＭＳ Ｐゴシック" panose="020B0600070205080204" pitchFamily="34" charset="-128"/>
              </a:rPr>
              <a:t> mit </a:t>
            </a:r>
            <a:r>
              <a:rPr lang="de-DE" altLang="de-DE" i="1" dirty="0">
                <a:ea typeface="ＭＳ Ｐゴシック" panose="020B0600070205080204" pitchFamily="34" charset="-128"/>
              </a:rPr>
              <a:t>kurzatmig</a:t>
            </a:r>
            <a:r>
              <a:rPr lang="de-DE" altLang="de-DE" dirty="0">
                <a:ea typeface="ＭＳ Ｐゴシック" panose="020B0600070205080204" pitchFamily="34" charset="-128"/>
              </a:rPr>
              <a:t>)</a:t>
            </a:r>
          </a:p>
          <a:p>
            <a:endParaRPr lang="de-DE" altLang="de-DE" dirty="0">
              <a:ea typeface="ＭＳ Ｐゴシック" panose="020B0600070205080204" pitchFamily="34" charset="-128"/>
            </a:endParaRPr>
          </a:p>
          <a:p>
            <a:endParaRPr lang="de-DE" altLang="de-DE" dirty="0">
              <a:ea typeface="ＭＳ Ｐゴシック" panose="020B0600070205080204" pitchFamily="34" charset="-128"/>
            </a:endParaRPr>
          </a:p>
          <a:p>
            <a:pPr algn="just">
              <a:lnSpc>
                <a:spcPct val="128000"/>
              </a:lnSpc>
            </a:pPr>
            <a:endParaRPr lang="de-DE" altLang="de-DE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marL="457200" indent="-457200">
              <a:buSzPct val="100000"/>
              <a:buAutoNum type="arabicParenR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8</a:t>
            </a:fld>
            <a:endParaRPr lang="de-DE"/>
          </a:p>
        </p:txBody>
      </p:sp>
      <p:pic>
        <p:nvPicPr>
          <p:cNvPr id="6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51E7FB4-35F7-E94D-9B37-E08A511CE7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3800" y="283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2375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1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Sonoritätshierarchie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40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>
              <a:buSzPct val="100000"/>
            </a:pPr>
            <a:r>
              <a:rPr lang="de-DE" altLang="de-DE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Welche Segmente können im Griechischen oder in Ihrer eigenen Sprache Silbennuklei sein?</a:t>
            </a:r>
          </a:p>
          <a:p>
            <a:endParaRPr lang="de-DE" altLang="de-DE" dirty="0">
              <a:ea typeface="ＭＳ Ｐゴシック" panose="020B0600070205080204" pitchFamily="34" charset="-128"/>
            </a:endParaRPr>
          </a:p>
          <a:p>
            <a:endParaRPr lang="de-DE" altLang="de-DE" dirty="0">
              <a:ea typeface="ＭＳ Ｐゴシック" panose="020B0600070205080204" pitchFamily="34" charset="-128"/>
            </a:endParaRPr>
          </a:p>
          <a:p>
            <a:pPr algn="just">
              <a:lnSpc>
                <a:spcPct val="128000"/>
              </a:lnSpc>
            </a:pPr>
            <a:endParaRPr lang="de-DE" altLang="de-DE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marL="457200" indent="-457200">
              <a:buSzPct val="100000"/>
              <a:buAutoNum type="arabicParenR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9034430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7011</TotalTime>
  <Words>2495</Words>
  <Application>Microsoft Macintosh PowerPoint</Application>
  <PresentationFormat>On-screen Show (4:3)</PresentationFormat>
  <Paragraphs>381</Paragraphs>
  <Slides>33</Slides>
  <Notes>2</Notes>
  <HiddenSlides>0</HiddenSlides>
  <MMClips>28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Times New Roman</vt:lpstr>
      <vt:lpstr>WP TypographicSymbols</vt:lpstr>
      <vt:lpstr>Times</vt:lpstr>
      <vt:lpstr>Calibri</vt:lpstr>
      <vt:lpstr>Palatino</vt:lpstr>
      <vt:lpstr>Arial</vt:lpstr>
      <vt:lpstr>Larissa-Design</vt:lpstr>
      <vt:lpstr> Phonologie-Morphologie-Schnittstelle des Deutschen </vt:lpstr>
      <vt:lpstr>Lektüre von Alber </vt:lpstr>
      <vt:lpstr>Inhalt der Präsentation</vt:lpstr>
      <vt:lpstr>Silbenstruktur</vt:lpstr>
      <vt:lpstr>Sonoritätshierarchie</vt:lpstr>
      <vt:lpstr>Sonoritätshierarchie</vt:lpstr>
      <vt:lpstr>Sonoritätshierarchie</vt:lpstr>
      <vt:lpstr>Sonoritätshierarchie</vt:lpstr>
      <vt:lpstr>Sonoritätshierarchie</vt:lpstr>
      <vt:lpstr>Sonoritätshierarchie</vt:lpstr>
      <vt:lpstr>Sonoritätshierarchie</vt:lpstr>
      <vt:lpstr>Positionen</vt:lpstr>
      <vt:lpstr>Kernsilbe</vt:lpstr>
      <vt:lpstr>Positionen</vt:lpstr>
      <vt:lpstr>Positionen: Ansatz</vt:lpstr>
      <vt:lpstr>PowerPoint Presentation</vt:lpstr>
      <vt:lpstr>Positionen: Nukleus</vt:lpstr>
      <vt:lpstr>Positionen: Nukleus, Koda</vt:lpstr>
      <vt:lpstr>Positionen: Koda</vt:lpstr>
      <vt:lpstr>  </vt:lpstr>
      <vt:lpstr>Koda</vt:lpstr>
      <vt:lpstr>Positionen: Präfix</vt:lpstr>
      <vt:lpstr>Präfix</vt:lpstr>
      <vt:lpstr>Positionen: Appendix</vt:lpstr>
      <vt:lpstr>Appendizes</vt:lpstr>
      <vt:lpstr>Appendizes</vt:lpstr>
      <vt:lpstr>Spiegelbildliche Verteilung der Obstruenten und Sonoranten </vt:lpstr>
      <vt:lpstr>Weitere Beschränkungen</vt:lpstr>
      <vt:lpstr>Besonderheiten</vt:lpstr>
      <vt:lpstr>Wohlgeformte Silben des Deutschen </vt:lpstr>
      <vt:lpstr>Silbifizierung</vt:lpstr>
      <vt:lpstr>Zusammenfassung</vt:lpstr>
      <vt:lpstr>Übungen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Winfried Lechner</dc:creator>
  <cp:lastModifiedBy>Caroline Fery</cp:lastModifiedBy>
  <cp:revision>466</cp:revision>
  <dcterms:created xsi:type="dcterms:W3CDTF">2019-06-22T15:52:53Z</dcterms:created>
  <dcterms:modified xsi:type="dcterms:W3CDTF">2020-11-01T08:30:30Z</dcterms:modified>
</cp:coreProperties>
</file>