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97" r:id="rId3"/>
    <p:sldId id="308" r:id="rId4"/>
    <p:sldId id="416" r:id="rId5"/>
    <p:sldId id="342" r:id="rId6"/>
    <p:sldId id="267" r:id="rId7"/>
    <p:sldId id="303" r:id="rId8"/>
    <p:sldId id="422" r:id="rId9"/>
    <p:sldId id="347" r:id="rId10"/>
    <p:sldId id="305" r:id="rId11"/>
    <p:sldId id="345" r:id="rId12"/>
    <p:sldId id="307" r:id="rId13"/>
    <p:sldId id="423" r:id="rId14"/>
    <p:sldId id="373" r:id="rId15"/>
    <p:sldId id="268" r:id="rId16"/>
    <p:sldId id="269" r:id="rId17"/>
    <p:sldId id="277" r:id="rId18"/>
    <p:sldId id="272" r:id="rId19"/>
    <p:sldId id="418" r:id="rId20"/>
    <p:sldId id="424" r:id="rId21"/>
    <p:sldId id="274" r:id="rId22"/>
    <p:sldId id="276" r:id="rId23"/>
    <p:sldId id="278" r:id="rId24"/>
    <p:sldId id="279" r:id="rId25"/>
    <p:sldId id="260" r:id="rId26"/>
    <p:sldId id="280" r:id="rId27"/>
    <p:sldId id="421" r:id="rId28"/>
    <p:sldId id="282" r:id="rId29"/>
    <p:sldId id="283" r:id="rId30"/>
    <p:sldId id="284" r:id="rId31"/>
    <p:sldId id="285" r:id="rId32"/>
    <p:sldId id="261" r:id="rId33"/>
    <p:sldId id="419" r:id="rId34"/>
    <p:sldId id="288" r:id="rId35"/>
    <p:sldId id="358" r:id="rId36"/>
    <p:sldId id="289" r:id="rId37"/>
    <p:sldId id="291" r:id="rId38"/>
    <p:sldId id="360" r:id="rId39"/>
    <p:sldId id="292" r:id="rId40"/>
    <p:sldId id="327" r:id="rId41"/>
    <p:sldId id="328" r:id="rId42"/>
    <p:sldId id="330" r:id="rId43"/>
    <p:sldId id="304" r:id="rId44"/>
    <p:sldId id="336" r:id="rId45"/>
    <p:sldId id="296" r:id="rId46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9F1"/>
    <a:srgbClr val="2B1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89"/>
    <p:restoredTop sz="94040"/>
  </p:normalViewPr>
  <p:slideViewPr>
    <p:cSldViewPr snapToGrid="0" snapToObjects="1">
      <p:cViewPr varScale="1">
        <p:scale>
          <a:sx n="57" d="100"/>
          <a:sy n="57" d="100"/>
        </p:scale>
        <p:origin x="19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91D4F-4DF6-8043-889C-612B39EA5447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48EB9-9938-3C41-A5A0-EAA96118C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39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0601F923-4FB5-5941-AA2B-BD1A45D9E9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32E7295-4FD1-464C-A55C-4FF6AE9DAD78}" type="slidenum">
              <a:rPr lang="de-DE" altLang="de-DE" sz="1200">
                <a:latin typeface="Times" pitchFamily="2" charset="0"/>
              </a:rPr>
              <a:pPr/>
              <a:t>2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8780FB70-EFF0-DC42-839C-126F4A7480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E0484C2-250E-164F-8E3E-724168AD6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3053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01BA9CB8-2892-0949-AEF1-A0BE2765DE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E1C1B77-2090-D44F-AFB2-8EFC1A7AA2CA}" type="slidenum">
              <a:rPr lang="de-DE" altLang="de-DE" sz="1200">
                <a:latin typeface="Times" pitchFamily="2" charset="0"/>
              </a:rPr>
              <a:pPr/>
              <a:t>11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C3CB08F1-5E57-5B45-9222-9B75CBC488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A691A66-DF34-1949-A45F-5423CD35EF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4195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4CC7D824-83AC-B040-A589-81429DF151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A26265-3465-AA4C-BEF4-FE61E59557D7}" type="slidenum">
              <a:rPr lang="de-DE" altLang="de-DE" sz="1200">
                <a:latin typeface="Times" pitchFamily="2" charset="0"/>
              </a:rPr>
              <a:pPr/>
              <a:t>12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0F9CACE6-D30B-8A41-A989-E52200B3B4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486ABA8-E804-8F45-A774-B196987459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3650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4CC7D824-83AC-B040-A589-81429DF151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A26265-3465-AA4C-BEF4-FE61E59557D7}" type="slidenum">
              <a:rPr lang="de-DE" altLang="de-DE" sz="1200">
                <a:latin typeface="Times" pitchFamily="2" charset="0"/>
              </a:rPr>
              <a:pPr/>
              <a:t>13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0F9CACE6-D30B-8A41-A989-E52200B3B4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486ABA8-E804-8F45-A774-B196987459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6859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26F04249-5E40-0E44-91C2-A8F02028FD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43B2EC0-85D6-1F4A-8308-753BACE78966}" type="slidenum">
              <a:rPr lang="de-DE" altLang="de-DE" sz="1200">
                <a:latin typeface="Times" pitchFamily="2" charset="0"/>
              </a:rPr>
              <a:pPr/>
              <a:t>14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40962" name="Rectangle 1026">
            <a:extLst>
              <a:ext uri="{FF2B5EF4-FFF2-40B4-BE49-F238E27FC236}">
                <a16:creationId xmlns:a16="http://schemas.microsoft.com/office/drawing/2014/main" id="{A1AD2706-DA82-564F-909C-13287AC180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1027">
            <a:extLst>
              <a:ext uri="{FF2B5EF4-FFF2-40B4-BE49-F238E27FC236}">
                <a16:creationId xmlns:a16="http://schemas.microsoft.com/office/drawing/2014/main" id="{23D4CF1A-493F-F940-82C4-84B5D8FCF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6983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2975CD3E-A584-9744-A64F-B886A5E2F6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85B09E-ADDC-1846-BFB4-3C4AF2D0A4DD}" type="slidenum">
              <a:rPr lang="de-DE" altLang="de-DE" sz="1200">
                <a:latin typeface="Times" pitchFamily="2" charset="0"/>
              </a:rPr>
              <a:pPr/>
              <a:t>15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43010" name="Rectangle 1026">
            <a:extLst>
              <a:ext uri="{FF2B5EF4-FFF2-40B4-BE49-F238E27FC236}">
                <a16:creationId xmlns:a16="http://schemas.microsoft.com/office/drawing/2014/main" id="{255719D1-E9D6-B543-AFCE-BB053C86DA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1027">
            <a:extLst>
              <a:ext uri="{FF2B5EF4-FFF2-40B4-BE49-F238E27FC236}">
                <a16:creationId xmlns:a16="http://schemas.microsoft.com/office/drawing/2014/main" id="{EA4FDA7C-B3A7-444A-A52F-3F1BB2A32C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7001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E9748C1A-9A34-694C-9888-B9647C473B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211274-4A6D-4F4F-81A7-64A1D4CD6F79}" type="slidenum">
              <a:rPr lang="de-DE" altLang="de-DE" sz="1200">
                <a:latin typeface="Times" pitchFamily="2" charset="0"/>
              </a:rPr>
              <a:pPr/>
              <a:t>16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45058" name="Rectangle 1026">
            <a:extLst>
              <a:ext uri="{FF2B5EF4-FFF2-40B4-BE49-F238E27FC236}">
                <a16:creationId xmlns:a16="http://schemas.microsoft.com/office/drawing/2014/main" id="{B005E6AB-32E7-BF45-B716-F14BCD66DA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1027">
            <a:extLst>
              <a:ext uri="{FF2B5EF4-FFF2-40B4-BE49-F238E27FC236}">
                <a16:creationId xmlns:a16="http://schemas.microsoft.com/office/drawing/2014/main" id="{44E63A57-8466-D44D-A605-8612ECBBD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1402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8F77AC8-E95E-5247-B146-508DF2EC8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4B61A6-7C91-5E45-8E82-9EAC22B366ED}" type="slidenum">
              <a:rPr lang="de-DE" altLang="de-DE" sz="1200">
                <a:latin typeface="Times" pitchFamily="2" charset="0"/>
              </a:rPr>
              <a:pPr/>
              <a:t>17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47106" name="Rectangle 1026">
            <a:extLst>
              <a:ext uri="{FF2B5EF4-FFF2-40B4-BE49-F238E27FC236}">
                <a16:creationId xmlns:a16="http://schemas.microsoft.com/office/drawing/2014/main" id="{EB436CC9-F333-E04F-B89B-6281A14C11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1027">
            <a:extLst>
              <a:ext uri="{FF2B5EF4-FFF2-40B4-BE49-F238E27FC236}">
                <a16:creationId xmlns:a16="http://schemas.microsoft.com/office/drawing/2014/main" id="{06937D4A-EA13-4547-90C6-E6D96C0AE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4282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483D1650-9334-1F4B-8975-9D2BEA73C6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23C1945-46B2-1848-9DE4-6898DF030880}" type="slidenum">
              <a:rPr lang="de-DE" altLang="de-DE" sz="1200">
                <a:latin typeface="Times" pitchFamily="2" charset="0"/>
              </a:rPr>
              <a:pPr/>
              <a:t>18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49154" name="Rectangle 1026">
            <a:extLst>
              <a:ext uri="{FF2B5EF4-FFF2-40B4-BE49-F238E27FC236}">
                <a16:creationId xmlns:a16="http://schemas.microsoft.com/office/drawing/2014/main" id="{E3158DB9-12D1-154C-BA24-33A7E4E765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1027">
            <a:extLst>
              <a:ext uri="{FF2B5EF4-FFF2-40B4-BE49-F238E27FC236}">
                <a16:creationId xmlns:a16="http://schemas.microsoft.com/office/drawing/2014/main" id="{5B6EBEFC-FA35-9E48-BF22-DBBA76D47A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4382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F8F9C5C8-3E8C-E745-A605-71A31517B5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A27E40-B73F-8846-BC7A-8D577C0F2868}" type="slidenum">
              <a:rPr lang="de-DE" altLang="de-DE" sz="1200">
                <a:latin typeface="Times" pitchFamily="2" charset="0"/>
              </a:rPr>
              <a:pPr/>
              <a:t>19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51202" name="Rectangle 1026">
            <a:extLst>
              <a:ext uri="{FF2B5EF4-FFF2-40B4-BE49-F238E27FC236}">
                <a16:creationId xmlns:a16="http://schemas.microsoft.com/office/drawing/2014/main" id="{5C72700F-FADB-5E4C-AF6D-3421C19A97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1027">
            <a:extLst>
              <a:ext uri="{FF2B5EF4-FFF2-40B4-BE49-F238E27FC236}">
                <a16:creationId xmlns:a16="http://schemas.microsoft.com/office/drawing/2014/main" id="{56CAB332-E121-5144-9724-FF16BE0C5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5541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F8F9C5C8-3E8C-E745-A605-71A31517B5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A27E40-B73F-8846-BC7A-8D577C0F2868}" type="slidenum">
              <a:rPr lang="de-DE" altLang="de-DE" sz="1200">
                <a:latin typeface="Times" pitchFamily="2" charset="0"/>
              </a:rPr>
              <a:pPr/>
              <a:t>20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51202" name="Rectangle 1026">
            <a:extLst>
              <a:ext uri="{FF2B5EF4-FFF2-40B4-BE49-F238E27FC236}">
                <a16:creationId xmlns:a16="http://schemas.microsoft.com/office/drawing/2014/main" id="{5C72700F-FADB-5E4C-AF6D-3421C19A97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1027">
            <a:extLst>
              <a:ext uri="{FF2B5EF4-FFF2-40B4-BE49-F238E27FC236}">
                <a16:creationId xmlns:a16="http://schemas.microsoft.com/office/drawing/2014/main" id="{56CAB332-E121-5144-9724-FF16BE0C5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0652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34BCD883-8A3B-134B-975A-D22ADFB748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E9C164-02E0-5849-93EE-23CF00C3C283}" type="slidenum">
              <a:rPr lang="de-DE" altLang="de-DE" sz="1200">
                <a:latin typeface="Times" pitchFamily="2" charset="0"/>
              </a:rPr>
              <a:pPr/>
              <a:t>3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91089C7A-6459-234B-BB55-7765510B51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E35D584-1F64-5942-9515-9FD0F098E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2994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E9620D65-AB9C-3842-A117-524862D8FE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414ECF-8726-7E4C-924B-0F3094068698}" type="slidenum">
              <a:rPr lang="de-DE" altLang="de-DE" sz="1200">
                <a:latin typeface="Times" pitchFamily="2" charset="0"/>
              </a:rPr>
              <a:pPr/>
              <a:t>21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55298" name="Rectangle 1026">
            <a:extLst>
              <a:ext uri="{FF2B5EF4-FFF2-40B4-BE49-F238E27FC236}">
                <a16:creationId xmlns:a16="http://schemas.microsoft.com/office/drawing/2014/main" id="{03831944-636B-8744-9934-3D140FFA4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1027">
            <a:extLst>
              <a:ext uri="{FF2B5EF4-FFF2-40B4-BE49-F238E27FC236}">
                <a16:creationId xmlns:a16="http://schemas.microsoft.com/office/drawing/2014/main" id="{AC64718E-E849-5B4B-A6C5-667A8C1CA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3113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4B397DD8-8556-7446-BA68-3187731A0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ED5B9DD-97AF-F745-83BA-0FBD3C63A39D}" type="slidenum">
              <a:rPr lang="de-DE" altLang="de-DE" sz="1200">
                <a:latin typeface="Times" pitchFamily="2" charset="0"/>
              </a:rPr>
              <a:pPr/>
              <a:t>22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57346" name="Rectangle 1026">
            <a:extLst>
              <a:ext uri="{FF2B5EF4-FFF2-40B4-BE49-F238E27FC236}">
                <a16:creationId xmlns:a16="http://schemas.microsoft.com/office/drawing/2014/main" id="{A9B9EFBA-16AF-7645-B185-0406E41F1E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1027">
            <a:extLst>
              <a:ext uri="{FF2B5EF4-FFF2-40B4-BE49-F238E27FC236}">
                <a16:creationId xmlns:a16="http://schemas.microsoft.com/office/drawing/2014/main" id="{51560B9A-3446-A441-89C8-81DC712BC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211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2F89763F-0C2A-EF42-81F9-DA8AD0B453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F0F94A0-7288-7E42-890C-ED6D0B46F599}" type="slidenum">
              <a:rPr lang="de-DE" altLang="de-DE" sz="1200">
                <a:latin typeface="Times" pitchFamily="2" charset="0"/>
              </a:rPr>
              <a:pPr/>
              <a:t>23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53C889D2-4B6B-A849-BAAA-11C78D4FF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6F960075-586B-C648-973D-A067FBE044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8951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6287BFC2-47C0-B44B-A649-CE17C65188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194508D-7632-4147-8794-5E50A3CDE0E1}" type="slidenum">
              <a:rPr lang="de-DE" altLang="de-DE" sz="1200">
                <a:latin typeface="Times" pitchFamily="2" charset="0"/>
              </a:rPr>
              <a:pPr/>
              <a:t>24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61442" name="Rectangle 1026">
            <a:extLst>
              <a:ext uri="{FF2B5EF4-FFF2-40B4-BE49-F238E27FC236}">
                <a16:creationId xmlns:a16="http://schemas.microsoft.com/office/drawing/2014/main" id="{7BD4C1B0-9409-9A4F-8788-74A986E705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1027">
            <a:extLst>
              <a:ext uri="{FF2B5EF4-FFF2-40B4-BE49-F238E27FC236}">
                <a16:creationId xmlns:a16="http://schemas.microsoft.com/office/drawing/2014/main" id="{90178993-9565-2247-B402-85A9D2673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2624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4B060211-CA30-BB44-9ACE-32C2E172BA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F525430-209A-0F43-BE00-045765ECC13C}" type="slidenum">
              <a:rPr lang="de-DE" altLang="de-DE" sz="1200">
                <a:latin typeface="Times" pitchFamily="2" charset="0"/>
              </a:rPr>
              <a:pPr/>
              <a:t>25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63490" name="Rectangle 1026">
            <a:extLst>
              <a:ext uri="{FF2B5EF4-FFF2-40B4-BE49-F238E27FC236}">
                <a16:creationId xmlns:a16="http://schemas.microsoft.com/office/drawing/2014/main" id="{B8D25436-2CD4-8F4E-AD24-67E5176F85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1027">
            <a:extLst>
              <a:ext uri="{FF2B5EF4-FFF2-40B4-BE49-F238E27FC236}">
                <a16:creationId xmlns:a16="http://schemas.microsoft.com/office/drawing/2014/main" id="{4A9DFC10-DBB1-F94F-8157-49FE82543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3601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3E235AEC-A61F-5547-B0A3-E738464AF7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6AD96C-4A03-AD45-8869-326A69CEB0F1}" type="slidenum">
              <a:rPr lang="de-DE" altLang="de-DE" sz="1200">
                <a:latin typeface="Times" pitchFamily="2" charset="0"/>
              </a:rPr>
              <a:pPr/>
              <a:t>26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65538" name="Rectangle 1026">
            <a:extLst>
              <a:ext uri="{FF2B5EF4-FFF2-40B4-BE49-F238E27FC236}">
                <a16:creationId xmlns:a16="http://schemas.microsoft.com/office/drawing/2014/main" id="{9832C012-B841-3B48-A0EC-6A047FB417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1027">
            <a:extLst>
              <a:ext uri="{FF2B5EF4-FFF2-40B4-BE49-F238E27FC236}">
                <a16:creationId xmlns:a16="http://schemas.microsoft.com/office/drawing/2014/main" id="{12BC048A-F9ED-5549-82AE-D4B29CD27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337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8429C9C4-49E8-D84C-B7C8-7A9AB566A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3408DCE-0A27-C14C-AF0D-F145B9971BBA}" type="slidenum">
              <a:rPr lang="de-DE" altLang="de-DE" sz="1200">
                <a:latin typeface="Times" pitchFamily="2" charset="0"/>
              </a:rPr>
              <a:pPr/>
              <a:t>27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67586" name="Rectangle 1026">
            <a:extLst>
              <a:ext uri="{FF2B5EF4-FFF2-40B4-BE49-F238E27FC236}">
                <a16:creationId xmlns:a16="http://schemas.microsoft.com/office/drawing/2014/main" id="{728EB608-67A2-484D-BC6E-CEE61A82E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1027">
            <a:extLst>
              <a:ext uri="{FF2B5EF4-FFF2-40B4-BE49-F238E27FC236}">
                <a16:creationId xmlns:a16="http://schemas.microsoft.com/office/drawing/2014/main" id="{B802E5BD-9CCD-6243-9DA3-B42CF4979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8533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5B92FCC2-91D7-704F-A0C5-A79397FBB4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D26452F-0F27-3C4E-8061-9B6C78C5BAD8}" type="slidenum">
              <a:rPr lang="de-DE" altLang="de-DE" sz="1200">
                <a:latin typeface="Times" pitchFamily="2" charset="0"/>
              </a:rPr>
              <a:pPr/>
              <a:t>28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69634" name="Rectangle 1026">
            <a:extLst>
              <a:ext uri="{FF2B5EF4-FFF2-40B4-BE49-F238E27FC236}">
                <a16:creationId xmlns:a16="http://schemas.microsoft.com/office/drawing/2014/main" id="{A7D40EC7-4BB3-044E-9EAF-8D3B8BFFF8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1027">
            <a:extLst>
              <a:ext uri="{FF2B5EF4-FFF2-40B4-BE49-F238E27FC236}">
                <a16:creationId xmlns:a16="http://schemas.microsoft.com/office/drawing/2014/main" id="{C85FF4A7-8450-2841-A33B-E3447C4EC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99179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96FB0C7E-0F68-004E-A40D-D33F396B11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C8762-F443-5843-95F7-69249AF4822C}" type="slidenum">
              <a:rPr lang="de-DE" altLang="de-DE" sz="1200">
                <a:latin typeface="Times" pitchFamily="2" charset="0"/>
              </a:rPr>
              <a:pPr/>
              <a:t>29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71682" name="Rectangle 1026">
            <a:extLst>
              <a:ext uri="{FF2B5EF4-FFF2-40B4-BE49-F238E27FC236}">
                <a16:creationId xmlns:a16="http://schemas.microsoft.com/office/drawing/2014/main" id="{30CA7CDB-AFF9-DF48-B664-11E9817A6F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1027">
            <a:extLst>
              <a:ext uri="{FF2B5EF4-FFF2-40B4-BE49-F238E27FC236}">
                <a16:creationId xmlns:a16="http://schemas.microsoft.com/office/drawing/2014/main" id="{5311F98E-969D-C04D-8915-DA587A3162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467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2EB985A1-9C93-774C-B096-405DDE377B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7E4E91-6B73-A74F-A9A1-C492779D86D4}" type="slidenum">
              <a:rPr lang="de-DE" altLang="de-DE" sz="1200">
                <a:latin typeface="Times" pitchFamily="2" charset="0"/>
              </a:rPr>
              <a:pPr/>
              <a:t>30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73730" name="Rectangle 1026">
            <a:extLst>
              <a:ext uri="{FF2B5EF4-FFF2-40B4-BE49-F238E27FC236}">
                <a16:creationId xmlns:a16="http://schemas.microsoft.com/office/drawing/2014/main" id="{E28525FB-1879-974E-B33F-E474371015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1027">
            <a:extLst>
              <a:ext uri="{FF2B5EF4-FFF2-40B4-BE49-F238E27FC236}">
                <a16:creationId xmlns:a16="http://schemas.microsoft.com/office/drawing/2014/main" id="{8C753C76-12CF-8E46-8CA2-CA690E952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838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F3E533DA-D8D6-6447-9C9B-45BAA6FCEC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4A90FA0-4595-E84B-93B7-0BBBAEA935F0}" type="slidenum">
              <a:rPr lang="de-DE" altLang="de-DE" sz="1200">
                <a:latin typeface="Times" pitchFamily="2" charset="0"/>
              </a:rPr>
              <a:pPr/>
              <a:t>4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22530" name="Rectangle 1026">
            <a:extLst>
              <a:ext uri="{FF2B5EF4-FFF2-40B4-BE49-F238E27FC236}">
                <a16:creationId xmlns:a16="http://schemas.microsoft.com/office/drawing/2014/main" id="{F82AA759-91B5-734E-8685-8F47328A8E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1027">
            <a:extLst>
              <a:ext uri="{FF2B5EF4-FFF2-40B4-BE49-F238E27FC236}">
                <a16:creationId xmlns:a16="http://schemas.microsoft.com/office/drawing/2014/main" id="{0B367F7D-241D-AF46-88A0-D30F91A14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71998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C0FF8816-BE5B-064E-BBAF-8C75E83D55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2483CA-38DA-4747-9409-A88356A502AB}" type="slidenum">
              <a:rPr lang="de-DE" altLang="de-DE" sz="1200">
                <a:latin typeface="Times" pitchFamily="2" charset="0"/>
              </a:rPr>
              <a:pPr/>
              <a:t>31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987B10DF-80B3-244F-A67D-887EBB2EA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63218E25-BDA6-D341-903F-757E7E5AFB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442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B3504134-68AC-0840-8D9A-35D00CF591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07202D4-B3F8-0242-869F-76338A4AB7F1}" type="slidenum">
              <a:rPr lang="de-DE" altLang="de-DE" sz="1200">
                <a:latin typeface="Times" pitchFamily="2" charset="0"/>
              </a:rPr>
              <a:pPr/>
              <a:t>32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A6994BC8-C573-ED47-A385-004EF49648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782F8B1A-7E5F-3B48-83D1-DFBC28EAB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38653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482C61A7-91E1-C842-8586-BE8C47F139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1374BD-5E42-9445-9D27-A105B0D790E6}" type="slidenum">
              <a:rPr lang="de-DE" altLang="de-DE" sz="1200">
                <a:latin typeface="Times" pitchFamily="2" charset="0"/>
              </a:rPr>
              <a:pPr/>
              <a:t>33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01BDCE68-CEFA-0742-B1C2-3FFADB60F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3EFA82EB-DF5C-7F44-9F16-C46FC2BED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67497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1F64DB74-EDFA-A24F-B708-4B2F24B93D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2263CC-7B8C-184F-AB8E-D76102CDFA98}" type="slidenum">
              <a:rPr lang="de-DE" altLang="de-DE" sz="1200">
                <a:latin typeface="Times" pitchFamily="2" charset="0"/>
              </a:rPr>
              <a:pPr/>
              <a:t>34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83970" name="Rectangle 1026">
            <a:extLst>
              <a:ext uri="{FF2B5EF4-FFF2-40B4-BE49-F238E27FC236}">
                <a16:creationId xmlns:a16="http://schemas.microsoft.com/office/drawing/2014/main" id="{950F1586-B4A6-0C48-B347-42EC01710B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1027">
            <a:extLst>
              <a:ext uri="{FF2B5EF4-FFF2-40B4-BE49-F238E27FC236}">
                <a16:creationId xmlns:a16="http://schemas.microsoft.com/office/drawing/2014/main" id="{E92B5C9A-5010-A640-B42F-B90CC90CAB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839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6A1EB953-49F5-3D4E-843E-D1B3DB7580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0CC1396-A3FA-8B4E-86B8-ECCDC9C5A4B1}" type="slidenum">
              <a:rPr lang="de-DE" altLang="de-DE" sz="1200">
                <a:latin typeface="Times" pitchFamily="2" charset="0"/>
              </a:rPr>
              <a:pPr/>
              <a:t>35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6D9E8219-CE52-FD4D-AA9D-26D433704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5466377E-78FF-C748-A3B7-6DAD5A7AA3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73040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72D81F37-020E-324E-B156-E6DAC1F17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890A283-7AF8-E547-8E37-CB0CA2326238}" type="slidenum">
              <a:rPr lang="de-DE" altLang="de-DE" sz="1200">
                <a:latin typeface="Times" pitchFamily="2" charset="0"/>
              </a:rPr>
              <a:pPr/>
              <a:t>36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2AFB4C67-40B6-ED48-9ACD-74B62FDDEC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B1C248AB-8AF1-5B4E-9F51-4A43FCB612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24770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B59555B2-9605-5140-BA59-3A8F8BCD33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0D4E21-7E72-5744-8264-DA3F36307655}" type="slidenum">
              <a:rPr lang="de-DE" altLang="de-DE" sz="1200">
                <a:latin typeface="Times" pitchFamily="2" charset="0"/>
              </a:rPr>
              <a:pPr/>
              <a:t>37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92162" name="Rectangle 1026">
            <a:extLst>
              <a:ext uri="{FF2B5EF4-FFF2-40B4-BE49-F238E27FC236}">
                <a16:creationId xmlns:a16="http://schemas.microsoft.com/office/drawing/2014/main" id="{6C6C1775-4C54-3B41-A6B1-FE30C725EA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1027">
            <a:extLst>
              <a:ext uri="{FF2B5EF4-FFF2-40B4-BE49-F238E27FC236}">
                <a16:creationId xmlns:a16="http://schemas.microsoft.com/office/drawing/2014/main" id="{51F8F5B7-0590-8F42-8014-34D834C53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10771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4B0EBBA1-34AE-E744-9ECC-D5CC53AA91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5998478-219F-AC40-AFE2-6C35666ED8AF}" type="slidenum">
              <a:rPr lang="de-DE" altLang="de-DE" sz="1200">
                <a:latin typeface="Times" pitchFamily="2" charset="0"/>
              </a:rPr>
              <a:pPr/>
              <a:t>38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FA17EC89-4A4A-C147-B51D-49F30D7B4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7C67D80B-33C2-4144-8473-93904A6CA6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00646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A39D4DE8-D101-F144-90B6-46A443B5FA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6BFA61-33B1-FB4B-B42F-7CB0581E3AF6}" type="slidenum">
              <a:rPr lang="de-DE" altLang="de-DE" sz="1200">
                <a:latin typeface="Times" pitchFamily="2" charset="0"/>
              </a:rPr>
              <a:pPr/>
              <a:t>39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94210" name="Rectangle 1026">
            <a:extLst>
              <a:ext uri="{FF2B5EF4-FFF2-40B4-BE49-F238E27FC236}">
                <a16:creationId xmlns:a16="http://schemas.microsoft.com/office/drawing/2014/main" id="{6902D6BC-EACB-8E40-AE4F-85F2A26F5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1027">
            <a:extLst>
              <a:ext uri="{FF2B5EF4-FFF2-40B4-BE49-F238E27FC236}">
                <a16:creationId xmlns:a16="http://schemas.microsoft.com/office/drawing/2014/main" id="{719377C3-9107-3441-A2D2-50B16218CE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27407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674A7DFB-7E25-FB4D-B7B7-3C8606D424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B9746A-2C29-6C4D-8575-38967733DE35}" type="slidenum">
              <a:rPr lang="de-DE" altLang="de-DE" sz="1200">
                <a:latin typeface="Times" pitchFamily="2" charset="0"/>
              </a:rPr>
              <a:pPr/>
              <a:t>40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96258" name="Rectangle 1026">
            <a:extLst>
              <a:ext uri="{FF2B5EF4-FFF2-40B4-BE49-F238E27FC236}">
                <a16:creationId xmlns:a16="http://schemas.microsoft.com/office/drawing/2014/main" id="{2C6F0B29-4BAE-F54C-B174-A0F23C42F2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1027">
            <a:extLst>
              <a:ext uri="{FF2B5EF4-FFF2-40B4-BE49-F238E27FC236}">
                <a16:creationId xmlns:a16="http://schemas.microsoft.com/office/drawing/2014/main" id="{249333D8-1497-9942-A534-11EBFDD8A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710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C5E84D7E-8A8B-544E-83D4-C513F2E318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D0AA22-F3A8-F14C-8D41-66A03E2866F5}" type="slidenum">
              <a:rPr lang="de-DE" altLang="de-DE" sz="1200">
                <a:latin typeface="Times" pitchFamily="2" charset="0"/>
              </a:rPr>
              <a:pPr/>
              <a:t>5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24578" name="Rectangle 1026">
            <a:extLst>
              <a:ext uri="{FF2B5EF4-FFF2-40B4-BE49-F238E27FC236}">
                <a16:creationId xmlns:a16="http://schemas.microsoft.com/office/drawing/2014/main" id="{A799B0E1-9151-984B-BE9D-1104973A01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1027">
            <a:extLst>
              <a:ext uri="{FF2B5EF4-FFF2-40B4-BE49-F238E27FC236}">
                <a16:creationId xmlns:a16="http://schemas.microsoft.com/office/drawing/2014/main" id="{562B5FBD-07BA-D948-BD1C-4590D82B3A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57635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D4D8CD2C-5D8D-7F4A-8BA8-3F53E82918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4E3307-9DF6-C043-8F9C-A4CC26C1CEE5}" type="slidenum">
              <a:rPr lang="de-DE" altLang="de-DE" sz="1200">
                <a:latin typeface="Times" pitchFamily="2" charset="0"/>
              </a:rPr>
              <a:pPr/>
              <a:t>41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98306" name="Rectangle 1026">
            <a:extLst>
              <a:ext uri="{FF2B5EF4-FFF2-40B4-BE49-F238E27FC236}">
                <a16:creationId xmlns:a16="http://schemas.microsoft.com/office/drawing/2014/main" id="{63ACB123-92E9-CB44-9B78-BEDE805D69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1027">
            <a:extLst>
              <a:ext uri="{FF2B5EF4-FFF2-40B4-BE49-F238E27FC236}">
                <a16:creationId xmlns:a16="http://schemas.microsoft.com/office/drawing/2014/main" id="{F7876E43-6540-7347-88C6-99FDAA6524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27811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8442C391-ABBE-3F42-8BC1-9DBEC56D12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12D9253-05A7-6A47-9DD4-2AA01F0D4C8F}" type="slidenum">
              <a:rPr lang="de-DE" altLang="de-DE" sz="1200">
                <a:latin typeface="Times" pitchFamily="2" charset="0"/>
              </a:rPr>
              <a:pPr/>
              <a:t>42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F4B02EAC-344D-EB42-A58E-9566A35301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F610DC4F-80CE-DC49-AFE7-52DAAE6CD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40041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002E9730-9AB4-A74B-8B73-C51C650007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8DAB6B-053C-9A49-9A40-9CBC312EA0CB}" type="slidenum">
              <a:rPr lang="de-DE" altLang="de-DE" sz="1200">
                <a:latin typeface="Times" pitchFamily="2" charset="0"/>
              </a:rPr>
              <a:pPr/>
              <a:t>43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A53438FE-C82F-3E4D-8B79-8AB971FDC3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86EACB2D-481B-1B4A-AFB4-EF1A3C21F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79724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7A40FD57-ABDA-6543-80C1-FEA7979B0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C2D366-82F8-E749-ACD5-AE2C03FBC5BB}" type="slidenum">
              <a:rPr lang="de-DE" altLang="de-DE" sz="1200">
                <a:latin typeface="Times" pitchFamily="2" charset="0"/>
              </a:rPr>
              <a:pPr/>
              <a:t>44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341365EE-B8DB-2A49-B094-09D3525195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08E3A7CE-61D9-7445-9380-FFDA5C6CE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9463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1A904A78-AF06-F84A-8CAE-4C15827945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CFC49A-E0A1-934E-860F-CE5BAF3FB0D5}" type="slidenum">
              <a:rPr lang="de-DE" altLang="de-DE" sz="1200">
                <a:latin typeface="Times" pitchFamily="2" charset="0"/>
              </a:rPr>
              <a:pPr/>
              <a:t>6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26626" name="Rectangle 1026">
            <a:extLst>
              <a:ext uri="{FF2B5EF4-FFF2-40B4-BE49-F238E27FC236}">
                <a16:creationId xmlns:a16="http://schemas.microsoft.com/office/drawing/2014/main" id="{1C9C2032-BEC3-F945-B5F5-6BA1BCF89D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1027">
            <a:extLst>
              <a:ext uri="{FF2B5EF4-FFF2-40B4-BE49-F238E27FC236}">
                <a16:creationId xmlns:a16="http://schemas.microsoft.com/office/drawing/2014/main" id="{F20A34AC-0990-3844-9CA9-5E73C6A05F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7509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00B53EE0-B4FB-BF46-B062-BF0EB366DB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8FC6C5-397B-0B4B-9D2B-07BB9DA43E34}" type="slidenum">
              <a:rPr lang="de-DE" altLang="de-DE" sz="1200">
                <a:latin typeface="Times" pitchFamily="2" charset="0"/>
              </a:rPr>
              <a:pPr/>
              <a:t>7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66EA4D52-85B3-AA40-BBC9-8AA0B894A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1B4A0DE-EBDD-FC48-B729-F749FBEFA3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4298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BDE6382C-E8DD-B14D-803E-474F8F9F40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80F2AA7-DE3C-AC44-8232-F489182FF196}" type="slidenum">
              <a:rPr lang="de-DE" altLang="de-DE" sz="1200">
                <a:latin typeface="Times" pitchFamily="2" charset="0"/>
              </a:rPr>
              <a:pPr/>
              <a:t>8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04F1C940-7B97-9B4B-96BC-81376E9C43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3711FF7-FC46-CC49-97FF-57F8DDD46A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2202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2E77A593-A035-5D46-B314-9A8FBC2D97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A8D5CBD-005B-994D-AF40-0E54DA71432A}" type="slidenum">
              <a:rPr lang="de-DE" altLang="de-DE" sz="1200">
                <a:latin typeface="Times" pitchFamily="2" charset="0"/>
              </a:rPr>
              <a:pPr/>
              <a:t>9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6BB0E2A3-2A40-7C4E-9DD8-BA27B97C18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94C1617-CF7A-EE46-9690-E0FA5B0C24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1587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36975429-A7BA-9349-9B9D-78A8BFDBDD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EBA6E26-3051-E943-9146-0DCF7E7C514C}" type="slidenum">
              <a:rPr lang="de-DE" altLang="de-DE" sz="1200">
                <a:latin typeface="Times" pitchFamily="2" charset="0"/>
              </a:rPr>
              <a:pPr/>
              <a:t>10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40CF328F-FF49-C746-95B1-3162ABBC58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C28AB30-46F1-B04F-A16F-FFFD779BA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136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E599-4364-824E-9433-B1D81353F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E8290-4BF6-A84B-85F1-EB4907D1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58ADD-90ED-3E4E-9BF5-8CF9562B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06.10.20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F634-FCEC-4B4E-B5C0-0D5D5492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5A095-D015-524B-99E5-19EBC9B6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0835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B25B-A7F6-5642-87A4-9435EF21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7D0AE-9C0A-9747-B7C9-32CC16A92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5C0D1-5259-1B46-B9F2-96FAD3AA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06.10.20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F6AD-FF4A-F846-8907-BE5E7CD8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B51F3-9670-594D-942C-E1E89A2F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55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797E9D-7EF2-9C42-8F95-A73622B27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EBFF5-EFFE-8D4B-96B0-D8D59C9DA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811C3-1223-0540-AF57-7E37C8F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06.10.20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06C9B-1777-864E-9383-FF792ED3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BF719-99DC-C141-99E7-453B5EFA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2372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E10B-85DE-A44A-ABCB-05614980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827F1-3CB0-BC47-9131-31708108E0F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288E-075F-4B46-A1E2-42AE2675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06.10.20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C5F5-868A-8D44-A3B2-D7D3C1C7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98A16-076E-9B45-8B36-675E2299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397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A2D1-70F9-ED4D-87B6-CB5C6659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11AB1-20EB-D64D-A55E-61587F4D9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D36B1-CE49-0241-9205-C6E95580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06.10.20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DA28-43F6-DA4A-9309-FC841421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7D237-A0CD-6349-99E4-4090D902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1576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9C37-4C6A-0E40-94E6-C270576A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DE3D-8477-1244-A110-C749FC794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49AA9-EA16-9044-A938-B56344B6A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6C7C3-9EF4-BD41-9C98-A0DC6F1E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06.10.20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204A4-CC55-8F47-8419-DEC75383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D5FCF-326A-D54D-8A85-BDE834DE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751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737C-95F9-F34A-8E3F-01E43E9C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846E9-2A5E-1C4C-885E-F8E915E62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C7D24-E663-6D43-8373-18A481C3F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58901-5C84-D742-B8A1-2AE56F3C8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0B774-CC53-C14F-9C5B-533F598C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4A7E9-AFA0-194D-B05B-28194BA3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06.10.20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249211-13E9-E44C-BD82-C13A08E7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E0A987-47E9-F046-A633-9D216896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8046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7F57-1A35-FB4E-BE65-6B9D4D07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0C1EC-B78A-874B-9FB0-7776E29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06.10.20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D3A51-A8FD-9242-BA5A-F6EE18CD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14B36-8066-F246-991C-6F4A7EAB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8169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FD9A7-C99F-B043-9844-F2730557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06.10.20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CEA1E-030E-5B4E-A3E2-F54F3488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82CFD-99BB-5742-A562-A14613E1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066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F94C-B5B6-CA48-9D2B-C3B30F0B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CF4A6-0C40-E044-85AC-BFE272CAF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3381C-BEEC-A944-9CC9-F9E6DE318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01494-BF52-B84D-A5FD-3FD44399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06.10.20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70D1D-D252-E948-8C2B-3047AA68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72542-D68E-6A43-93F0-B3C80B89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311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AE69-D576-814E-A8C6-2C314995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ED6D0D-7F3A-974B-A47D-5A8B37F68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EAA33-4782-104A-A7F4-5F1B91F52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D3F60-BEC1-974E-AC47-416DCC6F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06.10.20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C69FE-7F33-D54E-93C4-35577732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EAD3A-D6D6-2748-A9B4-E6D82F96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839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DB0F9-EEAB-D844-916A-C280CDD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0D838-15A7-3049-B0C7-EEF883F89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B9F3C-8626-344D-B7AF-E80BE6405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91454-37DE-1543-BB5B-0CA2B9A8571E}" type="datetimeFigureOut">
              <a:rPr lang="en-DE" smtClean="0"/>
              <a:t>06.10.20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19A2B-4C26-A948-B38C-7F8785835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27CDD-6369-614D-8C74-DAC0CD0CC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959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6830-D760-6141-BA49-D972F5798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Phänomene der Phonologie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73F3F-27D3-D943-9B3B-CF5E529A8E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Sommersemester</a:t>
            </a:r>
            <a:endParaRPr lang="en-GB" altLang="en-US" dirty="0">
              <a:ea typeface="ＭＳ Ｐゴシック" panose="020B0600070205080204" pitchFamily="34" charset="-128"/>
            </a:endParaRPr>
          </a:p>
          <a:p>
            <a:r>
              <a:rPr lang="en-GB" altLang="en-US" dirty="0">
                <a:ea typeface="ＭＳ Ｐゴシック" panose="020B0600070205080204" pitchFamily="34" charset="-128"/>
              </a:rPr>
              <a:t>2020</a:t>
            </a:r>
          </a:p>
          <a:p>
            <a:r>
              <a:rPr lang="en-GB" altLang="en-US" dirty="0">
                <a:ea typeface="ＭＳ Ｐゴシック" panose="020B0600070205080204" pitchFamily="34" charset="-128"/>
              </a:rPr>
              <a:t>Frankfurt</a:t>
            </a:r>
          </a:p>
          <a:p>
            <a:r>
              <a:rPr lang="de-DE" dirty="0"/>
              <a:t>Prof. Caroline </a:t>
            </a:r>
            <a:r>
              <a:rPr lang="de-DE" dirty="0" err="1"/>
              <a:t>Féry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2920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umsplatzhalter 3">
            <a:extLst>
              <a:ext uri="{FF2B5EF4-FFF2-40B4-BE49-F238E27FC236}">
                <a16:creationId xmlns:a16="http://schemas.microsoft.com/office/drawing/2014/main" id="{CA562F4A-F1EB-7F43-AB95-7F7A3D4043F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8A02BB-DE47-F346-86A6-414F36FD9E57}" type="datetime1">
              <a:rPr lang="de-DE" altLang="de-DE" sz="1400"/>
              <a:pPr>
                <a:spcBef>
                  <a:spcPct val="0"/>
                </a:spcBef>
              </a:pPr>
              <a:t>06.10.20</a:t>
            </a:fld>
            <a:endParaRPr lang="de-DE" altLang="de-DE" sz="1400"/>
          </a:p>
        </p:txBody>
      </p:sp>
      <p:sp>
        <p:nvSpPr>
          <p:cNvPr id="33794" name="Foliennummernplatzhalter 5">
            <a:extLst>
              <a:ext uri="{FF2B5EF4-FFF2-40B4-BE49-F238E27FC236}">
                <a16:creationId xmlns:a16="http://schemas.microsoft.com/office/drawing/2014/main" id="{010D4BFA-4378-5946-8C7A-C00538D18E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46D2A8B-986F-DD44-9121-F72204CCEEC9}" type="slidenum">
              <a:rPr lang="de-DE" altLang="de-DE" sz="1400"/>
              <a:pPr>
                <a:spcBef>
                  <a:spcPct val="0"/>
                </a:spcBef>
              </a:pPr>
              <a:t>10</a:t>
            </a:fld>
            <a:endParaRPr lang="de-DE" altLang="de-DE" sz="14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FFDA8756-A43D-4C4D-A159-2DF4554B71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98527"/>
            <a:ext cx="8534400" cy="463446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Assimilation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058BF859-C18D-D347-BB55-670F4B4B4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066800"/>
            <a:ext cx="9525000" cy="4953000"/>
          </a:xfrm>
        </p:spPr>
        <p:txBody>
          <a:bodyPr>
            <a:normAutofit/>
          </a:bodyPr>
          <a:lstStyle/>
          <a:p>
            <a:endParaRPr lang="de-DE" altLang="de-DE" sz="32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Regressive Assimilation: </a:t>
            </a:r>
          </a:p>
          <a:p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Bank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]; auch über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Morphemgrenzen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hinweg: 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angenehm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Unfall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(mf), 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Eisschrank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(∫∫)</a:t>
            </a: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Progressive Nasalassimilation: </a:t>
            </a:r>
          </a:p>
          <a:p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leben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bm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Regen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packen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Möwen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vm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liefen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fm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(Kohler 1977)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D3EE73B-3E9B-674E-81C7-DF950AA44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3263" y="43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1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umsplatzhalter 3">
            <a:extLst>
              <a:ext uri="{FF2B5EF4-FFF2-40B4-BE49-F238E27FC236}">
                <a16:creationId xmlns:a16="http://schemas.microsoft.com/office/drawing/2014/main" id="{C92E1ABD-B641-0349-BDA6-61415160406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C9687E-B435-3F4A-A1FC-980676CEE5A2}" type="datetime1">
              <a:rPr lang="de-DE" altLang="de-DE" sz="1400"/>
              <a:pPr>
                <a:spcBef>
                  <a:spcPct val="0"/>
                </a:spcBef>
              </a:pPr>
              <a:t>06.10.20</a:t>
            </a:fld>
            <a:endParaRPr lang="de-DE" altLang="de-DE" sz="1400"/>
          </a:p>
        </p:txBody>
      </p:sp>
      <p:sp>
        <p:nvSpPr>
          <p:cNvPr id="35842" name="Foliennummernplatzhalter 5">
            <a:extLst>
              <a:ext uri="{FF2B5EF4-FFF2-40B4-BE49-F238E27FC236}">
                <a16:creationId xmlns:a16="http://schemas.microsoft.com/office/drawing/2014/main" id="{7F941A0D-0CDB-0B4C-91A8-1BB39B812B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52FFD5F-D4B4-0B45-93CC-6F7CFEAF7374}" type="slidenum">
              <a:rPr lang="de-DE" altLang="de-DE" sz="1400"/>
              <a:pPr>
                <a:spcBef>
                  <a:spcPct val="0"/>
                </a:spcBef>
              </a:pPr>
              <a:t>11</a:t>
            </a:fld>
            <a:endParaRPr lang="de-DE" altLang="de-DE" sz="14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4AA0B396-D1B4-3E4D-BAB6-B082EEE4B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83980"/>
            <a:ext cx="8534400" cy="435392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Dissimilation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0CB47071-12F2-864A-BBCD-295972CF69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052513"/>
            <a:ext cx="9544050" cy="4953000"/>
          </a:xfrm>
        </p:spPr>
        <p:txBody>
          <a:bodyPr/>
          <a:lstStyle/>
          <a:p>
            <a:pPr algn="just">
              <a:defRPr/>
            </a:pPr>
            <a:endParaRPr lang="de-DE" dirty="0">
              <a:solidFill>
                <a:srgbClr val="000000"/>
              </a:solidFill>
              <a:latin typeface="Times New Roman" charset="0"/>
            </a:endParaRPr>
          </a:p>
          <a:p>
            <a:pPr algn="just">
              <a:defRPr/>
            </a:pPr>
            <a:r>
              <a:rPr lang="de-DE" dirty="0">
                <a:solidFill>
                  <a:srgbClr val="000000"/>
                </a:solidFill>
                <a:latin typeface="Times New Roman" charset="0"/>
              </a:rPr>
              <a:t>Schweizerdeutsch: </a:t>
            </a:r>
            <a:r>
              <a:rPr lang="de-DE" i="1" dirty="0" err="1">
                <a:solidFill>
                  <a:srgbClr val="000000"/>
                </a:solidFill>
                <a:latin typeface="Times New Roman" charset="0"/>
              </a:rPr>
              <a:t>Almääri</a:t>
            </a:r>
            <a:r>
              <a:rPr lang="de-DE" dirty="0">
                <a:solidFill>
                  <a:srgbClr val="000000"/>
                </a:solidFill>
                <a:latin typeface="Times New Roman" charset="0"/>
              </a:rPr>
              <a:t>  vs. Französisch: </a:t>
            </a:r>
            <a:r>
              <a:rPr lang="de-DE" i="1" dirty="0" err="1">
                <a:solidFill>
                  <a:srgbClr val="000000"/>
                </a:solidFill>
                <a:latin typeface="Times New Roman" charset="0"/>
              </a:rPr>
              <a:t>armoire</a:t>
            </a:r>
            <a:r>
              <a:rPr lang="de-DE" dirty="0">
                <a:solidFill>
                  <a:srgbClr val="000000"/>
                </a:solidFill>
                <a:latin typeface="Times New Roman" charset="0"/>
              </a:rPr>
              <a:t> </a:t>
            </a:r>
          </a:p>
          <a:p>
            <a:pPr>
              <a:defRPr/>
            </a:pPr>
            <a:r>
              <a:rPr lang="de-DE" dirty="0"/>
              <a:t>Latein: Adj. Suffix </a:t>
            </a:r>
            <a:r>
              <a:rPr lang="de-DE" i="1" dirty="0"/>
              <a:t>-</a:t>
            </a:r>
            <a:r>
              <a:rPr lang="de-DE" i="1" dirty="0" err="1"/>
              <a:t>ālis</a:t>
            </a:r>
            <a:r>
              <a:rPr lang="de-DE" dirty="0"/>
              <a:t>, wie in </a:t>
            </a:r>
            <a:r>
              <a:rPr lang="de-DE" i="1" dirty="0" err="1"/>
              <a:t>nāvālis</a:t>
            </a:r>
            <a:r>
              <a:rPr lang="de-DE" dirty="0"/>
              <a:t> ‘</a:t>
            </a:r>
            <a:r>
              <a:rPr lang="de-DE" dirty="0" err="1"/>
              <a:t>naval</a:t>
            </a:r>
            <a:r>
              <a:rPr lang="de-DE" dirty="0"/>
              <a:t>’, dissimiliert zu</a:t>
            </a:r>
            <a:r>
              <a:rPr lang="de-DE" i="1" dirty="0"/>
              <a:t>-</a:t>
            </a:r>
            <a:r>
              <a:rPr lang="de-DE" i="1" dirty="0" err="1"/>
              <a:t>āris</a:t>
            </a:r>
            <a:r>
              <a:rPr lang="de-DE" dirty="0"/>
              <a:t> wenn ein anderes /l/ im Wort vorankommt </a:t>
            </a:r>
            <a:r>
              <a:rPr lang="de-DE" i="1" dirty="0" err="1"/>
              <a:t>lūnāris</a:t>
            </a:r>
            <a:r>
              <a:rPr lang="de-DE" dirty="0"/>
              <a:t> ‘vom Mond’, </a:t>
            </a:r>
            <a:r>
              <a:rPr lang="de-DE" i="1" dirty="0" err="1"/>
              <a:t>solāris</a:t>
            </a:r>
            <a:r>
              <a:rPr lang="de-DE" i="1" dirty="0"/>
              <a:t> ‘sonnig’</a:t>
            </a:r>
            <a:r>
              <a:rPr lang="de-DE" dirty="0"/>
              <a:t>. Dissimilation ist ebenfalls blockiert, wenn /</a:t>
            </a:r>
            <a:r>
              <a:rPr lang="de-DE" dirty="0" err="1"/>
              <a:t>r</a:t>
            </a:r>
            <a:r>
              <a:rPr lang="de-DE" dirty="0"/>
              <a:t>/ zwischen Auslöser und Ziel steht: </a:t>
            </a:r>
            <a:r>
              <a:rPr lang="de-DE" i="1" dirty="0" err="1"/>
              <a:t>flōrālis</a:t>
            </a:r>
            <a:r>
              <a:rPr lang="de-DE" dirty="0"/>
              <a:t> ‘blumig’, *</a:t>
            </a:r>
            <a:r>
              <a:rPr lang="de-DE" i="1" dirty="0" err="1"/>
              <a:t>flōrāris</a:t>
            </a:r>
            <a:r>
              <a:rPr lang="de-DE" dirty="0"/>
              <a:t>.</a:t>
            </a:r>
          </a:p>
          <a:p>
            <a:pPr>
              <a:defRPr/>
            </a:pPr>
            <a:r>
              <a:rPr lang="de-DE" dirty="0"/>
              <a:t>Kann auch sporadisch sein, wie in der historischen Entwicklung Latein in die romanische Sprachen: Liquid-Dissimilation, z.B. Latein </a:t>
            </a:r>
            <a:r>
              <a:rPr lang="de-DE" i="1" dirty="0" err="1"/>
              <a:t>arbor</a:t>
            </a:r>
            <a:r>
              <a:rPr lang="de-DE" dirty="0"/>
              <a:t> &gt; Spanisch </a:t>
            </a:r>
            <a:r>
              <a:rPr lang="de-DE" i="1" dirty="0" err="1"/>
              <a:t>arbol</a:t>
            </a:r>
            <a:r>
              <a:rPr lang="de-DE" dirty="0"/>
              <a:t> ‘Baum’, </a:t>
            </a:r>
            <a:r>
              <a:rPr lang="de-DE" i="1" dirty="0" err="1"/>
              <a:t>peregrīnus</a:t>
            </a:r>
            <a:r>
              <a:rPr lang="de-DE" dirty="0"/>
              <a:t> &gt; Frz. </a:t>
            </a:r>
            <a:r>
              <a:rPr lang="de-DE" i="1" dirty="0" err="1"/>
              <a:t>Pélerin</a:t>
            </a:r>
            <a:r>
              <a:rPr lang="de-DE" i="1" dirty="0"/>
              <a:t> </a:t>
            </a:r>
            <a:r>
              <a:rPr lang="de-DE" dirty="0"/>
              <a:t>‘</a:t>
            </a:r>
            <a:r>
              <a:rPr lang="de-DE" dirty="0" err="1"/>
              <a:t>pilgrim</a:t>
            </a:r>
            <a:r>
              <a:rPr lang="de-DE" dirty="0"/>
              <a:t>’. </a:t>
            </a:r>
            <a:endParaRPr lang="de-DE" dirty="0">
              <a:latin typeface="Times New Roman" charset="0"/>
            </a:endParaRPr>
          </a:p>
          <a:p>
            <a:pPr>
              <a:defRPr/>
            </a:pPr>
            <a:endParaRPr lang="de-DE" dirty="0">
              <a:latin typeface="Times New Roman" charset="0"/>
            </a:endParaRPr>
          </a:p>
          <a:p>
            <a:pPr algn="just">
              <a:defRPr/>
            </a:pPr>
            <a:endParaRPr lang="de-DE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2EA9AB6-CF36-3A48-80E7-0010442E4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3474" y="579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4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umsplatzhalter 3">
            <a:extLst>
              <a:ext uri="{FF2B5EF4-FFF2-40B4-BE49-F238E27FC236}">
                <a16:creationId xmlns:a16="http://schemas.microsoft.com/office/drawing/2014/main" id="{5A777057-F72C-4F46-80AD-73F5D0639EC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6BADF1E-C4D7-094E-AA71-F8FBB46DE385}" type="datetime1">
              <a:rPr lang="de-DE" altLang="de-DE" sz="1400"/>
              <a:pPr>
                <a:spcBef>
                  <a:spcPct val="0"/>
                </a:spcBef>
              </a:pPr>
              <a:t>06.10.20</a:t>
            </a:fld>
            <a:endParaRPr lang="de-DE" altLang="de-DE" sz="1400"/>
          </a:p>
        </p:txBody>
      </p:sp>
      <p:sp>
        <p:nvSpPr>
          <p:cNvPr id="37890" name="Foliennummernplatzhalter 5">
            <a:extLst>
              <a:ext uri="{FF2B5EF4-FFF2-40B4-BE49-F238E27FC236}">
                <a16:creationId xmlns:a16="http://schemas.microsoft.com/office/drawing/2014/main" id="{33C2996E-D939-4E49-A83B-EAD670358B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8D8849-706A-7441-86E0-2ED8D4F35175}" type="slidenum">
              <a:rPr lang="de-DE" altLang="de-DE" sz="1400"/>
              <a:pPr>
                <a:spcBef>
                  <a:spcPct val="0"/>
                </a:spcBef>
              </a:pPr>
              <a:t>12</a:t>
            </a:fld>
            <a:endParaRPr lang="de-DE" altLang="de-DE" sz="14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A218107-5977-E449-A3C4-583AD4C09A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73025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Metathese</a:t>
            </a:r>
            <a:endParaRPr lang="en-GB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C8B3B27E-D59C-5F42-859C-C94BF755F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557" y="1066800"/>
            <a:ext cx="9688643" cy="4953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de-DE" dirty="0">
              <a:latin typeface="Palatino" charset="0"/>
            </a:endParaRPr>
          </a:p>
          <a:p>
            <a:pPr>
              <a:defRPr/>
            </a:pPr>
            <a:r>
              <a:rPr lang="de-DE" dirty="0">
                <a:latin typeface="Times New Roman" charset="0"/>
              </a:rPr>
              <a:t>Umstellung von Segmenten: </a:t>
            </a:r>
          </a:p>
          <a:p>
            <a:pPr>
              <a:defRPr/>
            </a:pPr>
            <a:r>
              <a:rPr lang="en-US" dirty="0" err="1"/>
              <a:t>Spanische</a:t>
            </a:r>
            <a:r>
              <a:rPr lang="en-US" dirty="0"/>
              <a:t> Liquid-</a:t>
            </a:r>
            <a:r>
              <a:rPr lang="en-US" dirty="0" err="1"/>
              <a:t>Metathese</a:t>
            </a:r>
            <a:r>
              <a:rPr lang="en-US" dirty="0"/>
              <a:t> (Penny 2002: 36) : r… l  →  l… r</a:t>
            </a:r>
          </a:p>
          <a:p>
            <a:pPr>
              <a:defRPr/>
            </a:pPr>
            <a:r>
              <a:rPr lang="en-US" dirty="0" err="1"/>
              <a:t>Latein</a:t>
            </a:r>
            <a:r>
              <a:rPr lang="en-US" dirty="0"/>
              <a:t>				</a:t>
            </a:r>
            <a:r>
              <a:rPr lang="en-US" dirty="0" err="1"/>
              <a:t>Spanisch</a:t>
            </a:r>
            <a:endParaRPr lang="en-US" dirty="0"/>
          </a:p>
          <a:p>
            <a:pPr>
              <a:defRPr/>
            </a:pPr>
            <a:r>
              <a:rPr lang="en-US" dirty="0" err="1"/>
              <a:t>mi:ra:kulum</a:t>
            </a:r>
            <a:r>
              <a:rPr lang="en-US" dirty="0"/>
              <a:t>		→	</a:t>
            </a:r>
            <a:r>
              <a:rPr lang="en-US" dirty="0" err="1"/>
              <a:t>milagro</a:t>
            </a:r>
            <a:r>
              <a:rPr lang="en-US" dirty="0"/>
              <a:t>	‘</a:t>
            </a:r>
            <a:r>
              <a:rPr lang="en-US" dirty="0" err="1"/>
              <a:t>Wunder</a:t>
            </a:r>
            <a:r>
              <a:rPr lang="en-US" dirty="0"/>
              <a:t>’</a:t>
            </a:r>
          </a:p>
          <a:p>
            <a:pPr>
              <a:defRPr/>
            </a:pPr>
            <a:r>
              <a:rPr lang="en-US" dirty="0" err="1"/>
              <a:t>per:kulum</a:t>
            </a:r>
            <a:r>
              <a:rPr lang="en-US" dirty="0"/>
              <a:t>		→	</a:t>
            </a:r>
            <a:r>
              <a:rPr lang="en-US" dirty="0" err="1"/>
              <a:t>peligro</a:t>
            </a:r>
            <a:r>
              <a:rPr lang="en-US" dirty="0"/>
              <a:t> 	‘</a:t>
            </a:r>
            <a:r>
              <a:rPr lang="en-US" dirty="0" err="1"/>
              <a:t>Gefahr</a:t>
            </a:r>
            <a:r>
              <a:rPr lang="en-US" dirty="0"/>
              <a:t>’</a:t>
            </a:r>
          </a:p>
          <a:p>
            <a:pPr>
              <a:defRPr/>
            </a:pPr>
            <a:r>
              <a:rPr lang="en-US" dirty="0"/>
              <a:t>parabola		→	</a:t>
            </a:r>
            <a:r>
              <a:rPr lang="en-US" dirty="0" err="1"/>
              <a:t>palabra</a:t>
            </a:r>
            <a:r>
              <a:rPr lang="en-US" dirty="0"/>
              <a:t>  	‘</a:t>
            </a:r>
            <a:r>
              <a:rPr lang="en-US" dirty="0" err="1"/>
              <a:t>Wort</a:t>
            </a:r>
            <a:r>
              <a:rPr lang="en-US" dirty="0"/>
              <a:t>’</a:t>
            </a:r>
          </a:p>
          <a:p>
            <a:pPr>
              <a:defRPr/>
            </a:pPr>
            <a:r>
              <a:rPr lang="de-DE" i="1" dirty="0">
                <a:latin typeface="Times New Roman" charset="0"/>
              </a:rPr>
              <a:t>Roland – Orlando </a:t>
            </a:r>
          </a:p>
          <a:p>
            <a:pPr>
              <a:defRPr/>
            </a:pPr>
            <a:r>
              <a:rPr lang="de-DE" i="1" dirty="0">
                <a:latin typeface="Times New Roman" charset="0"/>
              </a:rPr>
              <a:t>Krokodil – </a:t>
            </a:r>
            <a:r>
              <a:rPr lang="de-DE" i="1" dirty="0" err="1">
                <a:latin typeface="Times New Roman" charset="0"/>
              </a:rPr>
              <a:t>Cocodril</a:t>
            </a:r>
            <a:endParaRPr lang="de-DE" i="1" dirty="0">
              <a:latin typeface="Times New Roman" charset="0"/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de-DE" i="1" dirty="0">
              <a:latin typeface="Times New Roman" charset="0"/>
            </a:endParaRPr>
          </a:p>
          <a:p>
            <a:pPr>
              <a:defRPr/>
            </a:pPr>
            <a:br>
              <a:rPr lang="de-DE" sz="2400" dirty="0"/>
            </a:br>
            <a:endParaRPr lang="de-DE" sz="2400" dirty="0">
              <a:latin typeface="Times New Roman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3890DB1-5EB0-FD43-A296-1FAEF3C0F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5557" y="10908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6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umsplatzhalter 3">
            <a:extLst>
              <a:ext uri="{FF2B5EF4-FFF2-40B4-BE49-F238E27FC236}">
                <a16:creationId xmlns:a16="http://schemas.microsoft.com/office/drawing/2014/main" id="{5A777057-F72C-4F46-80AD-73F5D0639EC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6BADF1E-C4D7-094E-AA71-F8FBB46DE385}" type="datetime1">
              <a:rPr lang="de-DE" altLang="de-DE" sz="1400"/>
              <a:pPr>
                <a:spcBef>
                  <a:spcPct val="0"/>
                </a:spcBef>
              </a:pPr>
              <a:t>06.10.20</a:t>
            </a:fld>
            <a:endParaRPr lang="de-DE" altLang="de-DE" sz="1400"/>
          </a:p>
        </p:txBody>
      </p:sp>
      <p:sp>
        <p:nvSpPr>
          <p:cNvPr id="37890" name="Foliennummernplatzhalter 5">
            <a:extLst>
              <a:ext uri="{FF2B5EF4-FFF2-40B4-BE49-F238E27FC236}">
                <a16:creationId xmlns:a16="http://schemas.microsoft.com/office/drawing/2014/main" id="{33C2996E-D939-4E49-A83B-EAD670358B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8D8849-706A-7441-86E0-2ED8D4F35175}" type="slidenum">
              <a:rPr lang="de-DE" altLang="de-DE" sz="1400"/>
              <a:pPr>
                <a:spcBef>
                  <a:spcPct val="0"/>
                </a:spcBef>
              </a:pPr>
              <a:t>13</a:t>
            </a:fld>
            <a:endParaRPr lang="de-DE" altLang="de-DE" sz="14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A218107-5977-E449-A3C4-583AD4C09A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528846"/>
            <a:ext cx="8534400" cy="537953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</a:t>
            </a:r>
            <a:endParaRPr lang="en-GB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C8B3B27E-D59C-5F42-859C-C94BF755F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557" y="1066800"/>
            <a:ext cx="9688643" cy="4953000"/>
          </a:xfrm>
        </p:spPr>
        <p:txBody>
          <a:bodyPr>
            <a:normAutofit/>
          </a:bodyPr>
          <a:lstStyle/>
          <a:p>
            <a:pPr>
              <a:defRPr/>
            </a:pPr>
            <a:endParaRPr lang="de-DE" dirty="0">
              <a:latin typeface="Palatino" charset="0"/>
            </a:endParaRPr>
          </a:p>
          <a:p>
            <a:pPr>
              <a:defRPr/>
            </a:pPr>
            <a:r>
              <a:rPr lang="de-DE" dirty="0">
                <a:solidFill>
                  <a:srgbClr val="FF0000"/>
                </a:solidFill>
                <a:latin typeface="Times New Roman" charset="0"/>
              </a:rPr>
              <a:t>Kennen Sie andere Beispiele für Tilgung, Epenthese, Assimilation, Dissimilation und Metathese, vielleicht in anderen Sprachen?</a:t>
            </a:r>
          </a:p>
          <a:p>
            <a:pPr>
              <a:defRPr/>
            </a:pPr>
            <a:endParaRPr lang="de-DE" i="1" dirty="0">
              <a:solidFill>
                <a:srgbClr val="FF0000"/>
              </a:solidFill>
              <a:latin typeface="Times New Roman" charset="0"/>
            </a:endParaRPr>
          </a:p>
          <a:p>
            <a:pPr>
              <a:defRPr/>
            </a:pPr>
            <a:r>
              <a:rPr lang="de-DE" dirty="0">
                <a:solidFill>
                  <a:srgbClr val="FF0000"/>
                </a:solidFill>
                <a:latin typeface="Times New Roman" charset="0"/>
              </a:rPr>
              <a:t>Und kennen Sie silbenbasierte Geheimsprachen, die Kinder manchmal spielen?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de-DE" i="1" dirty="0">
              <a:latin typeface="Times New Roman" charset="0"/>
            </a:endParaRPr>
          </a:p>
          <a:p>
            <a:pPr>
              <a:defRPr/>
            </a:pPr>
            <a:br>
              <a:rPr lang="de-DE" sz="2400" dirty="0"/>
            </a:br>
            <a:endParaRPr lang="de-DE" sz="24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54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umsplatzhalter 3">
            <a:extLst>
              <a:ext uri="{FF2B5EF4-FFF2-40B4-BE49-F238E27FC236}">
                <a16:creationId xmlns:a16="http://schemas.microsoft.com/office/drawing/2014/main" id="{0CDCE3F9-698E-A147-8674-C363DBFAC19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117530-7712-AC47-A4D9-4F00FAA88218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39938" name="Foliennummernplatzhalter 5">
            <a:extLst>
              <a:ext uri="{FF2B5EF4-FFF2-40B4-BE49-F238E27FC236}">
                <a16:creationId xmlns:a16="http://schemas.microsoft.com/office/drawing/2014/main" id="{E744A193-FC0C-A440-AAE6-DA3D14F82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5704A9-2A76-1B49-8DBC-D2FD86C993AC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14</a:t>
            </a:fld>
            <a:endParaRPr lang="de-DE" altLang="de-DE" sz="14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CE7D1F14-EAC2-B848-A38D-3307127CAC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90600"/>
          </a:xfrm>
        </p:spPr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Silbe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A39AA7EC-0B88-3B4C-8CF3-9A1D4651A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199"/>
            <a:ext cx="8534400" cy="4994275"/>
          </a:xfrm>
        </p:spPr>
        <p:txBody>
          <a:bodyPr>
            <a:normAutofit fontScale="70000" lnSpcReduction="20000"/>
          </a:bodyPr>
          <a:lstStyle/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Fjjfapüsdfkaspüd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sz="45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                 </a:t>
            </a:r>
            <a:r>
              <a:rPr lang="de-DE" altLang="de-DE" sz="45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tr</a:t>
            </a:r>
            <a:r>
              <a:rPr lang="de-DE" altLang="de-DE" sz="45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</a:t>
            </a:r>
            <a:r>
              <a:rPr lang="de-DE" sz="4500" dirty="0" err="1"/>
              <a:t>ʊ</a:t>
            </a:r>
            <a:r>
              <a:rPr lang="en-DE" sz="4500" dirty="0"/>
              <a:t> </a:t>
            </a:r>
            <a:r>
              <a:rPr lang="de-DE" altLang="de-DE" sz="45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</a:t>
            </a:r>
            <a:r>
              <a:rPr lang="de-DE" altLang="de-DE" sz="45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mp</a:t>
            </a:r>
            <a:r>
              <a:rPr lang="de-DE" altLang="de-DE" sz="4500" baseline="30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de-DE" altLang="de-DE" sz="4500" baseline="30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sz="45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s</a:t>
            </a:r>
          </a:p>
          <a:p>
            <a:pPr algn="just"/>
            <a:r>
              <a:rPr lang="de-DE" altLang="de-DE" sz="45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                 p               i:                    l                t</a:t>
            </a:r>
          </a:p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          </a:t>
            </a:r>
            <a:r>
              <a:rPr lang="de-DE" sz="4600" dirty="0" err="1"/>
              <a:t>ʁ</a:t>
            </a:r>
            <a:r>
              <a:rPr lang="en-DE" sz="3200" dirty="0"/>
              <a:t> </a:t>
            </a:r>
            <a:r>
              <a:rPr lang="de-DE" altLang="de-DE" sz="3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      </a:t>
            </a:r>
            <a:r>
              <a:rPr lang="de-DE" sz="3800" dirty="0" err="1"/>
              <a:t>e</a:t>
            </a:r>
            <a:r>
              <a:rPr lang="de-DE" sz="3800" dirty="0"/>
              <a:t>:</a:t>
            </a:r>
            <a:r>
              <a:rPr lang="en-DE" sz="3800" dirty="0"/>
              <a:t>                  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9941" name="Bild 1" descr="Screen Shot 2013-11-06 at 7.44.21 AM.png">
            <a:extLst>
              <a:ext uri="{FF2B5EF4-FFF2-40B4-BE49-F238E27FC236}">
                <a16:creationId xmlns:a16="http://schemas.microsoft.com/office/drawing/2014/main" id="{704F44F1-2819-264B-808E-386D6B8D9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33" y="1600200"/>
            <a:ext cx="7978085" cy="319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4F5915E-F00D-1145-A8B9-0F3CBD414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5558" y="5492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umsplatzhalter 3">
            <a:extLst>
              <a:ext uri="{FF2B5EF4-FFF2-40B4-BE49-F238E27FC236}">
                <a16:creationId xmlns:a16="http://schemas.microsoft.com/office/drawing/2014/main" id="{57C301DA-6DCA-7244-8F2E-BB0B896607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D4022E-9E50-0B4B-8986-E396EA6E1907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41986" name="Foliennummernplatzhalter 5">
            <a:extLst>
              <a:ext uri="{FF2B5EF4-FFF2-40B4-BE49-F238E27FC236}">
                <a16:creationId xmlns:a16="http://schemas.microsoft.com/office/drawing/2014/main" id="{E01E269D-A5F9-6649-9200-D99A76E1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2CA2AA-9F11-994B-94D6-73E3E139BD9C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15</a:t>
            </a:fld>
            <a:endParaRPr lang="de-DE" altLang="de-DE" sz="14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37CC8616-05F6-3949-8E7B-BC2894380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0"/>
          </a:xfrm>
        </p:spPr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Sonoritätshierarchie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79DF2172-0A79-1A4D-931F-9055419A77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8534400" cy="4419600"/>
          </a:xfrm>
        </p:spPr>
        <p:txBody>
          <a:bodyPr/>
          <a:lstStyle/>
          <a:p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Warum 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Balg, Helm, Kerl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dirty="0" err="1"/>
              <a:t>εʁ</a:t>
            </a:r>
            <a:r>
              <a:rPr lang="en-DE" dirty="0"/>
              <a:t>l]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Amt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und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kalt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in eine Silbe aber</a:t>
            </a:r>
          </a:p>
          <a:p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Segel, Himmel, Keller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dirty="0" err="1"/>
              <a:t>ε</a:t>
            </a:r>
            <a:r>
              <a:rPr lang="en-DE" dirty="0"/>
              <a:t>l</a:t>
            </a:r>
            <a:r>
              <a:rPr lang="de-DE" dirty="0" err="1"/>
              <a:t>ʁ</a:t>
            </a:r>
            <a:r>
              <a:rPr lang="en-DE" dirty="0"/>
              <a:t>]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Atem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und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Mandel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in zwei Silben? </a:t>
            </a:r>
            <a:endParaRPr lang="it-IT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BB4D316-B907-6946-8BFB-D47453DB6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3084" y="621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4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umsplatzhalter 3">
            <a:extLst>
              <a:ext uri="{FF2B5EF4-FFF2-40B4-BE49-F238E27FC236}">
                <a16:creationId xmlns:a16="http://schemas.microsoft.com/office/drawing/2014/main" id="{011CF677-13E2-1F4A-BA46-FCFA9510C37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F3C0D9-B11D-D247-8E0A-7B9A79733277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44034" name="Foliennummernplatzhalter 5">
            <a:extLst>
              <a:ext uri="{FF2B5EF4-FFF2-40B4-BE49-F238E27FC236}">
                <a16:creationId xmlns:a16="http://schemas.microsoft.com/office/drawing/2014/main" id="{8C7E64EB-61C7-CC4C-BF6D-B93AA46C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AFF811-B727-8047-BBB9-897A68932F02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16</a:t>
            </a:fld>
            <a:endParaRPr lang="de-DE" altLang="de-DE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17F54060-4539-0C42-BF0C-063B4E1D0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0"/>
          </a:xfrm>
        </p:spPr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Sonoritätshierarchie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BC4C166B-4753-8D4A-8C99-7F759F2B4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8534400" cy="4419600"/>
          </a:xfrm>
        </p:spPr>
        <p:txBody>
          <a:bodyPr/>
          <a:lstStyle/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Sievers (1901:182-196), Jespersen (1904), Selkirk (1984):</a:t>
            </a:r>
          </a:p>
          <a:p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Zunehmende Sonorität:</a:t>
            </a:r>
          </a:p>
          <a:p>
            <a:pPr algn="just">
              <a:lnSpc>
                <a:spcPct val="88000"/>
              </a:lnSpc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Obstruenten    Nasale    Liquide    Gleitlaute    Vokale</a:t>
            </a:r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</a:pPr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Sonoritätsabfolge-Generalisierung</a:t>
            </a:r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jeder Silbe ist ein Segment Sonoritätsgipfel; vor und nach diesem Segment kommt eine Segmentabfolge mit progressiv abnehmender Sonorität. </a:t>
            </a:r>
          </a:p>
        </p:txBody>
      </p:sp>
      <p:sp>
        <p:nvSpPr>
          <p:cNvPr id="44037" name="Line 4">
            <a:extLst>
              <a:ext uri="{FF2B5EF4-FFF2-40B4-BE49-F238E27FC236}">
                <a16:creationId xmlns:a16="http://schemas.microsoft.com/office/drawing/2014/main" id="{3ED8ED85-9E7B-0F4A-9BBC-445D512755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810000"/>
            <a:ext cx="822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038" name="Line 5">
            <a:extLst>
              <a:ext uri="{FF2B5EF4-FFF2-40B4-BE49-F238E27FC236}">
                <a16:creationId xmlns:a16="http://schemas.microsoft.com/office/drawing/2014/main" id="{46C18613-B9CB-9F4A-9D32-F34B54A32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35052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82307F8-AFBD-1746-81D7-D5E84F3E8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9453" y="372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1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umsplatzhalter 3">
            <a:extLst>
              <a:ext uri="{FF2B5EF4-FFF2-40B4-BE49-F238E27FC236}">
                <a16:creationId xmlns:a16="http://schemas.microsoft.com/office/drawing/2014/main" id="{61B25224-242C-2143-8D9F-143D175358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C1422B-C0DC-D245-A79C-414A0554116B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46082" name="Foliennummernplatzhalter 5">
            <a:extLst>
              <a:ext uri="{FF2B5EF4-FFF2-40B4-BE49-F238E27FC236}">
                <a16:creationId xmlns:a16="http://schemas.microsoft.com/office/drawing/2014/main" id="{B5951983-C614-3B46-8A8A-006067633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A9FB9E4-CE44-6D4C-947A-FB4F84EEB69A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17</a:t>
            </a:fld>
            <a:endParaRPr lang="de-DE" altLang="de-DE" sz="1400"/>
          </a:p>
        </p:txBody>
      </p:sp>
      <p:sp>
        <p:nvSpPr>
          <p:cNvPr id="46083" name="Rectangle 1026">
            <a:extLst>
              <a:ext uri="{FF2B5EF4-FFF2-40B4-BE49-F238E27FC236}">
                <a16:creationId xmlns:a16="http://schemas.microsoft.com/office/drawing/2014/main" id="{8DDA066E-DC85-0244-8E00-1E5400F404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0"/>
          </a:xfrm>
        </p:spPr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Sonoritätshierarchie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46084" name="Rectangle 1027">
            <a:extLst>
              <a:ext uri="{FF2B5EF4-FFF2-40B4-BE49-F238E27FC236}">
                <a16:creationId xmlns:a16="http://schemas.microsoft.com/office/drawing/2014/main" id="{3E2BEE9E-96F3-D14C-BFC7-A0237DB622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9525000" cy="4419600"/>
          </a:xfrm>
        </p:spPr>
        <p:txBody>
          <a:bodyPr>
            <a:normAutofit lnSpcReduction="10000"/>
          </a:bodyPr>
          <a:lstStyle/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Plosive      Frikative    Nasale  Liquid    Gleit-        Vokale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		   laute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	b	f	v	m	l		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	u,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ʊ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a 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	d	s	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	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i,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ɪ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ʒ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	       		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y,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ʏ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 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ɔ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o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</a:t>
            </a:r>
            <a:r>
              <a:rPr lang="de-DE" altLang="de-DE" baseline="30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			      		           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œ,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ø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de-DE" altLang="de-DE" baseline="30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		</a:t>
            </a:r>
          </a:p>
          <a:p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en-US" altLang="de-DE" baseline="30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</a:t>
            </a: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						</a:t>
            </a:r>
            <a:endParaRPr lang="de-DE" altLang="de-DE" dirty="0">
              <a:latin typeface="Palatino" pitchFamily="2" charset="77"/>
              <a:ea typeface="ＭＳ Ｐゴシック" panose="020B0600070205080204" pitchFamily="34" charset="-128"/>
            </a:endParaRPr>
          </a:p>
          <a:p>
            <a:endParaRPr lang="de-DE" altLang="de-DE" dirty="0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46085" name="Line 1028">
            <a:extLst>
              <a:ext uri="{FF2B5EF4-FFF2-40B4-BE49-F238E27FC236}">
                <a16:creationId xmlns:a16="http://schemas.microsoft.com/office/drawing/2014/main" id="{410F4DBF-6A96-5D45-8ECA-B646F9CDC9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438400"/>
            <a:ext cx="822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6" name="Line 5">
            <a:extLst>
              <a:ext uri="{FF2B5EF4-FFF2-40B4-BE49-F238E27FC236}">
                <a16:creationId xmlns:a16="http://schemas.microsoft.com/office/drawing/2014/main" id="{856BC63E-B422-3444-A46C-151B363C3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805488"/>
            <a:ext cx="845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C2FE924-DC38-244B-B58E-17B509370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5209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7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umsplatzhalter 3">
            <a:extLst>
              <a:ext uri="{FF2B5EF4-FFF2-40B4-BE49-F238E27FC236}">
                <a16:creationId xmlns:a16="http://schemas.microsoft.com/office/drawing/2014/main" id="{643DB996-F793-5049-AA08-96D99C3003F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7F6D1D-734E-8443-A0B8-C69692FA67F5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48130" name="Foliennummernplatzhalter 5">
            <a:extLst>
              <a:ext uri="{FF2B5EF4-FFF2-40B4-BE49-F238E27FC236}">
                <a16:creationId xmlns:a16="http://schemas.microsoft.com/office/drawing/2014/main" id="{ED20DDA3-8084-984B-96A6-7964E1DB3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7AAEF5-C9D5-2647-BF36-C5B30B601935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18</a:t>
            </a:fld>
            <a:endParaRPr lang="de-DE" altLang="de-DE" sz="14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CBD991DD-914B-8740-AC32-ACC4AB843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0"/>
          </a:xfrm>
        </p:spPr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Variationen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49C5B993-4A4C-024C-993B-9F221D9752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8534400" cy="4419600"/>
          </a:xfrm>
        </p:spPr>
        <p:txBody>
          <a:bodyPr/>
          <a:lstStyle/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Welche Sprachen lassen welche Laute als Silbengipfel zu? </a:t>
            </a:r>
          </a:p>
          <a:p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Französisch, Italienisch, Spanisch, Griechisch: nur Vokale</a:t>
            </a: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Deutsch, Englisch : Vokale, Liquide, Nasale</a:t>
            </a: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Berber: alle Laute</a:t>
            </a:r>
          </a:p>
          <a:p>
            <a:endParaRPr lang="de-DE" altLang="de-DE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462305B-546F-0F4C-A6CA-20A26BFC8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3206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9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umsplatzhalter 3">
            <a:extLst>
              <a:ext uri="{FF2B5EF4-FFF2-40B4-BE49-F238E27FC236}">
                <a16:creationId xmlns:a16="http://schemas.microsoft.com/office/drawing/2014/main" id="{8F148274-7FB5-C54E-A989-995ECFBF456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F0AFAC-DCD7-664D-8D4C-5D572A2F9A10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50178" name="Foliennummernplatzhalter 5">
            <a:extLst>
              <a:ext uri="{FF2B5EF4-FFF2-40B4-BE49-F238E27FC236}">
                <a16:creationId xmlns:a16="http://schemas.microsoft.com/office/drawing/2014/main" id="{158FB729-2C2C-624F-8310-23740380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DFC76E-5900-7C40-9C4A-422FB4C1DFD7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19</a:t>
            </a:fld>
            <a:endParaRPr lang="de-DE" altLang="de-DE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8DBAD8A9-F346-984D-804C-67669784F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762000"/>
          </a:xfrm>
        </p:spPr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Sonoritätshierarchie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58471B6-8C0D-854C-8FF9-8B08E7DB74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/>
          <a:lstStyle/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Mögliche und unmögliche Silben mit 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b, a, l, t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(Deutsch)</a:t>
            </a:r>
          </a:p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a. 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balt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labt,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blat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talb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alpt </a:t>
            </a: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b. 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altb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ltba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tbal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ablt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ltab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tabl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abtl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btla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tlab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tlba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lbat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6FD9C9E-FF18-A341-9CB0-EBA0A6459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6379" y="5591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>
            <a:extLst>
              <a:ext uri="{FF2B5EF4-FFF2-40B4-BE49-F238E27FC236}">
                <a16:creationId xmlns:a16="http://schemas.microsoft.com/office/drawing/2014/main" id="{FDB3F2B0-37F9-1A44-9BEE-F16AF9D93E1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7D8E08-F944-1A41-9C48-43CF5FF6759C}" type="datetime1">
              <a:rPr lang="de-DE" altLang="de-DE" sz="1400"/>
              <a:pPr>
                <a:spcBef>
                  <a:spcPct val="0"/>
                </a:spcBef>
              </a:pPr>
              <a:t>06.10.20</a:t>
            </a:fld>
            <a:endParaRPr lang="de-DE" altLang="de-DE" sz="1400"/>
          </a:p>
        </p:txBody>
      </p:sp>
      <p:sp>
        <p:nvSpPr>
          <p:cNvPr id="17410" name="Rectangle 6">
            <a:extLst>
              <a:ext uri="{FF2B5EF4-FFF2-40B4-BE49-F238E27FC236}">
                <a16:creationId xmlns:a16="http://schemas.microsoft.com/office/drawing/2014/main" id="{8D914A80-D1CD-0445-9809-8A6D5E5978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AA55D0A-7256-0C4E-941C-694B98523D57}" type="slidenum">
              <a:rPr lang="de-DE" altLang="de-DE" sz="1400"/>
              <a:pPr>
                <a:spcBef>
                  <a:spcPct val="0"/>
                </a:spcBef>
              </a:pPr>
              <a:t>2</a:t>
            </a:fld>
            <a:endParaRPr lang="de-DE" altLang="de-DE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318FAB9-A498-EA49-A66B-2801E66440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8</a:t>
            </a:r>
            <a:b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Prosodische Domänen</a:t>
            </a:r>
            <a:b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(Silbe) </a:t>
            </a:r>
            <a:endParaRPr lang="en-GB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33885421-F932-EC43-B053-15A9851913A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de-DE">
                <a:ea typeface="ＭＳ Ｐゴシック" panose="020B0600070205080204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82472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umsplatzhalter 3">
            <a:extLst>
              <a:ext uri="{FF2B5EF4-FFF2-40B4-BE49-F238E27FC236}">
                <a16:creationId xmlns:a16="http://schemas.microsoft.com/office/drawing/2014/main" id="{8F148274-7FB5-C54E-A989-995ECFBF456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F0AFAC-DCD7-664D-8D4C-5D572A2F9A10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50178" name="Foliennummernplatzhalter 5">
            <a:extLst>
              <a:ext uri="{FF2B5EF4-FFF2-40B4-BE49-F238E27FC236}">
                <a16:creationId xmlns:a16="http://schemas.microsoft.com/office/drawing/2014/main" id="{158FB729-2C2C-624F-8310-23740380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DFC76E-5900-7C40-9C4A-422FB4C1DFD7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20</a:t>
            </a:fld>
            <a:endParaRPr lang="de-DE" altLang="de-DE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8DBAD8A9-F346-984D-804C-67669784F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762000"/>
          </a:xfrm>
        </p:spPr>
        <p:txBody>
          <a:bodyPr/>
          <a:lstStyle/>
          <a:p>
            <a:r>
              <a:rPr lang="en-GB" altLang="de-DE" dirty="0">
                <a:ea typeface="ＭＳ Ｐゴシック" panose="020B0600070205080204" pitchFamily="34" charset="-128"/>
              </a:rPr>
              <a:t>  </a:t>
            </a: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58471B6-8C0D-854C-8FF9-8B08E7DB74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/>
          <a:lstStyle/>
          <a:p>
            <a:pPr algn="just"/>
            <a:r>
              <a:rPr lang="de-DE" altLang="de-DE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Mögliche und unmögliche Silben mit </a:t>
            </a:r>
            <a:r>
              <a:rPr lang="de-DE" altLang="de-DE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i, </a:t>
            </a:r>
            <a:r>
              <a:rPr lang="de-DE" altLang="de-DE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 </a:t>
            </a:r>
            <a:r>
              <a:rPr lang="de-DE" altLang="de-DE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(Deutsch)?</a:t>
            </a:r>
          </a:p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55162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umsplatzhalter 3">
            <a:extLst>
              <a:ext uri="{FF2B5EF4-FFF2-40B4-BE49-F238E27FC236}">
                <a16:creationId xmlns:a16="http://schemas.microsoft.com/office/drawing/2014/main" id="{6022FDDC-5360-E048-90F9-D2BA961E367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80B6ED-FF8C-EC4F-80E3-0BF42ED86681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54274" name="Foliennummernplatzhalter 5">
            <a:extLst>
              <a:ext uri="{FF2B5EF4-FFF2-40B4-BE49-F238E27FC236}">
                <a16:creationId xmlns:a16="http://schemas.microsoft.com/office/drawing/2014/main" id="{BCA52D7A-291A-DC4C-B30B-67C688BE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09CE51-4159-9148-AEE2-D059095FB799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21</a:t>
            </a:fld>
            <a:endParaRPr lang="de-DE" altLang="de-DE" sz="1400"/>
          </a:p>
        </p:txBody>
      </p:sp>
      <p:sp>
        <p:nvSpPr>
          <p:cNvPr id="54275" name="Rectangle 1026">
            <a:extLst>
              <a:ext uri="{FF2B5EF4-FFF2-40B4-BE49-F238E27FC236}">
                <a16:creationId xmlns:a16="http://schemas.microsoft.com/office/drawing/2014/main" id="{EFC88446-B3E4-024B-BE04-FEA31D79F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4538" y="609600"/>
            <a:ext cx="9658662" cy="457200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Positionen</a:t>
            </a:r>
            <a:endParaRPr lang="en-GB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4276" name="Rectangle 1027">
            <a:extLst>
              <a:ext uri="{FF2B5EF4-FFF2-40B4-BE49-F238E27FC236}">
                <a16:creationId xmlns:a16="http://schemas.microsoft.com/office/drawing/2014/main" id="{6B0DD9A0-1C9C-E249-B5AB-F265772DC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4538" y="1143000"/>
            <a:ext cx="9658662" cy="4876800"/>
          </a:xfrm>
        </p:spPr>
        <p:txBody>
          <a:bodyPr>
            <a:normAutofit lnSpcReduction="10000"/>
          </a:bodyPr>
          <a:lstStyle/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Positionen der maximalen deutschen Silbe mit Hilfe von Subskripten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angegeben.</a:t>
            </a:r>
          </a:p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∫	t	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χ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ʊ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m	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</a:t>
            </a:r>
            <a:r>
              <a:rPr lang="de-DE" altLang="de-DE" baseline="30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s</a:t>
            </a:r>
          </a:p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fr-FR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fr-FR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 </a:t>
            </a:r>
            <a:r>
              <a:rPr lang="fr-FR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	</a:t>
            </a:r>
            <a:r>
              <a:rPr lang="fr-FR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2 	</a:t>
            </a:r>
            <a:r>
              <a:rPr lang="fr-FR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3	</a:t>
            </a:r>
            <a:r>
              <a:rPr lang="fr-FR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4	</a:t>
            </a:r>
            <a:r>
              <a:rPr lang="fr-FR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5	</a:t>
            </a:r>
            <a:r>
              <a:rPr lang="fr-FR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fr-FR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6</a:t>
            </a:r>
            <a:endParaRPr lang="fr-FR" altLang="de-DE" b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98000"/>
              </a:lnSpc>
            </a:pP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en-US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	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Präfix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(∫, s)</a:t>
            </a:r>
          </a:p>
          <a:p>
            <a:pPr algn="just">
              <a:lnSpc>
                <a:spcPct val="98000"/>
              </a:lnSpc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1,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2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	Ansatz (Konsonant, Gleitlaut)</a:t>
            </a:r>
          </a:p>
          <a:p>
            <a:pPr algn="just">
              <a:lnSpc>
                <a:spcPct val="98000"/>
              </a:lnSpc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3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	Nukleus (Vokal, silbischer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Sonorant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algn="just">
              <a:lnSpc>
                <a:spcPct val="98000"/>
              </a:lnSpc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4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	2. Teil eines langen Vokals oder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Diphtongs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98000"/>
              </a:lnSpc>
            </a:pP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5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	Koda (Konsonant)</a:t>
            </a:r>
          </a:p>
          <a:p>
            <a:pPr algn="just">
              <a:lnSpc>
                <a:spcPct val="98000"/>
              </a:lnSpc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6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  <a:r>
              <a:rPr lang="de-DE" altLang="de-DE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Appendix (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Koronaler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Konsonant)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DAE2C14-A51B-1D40-B0B4-726F062F7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3422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Datumsplatzhalter 3">
            <a:extLst>
              <a:ext uri="{FF2B5EF4-FFF2-40B4-BE49-F238E27FC236}">
                <a16:creationId xmlns:a16="http://schemas.microsoft.com/office/drawing/2014/main" id="{5342FBEB-1848-D045-B2D5-F3A4D3EA96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79D4D81-E129-DE4D-9931-881F4DA71AF4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56322" name="Foliennummernplatzhalter 5">
            <a:extLst>
              <a:ext uri="{FF2B5EF4-FFF2-40B4-BE49-F238E27FC236}">
                <a16:creationId xmlns:a16="http://schemas.microsoft.com/office/drawing/2014/main" id="{F0E96178-8A10-0D45-B1C1-1C8D22DAF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3094BD9-78A9-E042-882E-746BA5B5A161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22</a:t>
            </a:fld>
            <a:endParaRPr lang="de-DE" altLang="de-DE" sz="140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00304427-7EFF-B049-AEB6-EF31B0971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457200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Positionen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CE2A690A-7D3D-314A-8BA1-408375B374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9525000" cy="4876800"/>
          </a:xfrm>
        </p:spPr>
        <p:txBody>
          <a:bodyPr/>
          <a:lstStyle/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Im Ansatz können alle Konsonanten des Deutschen außer [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 erscheinen. </a:t>
            </a: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2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Was in der Position x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2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erscheinen darf, ist abhängig von x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Besteht der Ansatz aus zwei Konsonanten, sind die folgenden Kombinationen möglich. 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latin typeface="Palatino" pitchFamily="2" charset="77"/>
              <a:ea typeface="ＭＳ Ｐゴシック" panose="020B0600070205080204" pitchFamily="34" charset="-128"/>
            </a:endParaRPr>
          </a:p>
          <a:p>
            <a:endParaRPr lang="de-DE" altLang="de-DE" dirty="0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1C13E26-92C0-1845-BAA4-65B3D505D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5347" y="558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2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Datumsplatzhalter 3">
            <a:extLst>
              <a:ext uri="{FF2B5EF4-FFF2-40B4-BE49-F238E27FC236}">
                <a16:creationId xmlns:a16="http://schemas.microsoft.com/office/drawing/2014/main" id="{31CF0C17-E736-B343-A97A-6B136B9D93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6C3DAA-00E9-6349-82D3-BBD1E3B9625F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58370" name="Foliennummernplatzhalter 5">
            <a:extLst>
              <a:ext uri="{FF2B5EF4-FFF2-40B4-BE49-F238E27FC236}">
                <a16:creationId xmlns:a16="http://schemas.microsoft.com/office/drawing/2014/main" id="{78767A0E-7986-FA4E-B56A-4904B894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29C023-1157-3142-85C7-FC0899B38D6C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23</a:t>
            </a:fld>
            <a:endParaRPr lang="de-DE" altLang="de-DE" sz="1400"/>
          </a:p>
        </p:txBody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75787D99-69C1-1445-8F54-1480338FE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61242" y="747712"/>
            <a:ext cx="8534400" cy="5791200"/>
          </a:xfrm>
        </p:spPr>
        <p:txBody>
          <a:bodyPr>
            <a:normAutofit lnSpcReduction="10000"/>
          </a:bodyPr>
          <a:lstStyle/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x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2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l	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	s	</a:t>
            </a:r>
          </a:p>
          <a:p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en-US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		</a:t>
            </a:r>
          </a:p>
          <a:p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	+	+	(+)		(+)	</a:t>
            </a:r>
          </a:p>
          <a:p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	+	+				</a:t>
            </a:r>
          </a:p>
          <a:p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	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+	+				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pf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+	+				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	+				(+)	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	+					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ts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+		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+	+	+	+	(+)	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+	+	+			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	+	(+)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637F664-0518-174F-9369-EC1A75948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1918" y="5001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Datumsplatzhalter 3">
            <a:extLst>
              <a:ext uri="{FF2B5EF4-FFF2-40B4-BE49-F238E27FC236}">
                <a16:creationId xmlns:a16="http://schemas.microsoft.com/office/drawing/2014/main" id="{DE8C1DC8-C4A7-0946-B617-37697D9B62C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C0D80C-EAC4-AC4F-BC30-2529C7F1F2B9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60418" name="Foliennummernplatzhalter 5">
            <a:extLst>
              <a:ext uri="{FF2B5EF4-FFF2-40B4-BE49-F238E27FC236}">
                <a16:creationId xmlns:a16="http://schemas.microsoft.com/office/drawing/2014/main" id="{6155B20F-5B13-A442-A3B0-683C8F1AC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60EFAB-07D7-1741-9BC5-D806679304F6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24</a:t>
            </a:fld>
            <a:endParaRPr lang="de-DE" altLang="de-DE" sz="1400"/>
          </a:p>
        </p:txBody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CFA5945D-6467-FF4F-A3F3-7AD181B8E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585203"/>
            <a:ext cx="9144000" cy="5791200"/>
          </a:xfrm>
        </p:spPr>
        <p:txBody>
          <a:bodyPr/>
          <a:lstStyle/>
          <a:p>
            <a:pPr algn="just">
              <a:lnSpc>
                <a:spcPct val="128000"/>
              </a:lnSpc>
            </a:pPr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Beispiele hierfür sind Teil der Übungen </a:t>
            </a:r>
          </a:p>
        </p:txBody>
      </p:sp>
    </p:spTree>
    <p:extLst>
      <p:ext uri="{BB962C8B-B14F-4D97-AF65-F5344CB8AC3E}">
        <p14:creationId xmlns:p14="http://schemas.microsoft.com/office/powerpoint/2010/main" val="1284189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Datumsplatzhalter 3">
            <a:extLst>
              <a:ext uri="{FF2B5EF4-FFF2-40B4-BE49-F238E27FC236}">
                <a16:creationId xmlns:a16="http://schemas.microsoft.com/office/drawing/2014/main" id="{A42F34E5-54E1-5347-BFB2-CCD09E81CB6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072455-6895-E041-B3D9-45FF583E6485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62466" name="Foliennummernplatzhalter 5">
            <a:extLst>
              <a:ext uri="{FF2B5EF4-FFF2-40B4-BE49-F238E27FC236}">
                <a16:creationId xmlns:a16="http://schemas.microsoft.com/office/drawing/2014/main" id="{E8A12B8B-2F89-D448-B981-8C31D5F1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139D2E-F9E3-0547-B42A-CEB6665DDDBE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25</a:t>
            </a:fld>
            <a:endParaRPr lang="de-DE" altLang="de-DE" sz="14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A8764373-6532-4C46-8450-FECAE489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90600"/>
          </a:xfrm>
        </p:spPr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Positionen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8CFCD2D0-782B-CA45-940D-A8226F913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8534400" cy="4419600"/>
          </a:xfrm>
        </p:spPr>
        <p:txBody>
          <a:bodyPr>
            <a:normAutofit lnSpcReduction="10000"/>
          </a:bodyPr>
          <a:lstStyle/>
          <a:p>
            <a:pPr algn="just" defTabSz="958850">
              <a:tabLst>
                <a:tab pos="958850" algn="l"/>
                <a:tab pos="1528763" algn="l"/>
                <a:tab pos="1995488" algn="l"/>
                <a:tab pos="2474913" algn="l"/>
                <a:tab pos="2954338" algn="l"/>
                <a:tab pos="3524250" algn="l"/>
                <a:tab pos="3900488" algn="l"/>
                <a:tab pos="4575175" algn="l"/>
                <a:tab pos="5145088" algn="l"/>
                <a:tab pos="5805488" algn="l"/>
                <a:tab pos="6480175" algn="l"/>
              </a:tabLst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Das Präfix erscheint i.a. nur in der initialen Silbe eines Wortes und besteht aus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oder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algn="just" defTabSz="958850">
              <a:tabLst>
                <a:tab pos="958850" algn="l"/>
                <a:tab pos="1528763" algn="l"/>
                <a:tab pos="1995488" algn="l"/>
                <a:tab pos="2474913" algn="l"/>
                <a:tab pos="2954338" algn="l"/>
                <a:tab pos="3524250" algn="l"/>
                <a:tab pos="3900488" algn="l"/>
                <a:tab pos="4575175" algn="l"/>
                <a:tab pos="5145088" algn="l"/>
                <a:tab pos="5805488" algn="l"/>
                <a:tab pos="6480175" algn="l"/>
              </a:tabLst>
            </a:pPr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defTabSz="958850">
              <a:tabLst>
                <a:tab pos="958850" algn="l"/>
                <a:tab pos="1528763" algn="l"/>
                <a:tab pos="1995488" algn="l"/>
                <a:tab pos="2474913" algn="l"/>
                <a:tab pos="2954338" algn="l"/>
                <a:tab pos="3524250" algn="l"/>
                <a:tab pos="3900488" algn="l"/>
                <a:tab pos="4575175" algn="l"/>
                <a:tab pos="5145088" algn="l"/>
                <a:tab pos="5805488" algn="l"/>
                <a:tab pos="6480175" algn="l"/>
              </a:tabLst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Phonotaktische Beschränkungen im Präfix + Ansatz</a:t>
            </a:r>
          </a:p>
          <a:p>
            <a:pPr defTabSz="958850">
              <a:tabLst>
                <a:tab pos="958850" algn="l"/>
                <a:tab pos="1528763" algn="l"/>
                <a:tab pos="1995488" algn="l"/>
                <a:tab pos="2474913" algn="l"/>
                <a:tab pos="2954338" algn="l"/>
                <a:tab pos="3524250" algn="l"/>
                <a:tab pos="3900488" algn="l"/>
                <a:tab pos="4575175" algn="l"/>
                <a:tab pos="5145088" algn="l"/>
                <a:tab pos="5805488" algn="l"/>
                <a:tab pos="6480175" algn="l"/>
              </a:tabLst>
            </a:pPr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defTabSz="958850">
              <a:tabLst>
                <a:tab pos="958850" algn="l"/>
                <a:tab pos="1528763" algn="l"/>
                <a:tab pos="1995488" algn="l"/>
                <a:tab pos="2474913" algn="l"/>
                <a:tab pos="2954338" algn="l"/>
                <a:tab pos="3524250" algn="l"/>
                <a:tab pos="3900488" algn="l"/>
                <a:tab pos="4575175" algn="l"/>
                <a:tab pos="5145088" algn="l"/>
                <a:tab pos="5805488" algn="l"/>
                <a:tab pos="6480175" algn="l"/>
              </a:tabLst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	l	m	n	v	t	k	</a:t>
            </a:r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p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	t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	k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	kl	</a:t>
            </a:r>
          </a:p>
          <a:p>
            <a:pPr defTabSz="958850">
              <a:tabLst>
                <a:tab pos="958850" algn="l"/>
                <a:tab pos="1528763" algn="l"/>
                <a:tab pos="1995488" algn="l"/>
                <a:tab pos="2474913" algn="l"/>
                <a:tab pos="2954338" algn="l"/>
                <a:tab pos="3524250" algn="l"/>
                <a:tab pos="3900488" algn="l"/>
                <a:tab pos="4575175" algn="l"/>
                <a:tab pos="5145088" algn="l"/>
                <a:tab pos="5805488" algn="l"/>
                <a:tab pos="6480175" algn="l"/>
              </a:tabLst>
            </a:pPr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	+	+	+	+	+	+		+	+			</a:t>
            </a:r>
          </a:p>
          <a:p>
            <a:pPr defTabSz="958850">
              <a:tabLst>
                <a:tab pos="958850" algn="l"/>
                <a:tab pos="1528763" algn="l"/>
                <a:tab pos="1995488" algn="l"/>
                <a:tab pos="2474913" algn="l"/>
                <a:tab pos="2954338" algn="l"/>
                <a:tab pos="3524250" algn="l"/>
                <a:tab pos="3900488" algn="l"/>
                <a:tab pos="4575175" algn="l"/>
                <a:tab pos="5145088" algn="l"/>
                <a:tab pos="5805488" algn="l"/>
                <a:tab pos="6480175" algn="l"/>
              </a:tabLst>
            </a:pPr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s	     (+)					+			+	+	 </a:t>
            </a:r>
          </a:p>
          <a:p>
            <a:pPr defTabSz="958850">
              <a:tabLst>
                <a:tab pos="958850" algn="l"/>
                <a:tab pos="1528763" algn="l"/>
                <a:tab pos="1995488" algn="l"/>
                <a:tab pos="2474913" algn="l"/>
                <a:tab pos="2954338" algn="l"/>
                <a:tab pos="3524250" algn="l"/>
                <a:tab pos="3900488" algn="l"/>
                <a:tab pos="4575175" algn="l"/>
                <a:tab pos="5145088" algn="l"/>
                <a:tab pos="5805488" algn="l"/>
                <a:tab pos="6480175" algn="l"/>
              </a:tabLst>
            </a:pPr>
            <a:r>
              <a:rPr lang="fr-FR" altLang="de-DE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endParaRPr lang="it-IT" altLang="de-DE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4672D9B-0901-FF4B-AF20-9A8B35647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200" y="5492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2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atumsplatzhalter 3">
            <a:extLst>
              <a:ext uri="{FF2B5EF4-FFF2-40B4-BE49-F238E27FC236}">
                <a16:creationId xmlns:a16="http://schemas.microsoft.com/office/drawing/2014/main" id="{0AFF5A96-7215-CB4D-87BD-5208189CDCC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19663C-62B7-8E45-8906-2CA510895458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64514" name="Foliennummernplatzhalter 5">
            <a:extLst>
              <a:ext uri="{FF2B5EF4-FFF2-40B4-BE49-F238E27FC236}">
                <a16:creationId xmlns:a16="http://schemas.microsoft.com/office/drawing/2014/main" id="{A50380F2-AE86-F242-82DC-11EDA96F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D5E5E4-9A53-2949-9EE7-229185F5549B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26</a:t>
            </a:fld>
            <a:endParaRPr lang="de-DE" altLang="de-DE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0A75988E-04E8-5D42-ABDF-82482A07B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90600"/>
          </a:xfrm>
        </p:spPr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Positionen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DB674934-B0E8-B74C-9A7C-460717DF99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8534400" cy="4419600"/>
          </a:xfrm>
        </p:spPr>
        <p:txBody>
          <a:bodyPr>
            <a:normAutofit fontScale="92500" lnSpcReduction="20000"/>
          </a:bodyPr>
          <a:lstStyle/>
          <a:p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(schrill),</a:t>
            </a:r>
          </a:p>
          <a:p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∫l (schlaff), </a:t>
            </a:r>
          </a:p>
          <a:p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∫m (schmoren), ∫n (schnarchen), </a:t>
            </a:r>
          </a:p>
          <a:p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∫v (schwören), </a:t>
            </a:r>
          </a:p>
          <a:p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∫t (still), ∫p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(Sprache),</a:t>
            </a:r>
          </a:p>
          <a:p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∫t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(Straße)</a:t>
            </a:r>
          </a:p>
          <a:p>
            <a:pPr>
              <a:lnSpc>
                <a:spcPct val="128000"/>
              </a:lnSpc>
            </a:pPr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sl (Slave), sk (Skat), </a:t>
            </a:r>
          </a:p>
          <a:p>
            <a:pPr>
              <a:lnSpc>
                <a:spcPct val="128000"/>
              </a:lnSpc>
            </a:pPr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sk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fr-FR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(Srkupel), skl (Sklave) </a:t>
            </a:r>
            <a:r>
              <a:rPr lang="fr-FR" altLang="de-DE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endParaRPr lang="fr-FR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r>
              <a:rPr lang="fr-FR" altLang="de-DE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</a:t>
            </a:r>
            <a:endParaRPr lang="it-IT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609A0B0-8685-9544-A981-98B388ABC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3474" y="698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umsplatzhalter 3">
            <a:extLst>
              <a:ext uri="{FF2B5EF4-FFF2-40B4-BE49-F238E27FC236}">
                <a16:creationId xmlns:a16="http://schemas.microsoft.com/office/drawing/2014/main" id="{CAD8E2D8-52E3-F249-8A3A-2D8217B420E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947241D-7503-6244-AA54-7F785797F166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66562" name="Foliennummernplatzhalter 5">
            <a:extLst>
              <a:ext uri="{FF2B5EF4-FFF2-40B4-BE49-F238E27FC236}">
                <a16:creationId xmlns:a16="http://schemas.microsoft.com/office/drawing/2014/main" id="{92F8C85D-6EC8-6F41-A10A-DE1F0FC1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64B490-4E60-FA4B-A4F9-45C72D9E3BF7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27</a:t>
            </a:fld>
            <a:endParaRPr lang="de-DE" altLang="de-DE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B062536D-24F0-C148-88DA-E98E02A3E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90600"/>
          </a:xfrm>
        </p:spPr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Silbenpositionen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A4F53CAD-EDF4-F34C-AE56-09A609BCC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8534400" cy="4419600"/>
          </a:xfrm>
        </p:spPr>
        <p:txBody>
          <a:bodyPr/>
          <a:lstStyle/>
          <a:p>
            <a:endParaRPr lang="de-DE" altLang="de-DE">
              <a:latin typeface="Palatino" pitchFamily="2" charset="77"/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3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ist der Nukleus </a:t>
            </a:r>
          </a:p>
          <a:p>
            <a:pPr>
              <a:lnSpc>
                <a:spcPct val="110000"/>
              </a:lnSpc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Vokal</a:t>
            </a:r>
          </a:p>
          <a:p>
            <a:pPr>
              <a:lnSpc>
                <a:spcPct val="110000"/>
              </a:lnSpc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Liquid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wie in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Himmel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vokalisiertes 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ɐ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] wie in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Kummer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Nasal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wie in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Atem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oder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 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wie in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treten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fr-FR" altLang="de-DE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</a:t>
            </a:r>
            <a:endParaRPr lang="it-IT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3155476-DA5E-9B4F-AC1B-D92477CB5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7042" y="698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atumsplatzhalter 3">
            <a:extLst>
              <a:ext uri="{FF2B5EF4-FFF2-40B4-BE49-F238E27FC236}">
                <a16:creationId xmlns:a16="http://schemas.microsoft.com/office/drawing/2014/main" id="{0624EAE0-933F-1E48-93DF-F96B834794B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E7CAB3-139B-1246-B549-4A00C3A3AC51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68610" name="Foliennummernplatzhalter 5">
            <a:extLst>
              <a:ext uri="{FF2B5EF4-FFF2-40B4-BE49-F238E27FC236}">
                <a16:creationId xmlns:a16="http://schemas.microsoft.com/office/drawing/2014/main" id="{68D60526-1D20-734C-9698-7B5E9CF15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4D98F9-C915-8E49-B6C7-BF6BA081B7D5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28</a:t>
            </a:fld>
            <a:endParaRPr lang="de-DE" altLang="de-DE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E637FF97-6FEC-004A-8CE5-633D0515AD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90600"/>
          </a:xfrm>
        </p:spPr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Silbenpositionen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5926144A-B447-FD40-B81F-89B9BCFA2F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8534400" cy="4419600"/>
          </a:xfrm>
        </p:spPr>
        <p:txBody>
          <a:bodyPr/>
          <a:lstStyle/>
          <a:p>
            <a:endParaRPr lang="de-DE" altLang="de-DE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4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ist von x</a:t>
            </a:r>
            <a:r>
              <a:rPr lang="de-DE" altLang="de-DE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3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abhängig. Es ist entweder derselbe Vokal wie x</a:t>
            </a:r>
            <a:r>
              <a:rPr lang="de-DE" altLang="de-DE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3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(und dann machen beide zusammen einen langen, gespannten Vokal aus), oder der zweite Teil eines Diphthongs, oder ein Konsonant - aber nur dann, wenn der Vokal in x</a:t>
            </a:r>
            <a:r>
              <a:rPr lang="de-DE" altLang="de-DE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3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kurz und ungespannt ist. </a:t>
            </a:r>
            <a:endParaRPr lang="fr-FR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fr-FR" altLang="de-DE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</a:t>
            </a:r>
            <a:endParaRPr lang="it-IT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89E8454-1A95-C845-AD6A-553528867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0326" y="4628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8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Datumsplatzhalter 3">
            <a:extLst>
              <a:ext uri="{FF2B5EF4-FFF2-40B4-BE49-F238E27FC236}">
                <a16:creationId xmlns:a16="http://schemas.microsoft.com/office/drawing/2014/main" id="{9CD04A21-F2C3-0D41-BF58-E05C8FEC820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49323B-01CE-ED40-9E27-A38FCF13A2B8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70658" name="Foliennummernplatzhalter 5">
            <a:extLst>
              <a:ext uri="{FF2B5EF4-FFF2-40B4-BE49-F238E27FC236}">
                <a16:creationId xmlns:a16="http://schemas.microsoft.com/office/drawing/2014/main" id="{EE4B5175-BC75-6B40-A45B-B60F487C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D4082C-DA97-9449-AE6C-4FC2D94BC726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29</a:t>
            </a:fld>
            <a:endParaRPr lang="de-DE" altLang="de-DE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E8196801-F957-EA47-BF99-0574E1DC34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90600"/>
          </a:xfrm>
        </p:spPr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Silbenpositionen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5A15EB64-B6F7-324E-9E48-8ADB3B520B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8534400" cy="4419600"/>
          </a:xfrm>
        </p:spPr>
        <p:txBody>
          <a:bodyPr/>
          <a:lstStyle/>
          <a:p>
            <a:endParaRPr lang="de-DE" altLang="de-DE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5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ist ein Kodakonsonant. Die nächste Folie zeigt die phonotaktischen Beschränkungen zwischen x</a:t>
            </a:r>
            <a:r>
              <a:rPr lang="de-DE" altLang="de-DE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4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x</a:t>
            </a:r>
            <a:r>
              <a:rPr lang="de-DE" altLang="de-DE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5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wenn x</a:t>
            </a:r>
            <a:r>
              <a:rPr lang="de-DE" altLang="de-DE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4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ein Konsonant ist.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sind von der Tabelle ausgeschlossen. </a:t>
            </a:r>
            <a:endParaRPr lang="it-IT" altLang="de-DE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8C9D95B-0902-EC44-BFF3-8FE85B296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1389" y="4949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4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umsplatzhalter 3">
            <a:extLst>
              <a:ext uri="{FF2B5EF4-FFF2-40B4-BE49-F238E27FC236}">
                <a16:creationId xmlns:a16="http://schemas.microsoft.com/office/drawing/2014/main" id="{FEC71C0B-6C40-A241-958B-4AC9A5D1FF6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E5C44D-B026-334E-AE43-DE13B3495D5F}" type="datetime1">
              <a:rPr lang="de-DE" altLang="de-DE" sz="1400"/>
              <a:pPr>
                <a:spcBef>
                  <a:spcPct val="0"/>
                </a:spcBef>
              </a:pPr>
              <a:t>06.10.20</a:t>
            </a:fld>
            <a:endParaRPr lang="de-DE" altLang="de-DE" sz="1400"/>
          </a:p>
        </p:txBody>
      </p:sp>
      <p:sp>
        <p:nvSpPr>
          <p:cNvPr id="19458" name="Foliennummernplatzhalter 5">
            <a:extLst>
              <a:ext uri="{FF2B5EF4-FFF2-40B4-BE49-F238E27FC236}">
                <a16:creationId xmlns:a16="http://schemas.microsoft.com/office/drawing/2014/main" id="{CAABC19A-FC8C-C449-8A07-627D1D019C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702BDD-3ADB-884C-8BE9-6AFB35FAA74B}" type="slidenum">
              <a:rPr lang="de-DE" altLang="de-DE" sz="1400"/>
              <a:pPr>
                <a:spcBef>
                  <a:spcPct val="0"/>
                </a:spcBef>
              </a:pPr>
              <a:t>3</a:t>
            </a:fld>
            <a:endParaRPr lang="de-DE" altLang="de-DE" sz="14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814D03EB-6BF4-644D-85E6-1EBB10D31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Prosodische</a:t>
            </a:r>
            <a:r>
              <a:rPr lang="en-GB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de-DE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Hierarchie</a:t>
            </a:r>
            <a:endParaRPr lang="en-GB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EC06CF2F-6F71-F841-8CAF-BA86DB7E74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066800"/>
            <a:ext cx="8534400" cy="4953000"/>
          </a:xfrm>
        </p:spPr>
        <p:txBody>
          <a:bodyPr/>
          <a:lstStyle/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  <a:r>
              <a:rPr lang="en-US" altLang="de-DE" dirty="0" err="1">
                <a:ea typeface="ＭＳ Ｐゴシック" panose="020B0600070205080204" pitchFamily="34" charset="-128"/>
              </a:rPr>
              <a:t>ι</a:t>
            </a: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Intonationsphrase 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φ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Phonologische Phrase 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ω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Prosodisches Wort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F		Fuß   (Betonungseinheit)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  <a:r>
              <a:rPr lang="en-US" altLang="de-DE" b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σ</a:t>
            </a:r>
            <a:r>
              <a:rPr lang="de-DE" altLang="de-DE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Silbe 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  <a:r>
              <a:rPr lang="de-DE" altLang="de-DE" dirty="0">
                <a:latin typeface="Symbol" pitchFamily="2" charset="2"/>
                <a:ea typeface="ＭＳ Ｐゴシック" panose="020B0600070205080204" pitchFamily="34" charset="-128"/>
                <a:sym typeface="Symbol" pitchFamily="2" charset="2"/>
              </a:rPr>
              <a:t>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	Mora 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2D235A7-588E-374F-B093-7FABDA176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1179" y="5041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9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Datumsplatzhalter 3">
            <a:extLst>
              <a:ext uri="{FF2B5EF4-FFF2-40B4-BE49-F238E27FC236}">
                <a16:creationId xmlns:a16="http://schemas.microsoft.com/office/drawing/2014/main" id="{7CEF229B-9048-2944-A836-484B3EB977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0C409BF-592F-6145-9D4B-8E713700AEF5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72706" name="Foliennummernplatzhalter 5">
            <a:extLst>
              <a:ext uri="{FF2B5EF4-FFF2-40B4-BE49-F238E27FC236}">
                <a16:creationId xmlns:a16="http://schemas.microsoft.com/office/drawing/2014/main" id="{475E3BC8-1C1B-2A46-BB78-61D2FD80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DE49B7-5505-A444-971C-4961785034AC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30</a:t>
            </a:fld>
            <a:endParaRPr lang="de-DE" altLang="de-DE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4004C2F9-2108-1E4D-BD30-5426FBB24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endParaRPr lang="en-GB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C1C6828C-4E8D-0248-9498-61D6883AB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0"/>
            <a:ext cx="8534400" cy="6019800"/>
          </a:xfrm>
        </p:spPr>
        <p:txBody>
          <a:bodyPr/>
          <a:lstStyle/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de-DE" altLang="de-DE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    </a:t>
            </a:r>
          </a:p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endParaRPr lang="de-DE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5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l	m	n	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p	k	ç	f	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pf	∫	</a:t>
            </a:r>
          </a:p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4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							</a:t>
            </a:r>
          </a:p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		+	+	+	+	+	+	+	+	+	</a:t>
            </a:r>
          </a:p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l			+	+	+	+	+	+		+	</a:t>
            </a:r>
          </a:p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m					(+)				+	+	</a:t>
            </a:r>
          </a:p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n							+	+		+	</a:t>
            </a:r>
          </a:p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					+					</a:t>
            </a:r>
          </a:p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s						+		</a:t>
            </a:r>
            <a:r>
              <a:rPr lang="de-DE" altLang="de-DE">
                <a:latin typeface="Palatino" pitchFamily="2" charset="77"/>
                <a:ea typeface="ＭＳ Ｐゴシック" panose="020B0600070205080204" pitchFamily="34" charset="-128"/>
              </a:rPr>
              <a:t>			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0224679-FE73-7C4A-A4E6-C4F7E7209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7368" y="647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Datumsplatzhalter 3">
            <a:extLst>
              <a:ext uri="{FF2B5EF4-FFF2-40B4-BE49-F238E27FC236}">
                <a16:creationId xmlns:a16="http://schemas.microsoft.com/office/drawing/2014/main" id="{E11DF067-EF5B-F543-834A-21940D1FFDB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93DEFA-BFAA-8F4D-8CFD-945E83731E72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74754" name="Foliennummernplatzhalter 5">
            <a:extLst>
              <a:ext uri="{FF2B5EF4-FFF2-40B4-BE49-F238E27FC236}">
                <a16:creationId xmlns:a16="http://schemas.microsoft.com/office/drawing/2014/main" id="{101B8BD9-468D-1E43-A03A-E75080D7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4CB4BB0-FE9B-2541-9CCE-0E67ACDBAF76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31</a:t>
            </a:fld>
            <a:endParaRPr lang="de-DE" altLang="de-DE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26559F4D-0602-4645-B06E-7886234151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endParaRPr lang="en-GB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709409CD-B288-3C49-8AC1-3CD35C712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0"/>
            <a:ext cx="8534400" cy="6019800"/>
          </a:xfrm>
        </p:spPr>
        <p:txBody>
          <a:bodyPr>
            <a:normAutofit lnSpcReduction="10000"/>
          </a:bodyPr>
          <a:lstStyle/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de-DE" altLang="de-DE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    </a:t>
            </a:r>
          </a:p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en-US" altLang="de-DE" dirty="0">
                <a:ea typeface="ＭＳ Ｐゴシック" panose="020B0600070205080204" pitchFamily="34" charset="-128"/>
              </a:rPr>
              <a:t> </a:t>
            </a:r>
          </a:p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 (Kerl),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 (Arm),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(Harn),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 (herb),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(arg), </a:t>
            </a:r>
          </a:p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(durch),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 (Nerv),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pf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Karpf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∫(Barsch) </a:t>
            </a:r>
          </a:p>
          <a:p>
            <a:pPr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lm (Alm),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(Köln),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lp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(Alp),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lk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Balk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lç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(Elch),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lf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(elf), l∫ (falsch)</a:t>
            </a:r>
          </a:p>
          <a:p>
            <a:pPr algn="just">
              <a:lnSpc>
                <a:spcPct val="128000"/>
              </a:lnSpc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128000"/>
              </a:lnSpc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mp (Vamp),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mpf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(Rumpf), m∫ (Ramsch), </a:t>
            </a:r>
          </a:p>
          <a:p>
            <a:pPr algn="just">
              <a:lnSpc>
                <a:spcPct val="128000"/>
              </a:lnSpc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nç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(Mönch),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nf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(fünf),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 (Mensch),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(Bank)</a:t>
            </a:r>
          </a:p>
          <a:p>
            <a:pPr algn="just">
              <a:lnSpc>
                <a:spcPct val="128000"/>
              </a:lnSpc>
              <a:tabLst>
                <a:tab pos="958850" algn="l"/>
                <a:tab pos="1619250" algn="l"/>
                <a:tab pos="2190750" algn="l"/>
                <a:tab pos="2760663" algn="l"/>
                <a:tab pos="3433763" algn="l"/>
                <a:tab pos="4095750" algn="l"/>
                <a:tab pos="4859338" algn="l"/>
                <a:tab pos="5521325" algn="l"/>
                <a:tab pos="6284913" algn="l"/>
                <a:tab pos="7140575" algn="l"/>
              </a:tabLst>
            </a:pP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sk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Kiosk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7495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Datumsplatzhalter 3">
            <a:extLst>
              <a:ext uri="{FF2B5EF4-FFF2-40B4-BE49-F238E27FC236}">
                <a16:creationId xmlns:a16="http://schemas.microsoft.com/office/drawing/2014/main" id="{62E81B88-5B8C-9745-BEFB-2EDF1507E59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049E22-796F-8A42-8FCA-EAED90874059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76802" name="Foliennummernplatzhalter 5">
            <a:extLst>
              <a:ext uri="{FF2B5EF4-FFF2-40B4-BE49-F238E27FC236}">
                <a16:creationId xmlns:a16="http://schemas.microsoft.com/office/drawing/2014/main" id="{20D0C097-368C-5343-8C21-C8FAC8C8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56D155-7A7A-5F4D-8FEE-1AE667500443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32</a:t>
            </a:fld>
            <a:endParaRPr lang="de-DE" altLang="de-DE" sz="14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80FC3BA9-FCC4-674D-B301-1CCF30259F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90600"/>
          </a:xfrm>
        </p:spPr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Silbenpositionen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DE26D8AC-EE55-B646-A457-43D9FFF58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8534400" cy="4419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6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ist ein Appendix, der aus bis zu drei alternierenden Vorkommen von [t] und [s] bestehen kann: </a:t>
            </a:r>
          </a:p>
          <a:p>
            <a:pPr>
              <a:lnSpc>
                <a:spcPct val="120000"/>
              </a:lnSpc>
            </a:pP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sie fährt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du fährst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des Herbsts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 Appendix kann nach jedem Laut oder jeder Lautkombination erscheinen. Appendizes findet man nur in der letzten Silbe eines Wortes. </a:t>
            </a:r>
            <a:endParaRPr lang="it-IT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8D9D0D9-1FBC-BF41-9C6D-E4D08263F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3411" y="6055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Datumsplatzhalter 3">
            <a:extLst>
              <a:ext uri="{FF2B5EF4-FFF2-40B4-BE49-F238E27FC236}">
                <a16:creationId xmlns:a16="http://schemas.microsoft.com/office/drawing/2014/main" id="{88091416-1DCB-0B40-97A8-0A7D969ECA3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C4BFEF-CD3C-2741-8CFB-BD97F43AD2D7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80898" name="Foliennummernplatzhalter 5">
            <a:extLst>
              <a:ext uri="{FF2B5EF4-FFF2-40B4-BE49-F238E27FC236}">
                <a16:creationId xmlns:a16="http://schemas.microsoft.com/office/drawing/2014/main" id="{59D5B29A-7409-8740-9FA8-22FF5CAF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B01D332-60F8-4F47-A526-3FEF1456725C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33</a:t>
            </a:fld>
            <a:endParaRPr lang="de-DE" altLang="de-DE" sz="1400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BEBF0A97-5CBB-4D4B-8D4E-13FDA1AC13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68967"/>
            <a:ext cx="8534400" cy="365125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Appendizes</a:t>
            </a:r>
            <a:endParaRPr lang="en-GB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3A4EE5E1-4C91-FB4B-B5DC-4E301BBF0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006475"/>
            <a:ext cx="8534400" cy="5715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x</a:t>
            </a:r>
            <a:r>
              <a:rPr lang="en-US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6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t	s		</a:t>
            </a:r>
          </a:p>
          <a:p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en-US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5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</a:t>
            </a:r>
          </a:p>
          <a:p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	+	+	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Abt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Raps	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	+	+	schafft, schaffst	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pf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+	+	hüpft, hüpfst	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		+	Rats	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	+		niest	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ts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+		reizt	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+	+	nackt, Lachs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x	+		echt/acht 	</a:t>
            </a: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750397F-A7A7-E645-84B6-E3253072E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1400" y="600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9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Datumsplatzhalter 3">
            <a:extLst>
              <a:ext uri="{FF2B5EF4-FFF2-40B4-BE49-F238E27FC236}">
                <a16:creationId xmlns:a16="http://schemas.microsoft.com/office/drawing/2014/main" id="{79E6D6F7-3FE9-8A41-8161-5B6800E8A09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AC5723A-6D04-7E46-AC3B-D62B45C8ECBA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82946" name="Foliennummernplatzhalter 5">
            <a:extLst>
              <a:ext uri="{FF2B5EF4-FFF2-40B4-BE49-F238E27FC236}">
                <a16:creationId xmlns:a16="http://schemas.microsoft.com/office/drawing/2014/main" id="{8AA07652-63B2-D24A-AC4D-D00023B7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0F5139-39AE-514C-9FC3-52B88555FBC4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34</a:t>
            </a:fld>
            <a:endParaRPr lang="de-DE" altLang="de-DE" sz="1400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A7FEF85D-A240-9841-8B10-857CB48FC9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endParaRPr lang="en-GB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48C79BA1-A933-E449-82E7-30B69BC43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304800"/>
            <a:ext cx="8534400" cy="5715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x</a:t>
            </a:r>
            <a:r>
              <a:rPr lang="en-US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6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t	s		</a:t>
            </a:r>
          </a:p>
          <a:p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en-US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5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</a:p>
          <a:p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+	+		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	+	+		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	+	+		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+	+		</a:t>
            </a:r>
          </a:p>
          <a:p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	+	+	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ç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x	+		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1983CC0-F896-3847-9992-83BDB73F7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Datumsplatzhalter 3">
            <a:extLst>
              <a:ext uri="{FF2B5EF4-FFF2-40B4-BE49-F238E27FC236}">
                <a16:creationId xmlns:a16="http://schemas.microsoft.com/office/drawing/2014/main" id="{0EF42AC3-3DA3-BE46-989E-265ECA391F0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4FD2F3-09F8-F746-8084-5CA61E20E92E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128002" name="Foliennummernplatzhalter 5">
            <a:extLst>
              <a:ext uri="{FF2B5EF4-FFF2-40B4-BE49-F238E27FC236}">
                <a16:creationId xmlns:a16="http://schemas.microsoft.com/office/drawing/2014/main" id="{3A2971B4-D872-D044-8C48-401D7DEEE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48500E-CF97-134A-8C4D-CA0AA84732A7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35</a:t>
            </a:fld>
            <a:endParaRPr lang="de-DE" altLang="de-DE" sz="14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3277D3DC-5ACF-524B-A9A5-478594D31B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0"/>
          </a:xfrm>
        </p:spPr>
        <p:txBody>
          <a:bodyPr/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Appendizes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06F56361-DD44-8848-B1AB-A67B9BBCB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00200"/>
            <a:ext cx="8534400" cy="4419600"/>
          </a:xfrm>
        </p:spPr>
        <p:txBody>
          <a:bodyPr/>
          <a:lstStyle/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Die Appendizes (die x</a:t>
            </a:r>
            <a:r>
              <a:rPr lang="de-DE" altLang="de-DE" baseline="-25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6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Positionen), sind immer koronal. </a:t>
            </a: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Die meisten Appendizes sind Flektionssuffixe und werden auf der Ebene des Prosodischen Wortes adjungiert. </a:t>
            </a: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Diese Repräsentation entspricht ihrem Status, da sie Wortsuffixe sind.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484DB06-4EC1-E44D-BEF6-21B3764F6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3756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Datumsplatzhalter 3">
            <a:extLst>
              <a:ext uri="{FF2B5EF4-FFF2-40B4-BE49-F238E27FC236}">
                <a16:creationId xmlns:a16="http://schemas.microsoft.com/office/drawing/2014/main" id="{B4870FEE-7831-7446-BE13-305A67BC1A7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927A239-D2C7-E14E-9B0A-E84C5CB9D0C6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87042" name="Foliennummernplatzhalter 5">
            <a:extLst>
              <a:ext uri="{FF2B5EF4-FFF2-40B4-BE49-F238E27FC236}">
                <a16:creationId xmlns:a16="http://schemas.microsoft.com/office/drawing/2014/main" id="{A44B93CE-A050-2B4C-950D-3093D9AB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E397602-52C6-FC40-A07B-561B5BB7D1DD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36</a:t>
            </a:fld>
            <a:endParaRPr lang="de-DE" altLang="de-DE" sz="1400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56D408FA-B1B3-1040-A932-A0166BE4FE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Weitere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Beschränkungen</a:t>
            </a:r>
            <a:endParaRPr lang="en-GB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AFF96200-A96A-2C48-A52D-F72407AD5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295400"/>
            <a:ext cx="8534400" cy="4724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 ist nicht möglich (oder sehr selten), </a:t>
            </a:r>
          </a:p>
          <a:p>
            <a:pPr>
              <a:lnSpc>
                <a:spcPct val="120000"/>
              </a:lnSpc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zwei Plosive im Ansatz zu haben (*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ktat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tpat, Ptolemäus)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 </a:t>
            </a:r>
          </a:p>
          <a:p>
            <a:pPr>
              <a:lnSpc>
                <a:spcPct val="120000"/>
              </a:lnSpc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zwei Nasale (*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mnat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nmat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</a:p>
          <a:p>
            <a:pPr>
              <a:lnSpc>
                <a:spcPct val="120000"/>
              </a:lnSpc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 </a:t>
            </a:r>
          </a:p>
          <a:p>
            <a:pPr>
              <a:lnSpc>
                <a:spcPct val="120000"/>
              </a:lnSpc>
            </a:pP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zwei Frikative, außer möglicherweise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sf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(*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fsat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vs.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Sphäre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39075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Datumsplatzhalter 3">
            <a:extLst>
              <a:ext uri="{FF2B5EF4-FFF2-40B4-BE49-F238E27FC236}">
                <a16:creationId xmlns:a16="http://schemas.microsoft.com/office/drawing/2014/main" id="{0CFCD035-BDC7-6644-8F81-08181531128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F759AF5-3CF8-9645-9BB1-DC2007F5B364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91138" name="Foliennummernplatzhalter 5">
            <a:extLst>
              <a:ext uri="{FF2B5EF4-FFF2-40B4-BE49-F238E27FC236}">
                <a16:creationId xmlns:a16="http://schemas.microsoft.com/office/drawing/2014/main" id="{C8B55F08-5E48-4F43-8977-C12EB5DA6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B352C3-980E-E24B-9A26-A28F933D7680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37</a:t>
            </a:fld>
            <a:endParaRPr lang="de-DE" altLang="de-DE" sz="1400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F45D46F5-A7BA-4644-B5F1-5AC68FA15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Spiegelbildliche Verteilung der </a:t>
            </a:r>
            <a:r>
              <a:rPr lang="de-DE" altLang="de-DE" dirty="0" err="1">
                <a:ea typeface="ＭＳ Ｐゴシック" panose="020B0600070205080204" pitchFamily="34" charset="-128"/>
              </a:rPr>
              <a:t>Obstruenten</a:t>
            </a:r>
            <a:r>
              <a:rPr lang="de-DE" altLang="de-DE" dirty="0">
                <a:ea typeface="ＭＳ Ｐゴシック" panose="020B0600070205080204" pitchFamily="34" charset="-128"/>
              </a:rPr>
              <a:t> und </a:t>
            </a:r>
            <a:r>
              <a:rPr lang="de-DE" altLang="de-DE" dirty="0" err="1">
                <a:ea typeface="ＭＳ Ｐゴシック" panose="020B0600070205080204" pitchFamily="34" charset="-128"/>
              </a:rPr>
              <a:t>Sonoranten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9495ABF6-7060-2347-AE78-9ACE515FF6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295400"/>
            <a:ext cx="8534400" cy="4724400"/>
          </a:xfrm>
        </p:spPr>
        <p:txBody>
          <a:bodyPr/>
          <a:lstStyle/>
          <a:p>
            <a:endParaRPr lang="de-DE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k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:	Kram			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k:	Mark	</a:t>
            </a: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:	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fromm		ʁf:	Morph	</a:t>
            </a: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pl:	platt			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lp:	Alp	</a:t>
            </a:r>
          </a:p>
          <a:p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fl:	Flamme		lf:	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elf </a:t>
            </a: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kn:	Knie, Knast		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k:	</a:t>
            </a:r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krank, frank</a:t>
            </a:r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(gn:	Gnade		ŋg:	lang)</a:t>
            </a:r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</a:p>
          <a:p>
            <a:endParaRPr lang="de-DE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3FCD173-A1D1-6542-9D65-96921348F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0400" y="685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8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Datumsplatzhalter 3">
            <a:extLst>
              <a:ext uri="{FF2B5EF4-FFF2-40B4-BE49-F238E27FC236}">
                <a16:creationId xmlns:a16="http://schemas.microsoft.com/office/drawing/2014/main" id="{8F83E651-9C9F-AE44-8ACF-22E690AB7AC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F6EDC0-5AEB-A446-856A-47BD9D940624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89090" name="Foliennummernplatzhalter 5">
            <a:extLst>
              <a:ext uri="{FF2B5EF4-FFF2-40B4-BE49-F238E27FC236}">
                <a16:creationId xmlns:a16="http://schemas.microsoft.com/office/drawing/2014/main" id="{1CE0CF55-A872-6A43-85FE-3A0C37D3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3A9D05-5F49-494A-9388-434EDCCD0654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38</a:t>
            </a:fld>
            <a:endParaRPr lang="de-DE" altLang="de-DE" sz="1400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FB3E05EA-3746-6748-9FA6-7A0D796A2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72553"/>
            <a:ext cx="8534400" cy="454572"/>
          </a:xfrm>
        </p:spPr>
        <p:txBody>
          <a:bodyPr>
            <a:normAutofit fontScale="90000"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Weitere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Beschränkungen</a:t>
            </a:r>
            <a:endParaRPr lang="en-GB" altLang="de-DE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F78FC945-BB7B-0241-9AC4-938BEC4FF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448" y="1295400"/>
            <a:ext cx="9653752" cy="4724400"/>
          </a:xfrm>
        </p:spPr>
        <p:txBody>
          <a:bodyPr/>
          <a:lstStyle/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Manche Segmentabfolgen sind von abnehmender Sonorität, aber trotzdem nicht erlaubt, wie z.B. manche Plosive + Nasale im Ansatz 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 </a:t>
            </a:r>
          </a:p>
          <a:p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koronaler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Plosiv plus [l]</a:t>
            </a:r>
          </a:p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a.  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bm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*km …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b.   *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tl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*dl  </a:t>
            </a:r>
          </a:p>
          <a:p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c.   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kn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Knie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gn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Gnade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Sequenzen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von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zwei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Koronalen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sind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Ansatz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nicht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zugelassen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*[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 [</a:t>
            </a:r>
            <a:r>
              <a:rPr lang="en-US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</a:t>
            </a:r>
            <a:r>
              <a:rPr lang="en-US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1C44A8D-DD98-6149-A89E-80B8C80C5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0" y="43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0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Datumsplatzhalter 3">
            <a:extLst>
              <a:ext uri="{FF2B5EF4-FFF2-40B4-BE49-F238E27FC236}">
                <a16:creationId xmlns:a16="http://schemas.microsoft.com/office/drawing/2014/main" id="{8435E259-BE4D-A54C-98C4-AEDA1C8F46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11A0FA-808C-E543-92F9-4CD7E487A75B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93186" name="Foliennummernplatzhalter 5">
            <a:extLst>
              <a:ext uri="{FF2B5EF4-FFF2-40B4-BE49-F238E27FC236}">
                <a16:creationId xmlns:a16="http://schemas.microsoft.com/office/drawing/2014/main" id="{123700CA-D874-F141-8C11-A8D2B2AD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B8E100-417B-4840-8492-A4B206BA4AA7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39</a:t>
            </a:fld>
            <a:endParaRPr lang="de-DE" altLang="de-DE" sz="1400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8FBCFD92-1A56-C942-A314-115A400544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Besonderheiten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en-GB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3BF85C06-E0FF-C040-89CB-4A047C873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295400"/>
            <a:ext cx="8534400" cy="4724400"/>
          </a:xfrm>
        </p:spPr>
        <p:txBody>
          <a:bodyPr/>
          <a:lstStyle/>
          <a:p>
            <a:endParaRPr lang="de-DE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Abfolge von zwei Plosiven oder von einem Nasal und einem Plosiv (außer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kn 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und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gn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sowie marginal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pn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fast nur in der Koda (Appendix):</a:t>
            </a:r>
          </a:p>
          <a:p>
            <a:pPr algn="just"/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Abt, Akt, Hand, Hemd, Kamp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(*kt…, *pm…)</a:t>
            </a:r>
          </a:p>
          <a:p>
            <a:pPr algn="just"/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Abfolge von zwei Frikativen (außer bei Appendizes) fast nur im Ansatz:</a:t>
            </a:r>
          </a:p>
          <a:p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Sphäre 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(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schwer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425A136-71AF-CA4D-8A18-33DA9E4EA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7221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3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umsplatzhalter 3">
            <a:extLst>
              <a:ext uri="{FF2B5EF4-FFF2-40B4-BE49-F238E27FC236}">
                <a16:creationId xmlns:a16="http://schemas.microsoft.com/office/drawing/2014/main" id="{95AE624C-D231-C549-BDD6-FE12101C421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5E69CE-2682-4545-A4E3-37A898392F4A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21506" name="Foliennummernplatzhalter 5">
            <a:extLst>
              <a:ext uri="{FF2B5EF4-FFF2-40B4-BE49-F238E27FC236}">
                <a16:creationId xmlns:a16="http://schemas.microsoft.com/office/drawing/2014/main" id="{A6EEC6B5-90C5-F647-9F9F-CCCAC4FB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D6B3C0-D55E-5949-A0CC-F54BECB6B6FE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4</a:t>
            </a:fld>
            <a:endParaRPr lang="de-DE" altLang="de-DE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B3BDF1CA-2540-4149-8D0B-8CF51A6284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457200"/>
            <a:ext cx="8534400" cy="990600"/>
          </a:xfrm>
        </p:spPr>
        <p:txBody>
          <a:bodyPr/>
          <a:lstStyle/>
          <a:p>
            <a:r>
              <a:rPr lang="en-GB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6A320C94-5CFE-9847-8E86-964DDF65F5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381000"/>
            <a:ext cx="8534400" cy="6019800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algn="just"/>
            <a:r>
              <a:rPr lang="de-DE" altLang="de-DE" dirty="0">
                <a:latin typeface="Palatino" pitchFamily="2" charset="77"/>
                <a:ea typeface="ＭＳ Ｐゴシック" panose="020B0600070205080204" pitchFamily="34" charset="-128"/>
              </a:rPr>
              <a:t>		                  </a:t>
            </a:r>
            <a:r>
              <a:rPr lang="en-US" altLang="de-DE" dirty="0" err="1">
                <a:ea typeface="ＭＳ Ｐゴシック" panose="020B0600070205080204" pitchFamily="34" charset="-128"/>
              </a:rPr>
              <a:t>ι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</a:p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  <a:endParaRPr lang="fr-FR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78000"/>
              </a:lnSpc>
            </a:pPr>
            <a:r>
              <a:rPr lang="fr-FR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</a:t>
            </a:r>
          </a:p>
          <a:p>
            <a:pPr algn="just">
              <a:lnSpc>
                <a:spcPct val="88000"/>
              </a:lnSpc>
            </a:pP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                </a:t>
            </a:r>
            <a:r>
              <a:rPr lang="fr-FR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</a:p>
          <a:p>
            <a:pPr algn="just">
              <a:lnSpc>
                <a:spcPct val="78000"/>
              </a:lnSpc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      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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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78000"/>
              </a:lnSpc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                              /    \                             /    \</a:t>
            </a:r>
          </a:p>
          <a:p>
            <a:pPr algn="just">
              <a:lnSpc>
                <a:spcPct val="78000"/>
              </a:lnSpc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			     </a:t>
            </a:r>
          </a:p>
          <a:p>
            <a:pPr algn="just">
              <a:lnSpc>
                <a:spcPct val="78000"/>
              </a:lnSpc>
            </a:pP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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|         |         |        |       |                          |         |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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</a:t>
            </a:r>
            <a:endParaRPr lang="it-IT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78000"/>
              </a:lnSpc>
            </a:pP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	      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  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endParaRPr lang="it-IT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78000"/>
              </a:lnSpc>
            </a:pP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|       / \        |        |       / \                       / \        |	</a:t>
            </a:r>
            <a:endParaRPr lang="en-US" altLang="de-DE" dirty="0">
              <a:latin typeface="Symbol" pitchFamily="2" charset="2"/>
              <a:ea typeface="ＭＳ Ｐゴシック" panose="020B0600070205080204" pitchFamily="34" charset="-128"/>
            </a:endParaRPr>
          </a:p>
          <a:p>
            <a:pPr algn="just">
              <a:lnSpc>
                <a:spcPct val="78000"/>
              </a:lnSpc>
            </a:pP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 </a:t>
            </a:r>
            <a:r>
              <a:rPr lang="en-US" altLang="de-DE" dirty="0" err="1">
                <a:ea typeface="ＭＳ Ｐゴシック" panose="020B0600070205080204" pitchFamily="34" charset="-128"/>
              </a:rPr>
              <a:t>σ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</a:t>
            </a:r>
            <a:r>
              <a:rPr lang="en-US" altLang="de-DE" dirty="0" err="1">
                <a:ea typeface="ＭＳ Ｐゴシック" panose="020B0600070205080204" pitchFamily="34" charset="-128"/>
              </a:rPr>
              <a:t>σ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</a:t>
            </a:r>
            <a:r>
              <a:rPr lang="en-US" altLang="de-DE" dirty="0" err="1">
                <a:ea typeface="ＭＳ Ｐゴシック" panose="020B0600070205080204" pitchFamily="34" charset="-128"/>
              </a:rPr>
              <a:t>σ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</a:t>
            </a:r>
            <a:r>
              <a:rPr lang="en-US" altLang="de-DE" dirty="0" err="1">
                <a:ea typeface="ＭＳ Ｐゴシック" panose="020B0600070205080204" pitchFamily="34" charset="-128"/>
              </a:rPr>
              <a:t>σ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</a:t>
            </a:r>
            <a:r>
              <a:rPr lang="en-US" altLang="de-DE" dirty="0" err="1">
                <a:ea typeface="ＭＳ Ｐゴシック" panose="020B0600070205080204" pitchFamily="34" charset="-128"/>
              </a:rPr>
              <a:t>σ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</a:t>
            </a:r>
            <a:r>
              <a:rPr lang="en-US" altLang="de-DE" dirty="0" err="1">
                <a:ea typeface="ＭＳ Ｐゴシック" panose="020B0600070205080204" pitchFamily="34" charset="-128"/>
              </a:rPr>
              <a:t>σ</a:t>
            </a:r>
            <a:r>
              <a:rPr lang="de-DE" altLang="de-DE" dirty="0">
                <a:ea typeface="ＭＳ Ｐゴシック" panose="020B0600070205080204" pitchFamily="34" charset="-128"/>
              </a:rPr>
              <a:t>   </a:t>
            </a:r>
            <a:r>
              <a:rPr lang="en-US" altLang="de-DE" dirty="0" err="1">
                <a:ea typeface="ＭＳ Ｐゴシック" panose="020B0600070205080204" pitchFamily="34" charset="-128"/>
              </a:rPr>
              <a:t>σ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</a:t>
            </a:r>
            <a:r>
              <a:rPr lang="en-US" altLang="de-DE" dirty="0" err="1">
                <a:ea typeface="ＭＳ Ｐゴシック" panose="020B0600070205080204" pitchFamily="34" charset="-128"/>
              </a:rPr>
              <a:t>σ</a:t>
            </a:r>
            <a:r>
              <a:rPr lang="de-DE" altLang="de-DE" dirty="0">
                <a:ea typeface="ＭＳ Ｐゴシック" panose="020B0600070205080204" pitchFamily="34" charset="-128"/>
              </a:rPr>
              <a:t>    </a:t>
            </a:r>
            <a:r>
              <a:rPr lang="en-US" altLang="de-DE" dirty="0" err="1">
                <a:ea typeface="ＭＳ Ｐゴシック" panose="020B0600070205080204" pitchFamily="34" charset="-128"/>
              </a:rPr>
              <a:t>σ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</a:t>
            </a:r>
            <a:r>
              <a:rPr lang="en-US" altLang="de-DE" dirty="0" err="1">
                <a:ea typeface="ＭＳ Ｐゴシック" panose="020B0600070205080204" pitchFamily="34" charset="-128"/>
              </a:rPr>
              <a:t>σ</a:t>
            </a:r>
            <a:r>
              <a:rPr lang="de-DE" altLang="de-DE" dirty="0">
                <a:ea typeface="ＭＳ Ｐゴシック" panose="020B0600070205080204" pitchFamily="34" charset="-128"/>
              </a:rPr>
              <a:t>    </a:t>
            </a:r>
            <a:r>
              <a:rPr lang="en-US" altLang="de-DE" dirty="0" err="1">
                <a:ea typeface="ＭＳ Ｐゴシック" panose="020B0600070205080204" pitchFamily="34" charset="-128"/>
              </a:rPr>
              <a:t>σ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</a:t>
            </a:r>
            <a:r>
              <a:rPr lang="en-US" altLang="de-DE" dirty="0" err="1">
                <a:ea typeface="ＭＳ Ｐゴシック" panose="020B0600070205080204" pitchFamily="34" charset="-128"/>
              </a:rPr>
              <a:t>σ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en-US" altLang="de-DE" dirty="0">
                <a:latin typeface="Symbol" pitchFamily="2" charset="2"/>
                <a:ea typeface="ＭＳ Ｐゴシック" panose="020B0600070205080204" pitchFamily="34" charset="-128"/>
              </a:rPr>
              <a:t></a:t>
            </a:r>
            <a:endParaRPr lang="it-IT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>
              <a:lnSpc>
                <a:spcPct val="88000"/>
              </a:lnSpc>
            </a:pP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|      |    |      |         |      |    |     |      |        |     |      |</a:t>
            </a:r>
          </a:p>
          <a:p>
            <a:pPr algn="just">
              <a:lnSpc>
                <a:spcPct val="88000"/>
              </a:lnSpc>
            </a:pP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Frau Müller 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kauft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Mohrrüben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auf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dem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it-IT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Wochenmarkt</a:t>
            </a:r>
            <a:r>
              <a:rPr lang="it-IT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1509" name="Line 5">
            <a:extLst>
              <a:ext uri="{FF2B5EF4-FFF2-40B4-BE49-F238E27FC236}">
                <a16:creationId xmlns:a16="http://schemas.microsoft.com/office/drawing/2014/main" id="{680D82B2-35D6-8146-8CB1-55E1C60A07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325" y="1844675"/>
            <a:ext cx="7191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0" name="Line 6">
            <a:extLst>
              <a:ext uri="{FF2B5EF4-FFF2-40B4-BE49-F238E27FC236}">
                <a16:creationId xmlns:a16="http://schemas.microsoft.com/office/drawing/2014/main" id="{15ACA5CD-7F01-024C-A347-D415734807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79650" y="1828800"/>
            <a:ext cx="539750" cy="116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1" name="Line 7">
            <a:extLst>
              <a:ext uri="{FF2B5EF4-FFF2-40B4-BE49-F238E27FC236}">
                <a16:creationId xmlns:a16="http://schemas.microsoft.com/office/drawing/2014/main" id="{EE99E490-D377-224B-B6F4-8D1079D6C47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1" y="1828800"/>
            <a:ext cx="396875" cy="1239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B091E19A-C183-4D42-8AF9-7DF921DE06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3364" y="1828800"/>
            <a:ext cx="681037" cy="116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37B5CFA3-6CF9-B04C-A023-B3915C54B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7100" y="1828801"/>
            <a:ext cx="490538" cy="44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4" name="Line 10">
            <a:extLst>
              <a:ext uri="{FF2B5EF4-FFF2-40B4-BE49-F238E27FC236}">
                <a16:creationId xmlns:a16="http://schemas.microsoft.com/office/drawing/2014/main" id="{6D18C39F-2110-5341-9475-00744A790C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914400"/>
            <a:ext cx="2362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5" name="Line 11">
            <a:extLst>
              <a:ext uri="{FF2B5EF4-FFF2-40B4-BE49-F238E27FC236}">
                <a16:creationId xmlns:a16="http://schemas.microsoft.com/office/drawing/2014/main" id="{6BFCCD26-4BE3-BB43-B128-354FF4840D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9144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6" name="Line 12">
            <a:extLst>
              <a:ext uri="{FF2B5EF4-FFF2-40B4-BE49-F238E27FC236}">
                <a16:creationId xmlns:a16="http://schemas.microsoft.com/office/drawing/2014/main" id="{291E4B67-8DE1-2E48-8894-A8AB19D96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914400"/>
            <a:ext cx="2209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7" name="Freihandform 2">
            <a:extLst>
              <a:ext uri="{FF2B5EF4-FFF2-40B4-BE49-F238E27FC236}">
                <a16:creationId xmlns:a16="http://schemas.microsoft.com/office/drawing/2014/main" id="{D373CAEE-6183-9C44-8502-B1ED90A0E3FB}"/>
              </a:ext>
            </a:extLst>
          </p:cNvPr>
          <p:cNvSpPr>
            <a:spLocks/>
          </p:cNvSpPr>
          <p:nvPr/>
        </p:nvSpPr>
        <p:spPr bwMode="auto">
          <a:xfrm>
            <a:off x="6734176" y="2162175"/>
            <a:ext cx="569913" cy="1830388"/>
          </a:xfrm>
          <a:custGeom>
            <a:avLst/>
            <a:gdLst>
              <a:gd name="T0" fmla="*/ 236063 w 569850"/>
              <a:gd name="T1" fmla="*/ 1820795 h 1830846"/>
              <a:gd name="T2" fmla="*/ 293399 w 569850"/>
              <a:gd name="T3" fmla="*/ 1354253 h 1830846"/>
              <a:gd name="T4" fmla="*/ 304884 w 569850"/>
              <a:gd name="T5" fmla="*/ 523578 h 1830846"/>
              <a:gd name="T6" fmla="*/ 568658 w 569850"/>
              <a:gd name="T7" fmla="*/ 139 h 1830846"/>
              <a:gd name="T8" fmla="*/ 431040 w 569850"/>
              <a:gd name="T9" fmla="*/ 569092 h 1830846"/>
              <a:gd name="T10" fmla="*/ 293399 w 569850"/>
              <a:gd name="T11" fmla="*/ 1092532 h 18308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69850" h="1830846">
                <a:moveTo>
                  <a:pt x="235491" y="1830846"/>
                </a:moveTo>
                <a:cubicBezTo>
                  <a:pt x="258372" y="1704985"/>
                  <a:pt x="281254" y="1579124"/>
                  <a:pt x="292695" y="1361727"/>
                </a:cubicBezTo>
                <a:cubicBezTo>
                  <a:pt x="304136" y="1144330"/>
                  <a:pt x="258373" y="753398"/>
                  <a:pt x="304136" y="526467"/>
                </a:cubicBezTo>
                <a:cubicBezTo>
                  <a:pt x="349899" y="299536"/>
                  <a:pt x="546297" y="-7489"/>
                  <a:pt x="567272" y="139"/>
                </a:cubicBezTo>
                <a:cubicBezTo>
                  <a:pt x="588247" y="7767"/>
                  <a:pt x="475747" y="389164"/>
                  <a:pt x="429984" y="572235"/>
                </a:cubicBezTo>
                <a:cubicBezTo>
                  <a:pt x="384221" y="755306"/>
                  <a:pt x="-418537" y="326234"/>
                  <a:pt x="292695" y="1098563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9" name="Freihandform 5">
            <a:extLst>
              <a:ext uri="{FF2B5EF4-FFF2-40B4-BE49-F238E27FC236}">
                <a16:creationId xmlns:a16="http://schemas.microsoft.com/office/drawing/2014/main" id="{FC7258A6-9730-CC40-A41B-5501D00A1C3C}"/>
              </a:ext>
            </a:extLst>
          </p:cNvPr>
          <p:cNvSpPr>
            <a:spLocks/>
          </p:cNvSpPr>
          <p:nvPr/>
        </p:nvSpPr>
        <p:spPr bwMode="auto">
          <a:xfrm>
            <a:off x="6973889" y="1862139"/>
            <a:ext cx="739775" cy="2243137"/>
          </a:xfrm>
          <a:custGeom>
            <a:avLst/>
            <a:gdLst>
              <a:gd name="T0" fmla="*/ 6829 w 738631"/>
              <a:gd name="T1" fmla="*/ 2247768 h 2242512"/>
              <a:gd name="T2" fmla="*/ 6829 w 738631"/>
              <a:gd name="T3" fmla="*/ 2178695 h 2242512"/>
              <a:gd name="T4" fmla="*/ 77856 w 738631"/>
              <a:gd name="T5" fmla="*/ 1683666 h 2242512"/>
              <a:gd name="T6" fmla="*/ 267247 w 738631"/>
              <a:gd name="T7" fmla="*/ 1062002 h 2242512"/>
              <a:gd name="T8" fmla="*/ 456640 w 738631"/>
              <a:gd name="T9" fmla="*/ 497899 h 2242512"/>
              <a:gd name="T10" fmla="*/ 728888 w 738631"/>
              <a:gd name="T11" fmla="*/ 37400 h 2242512"/>
              <a:gd name="T12" fmla="*/ 752563 w 738631"/>
              <a:gd name="T13" fmla="*/ 60438 h 22425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38631" h="2242512">
                <a:moveTo>
                  <a:pt x="6605" y="2234029"/>
                </a:moveTo>
                <a:cubicBezTo>
                  <a:pt x="884" y="2246424"/>
                  <a:pt x="-4836" y="2258819"/>
                  <a:pt x="6605" y="2165377"/>
                </a:cubicBezTo>
                <a:cubicBezTo>
                  <a:pt x="18046" y="2071935"/>
                  <a:pt x="33301" y="1858353"/>
                  <a:pt x="75250" y="1673375"/>
                </a:cubicBezTo>
                <a:cubicBezTo>
                  <a:pt x="117199" y="1488397"/>
                  <a:pt x="197284" y="1251931"/>
                  <a:pt x="258301" y="1055511"/>
                </a:cubicBezTo>
                <a:cubicBezTo>
                  <a:pt x="319318" y="859091"/>
                  <a:pt x="366988" y="664579"/>
                  <a:pt x="441353" y="494857"/>
                </a:cubicBezTo>
                <a:cubicBezTo>
                  <a:pt x="515718" y="325135"/>
                  <a:pt x="656819" y="109645"/>
                  <a:pt x="704489" y="37180"/>
                </a:cubicBezTo>
                <a:cubicBezTo>
                  <a:pt x="752159" y="-35285"/>
                  <a:pt x="739765" y="12389"/>
                  <a:pt x="727371" y="60064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20" name="Freihandform 6">
            <a:extLst>
              <a:ext uri="{FF2B5EF4-FFF2-40B4-BE49-F238E27FC236}">
                <a16:creationId xmlns:a16="http://schemas.microsoft.com/office/drawing/2014/main" id="{14D64AE4-B74B-DE4F-87E4-A687A878D3A6}"/>
              </a:ext>
            </a:extLst>
          </p:cNvPr>
          <p:cNvSpPr>
            <a:spLocks/>
          </p:cNvSpPr>
          <p:nvPr/>
        </p:nvSpPr>
        <p:spPr bwMode="auto">
          <a:xfrm>
            <a:off x="6386514" y="1887538"/>
            <a:ext cx="1292225" cy="2093912"/>
          </a:xfrm>
          <a:custGeom>
            <a:avLst/>
            <a:gdLst>
              <a:gd name="T0" fmla="*/ 0 w 1292802"/>
              <a:gd name="T1" fmla="*/ 2094773 h 2093871"/>
              <a:gd name="T2" fmla="*/ 33993 w 1292802"/>
              <a:gd name="T3" fmla="*/ 1568224 h 2093871"/>
              <a:gd name="T4" fmla="*/ 203920 w 1292802"/>
              <a:gd name="T5" fmla="*/ 915749 h 2093871"/>
              <a:gd name="T6" fmla="*/ 419169 w 1292802"/>
              <a:gd name="T7" fmla="*/ 515106 h 2093871"/>
              <a:gd name="T8" fmla="*/ 1280168 w 1292802"/>
              <a:gd name="T9" fmla="*/ 0 h 2093871"/>
              <a:gd name="T10" fmla="*/ 1280168 w 1292802"/>
              <a:gd name="T11" fmla="*/ 0 h 2093871"/>
              <a:gd name="T12" fmla="*/ 1280168 w 1292802"/>
              <a:gd name="T13" fmla="*/ 0 h 20938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92802" h="2093871">
                <a:moveTo>
                  <a:pt x="0" y="2093871"/>
                </a:moveTo>
                <a:cubicBezTo>
                  <a:pt x="0" y="1928916"/>
                  <a:pt x="1" y="1763962"/>
                  <a:pt x="34323" y="1567542"/>
                </a:cubicBezTo>
                <a:cubicBezTo>
                  <a:pt x="68645" y="1371122"/>
                  <a:pt x="141102" y="1090796"/>
                  <a:pt x="205933" y="915353"/>
                </a:cubicBezTo>
                <a:cubicBezTo>
                  <a:pt x="270764" y="739910"/>
                  <a:pt x="242162" y="667445"/>
                  <a:pt x="423307" y="514886"/>
                </a:cubicBezTo>
                <a:cubicBezTo>
                  <a:pt x="604452" y="362327"/>
                  <a:pt x="1292802" y="0"/>
                  <a:pt x="1292802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21" name="Freihandform 7">
            <a:extLst>
              <a:ext uri="{FF2B5EF4-FFF2-40B4-BE49-F238E27FC236}">
                <a16:creationId xmlns:a16="http://schemas.microsoft.com/office/drawing/2014/main" id="{FF875953-9E9E-A74B-BFD8-0000B002A7E3}"/>
              </a:ext>
            </a:extLst>
          </p:cNvPr>
          <p:cNvSpPr>
            <a:spLocks/>
          </p:cNvSpPr>
          <p:nvPr/>
        </p:nvSpPr>
        <p:spPr bwMode="auto">
          <a:xfrm>
            <a:off x="6373814" y="1898651"/>
            <a:ext cx="1316037" cy="2163763"/>
          </a:xfrm>
          <a:custGeom>
            <a:avLst/>
            <a:gdLst>
              <a:gd name="T0" fmla="*/ 733 w 1316416"/>
              <a:gd name="T1" fmla="*/ 2189968 h 2162523"/>
              <a:gd name="T2" fmla="*/ 46210 w 1316416"/>
              <a:gd name="T3" fmla="*/ 1749658 h 2162523"/>
              <a:gd name="T4" fmla="*/ 296307 w 1316416"/>
              <a:gd name="T5" fmla="*/ 1054429 h 2162523"/>
              <a:gd name="T6" fmla="*/ 955681 w 1316416"/>
              <a:gd name="T7" fmla="*/ 196983 h 2162523"/>
              <a:gd name="T8" fmla="*/ 1308103 w 1316416"/>
              <a:gd name="T9" fmla="*/ 0 h 2162523"/>
              <a:gd name="T10" fmla="*/ 1308103 w 1316416"/>
              <a:gd name="T11" fmla="*/ 0 h 2162523"/>
              <a:gd name="T12" fmla="*/ 1308103 w 1316416"/>
              <a:gd name="T13" fmla="*/ 0 h 21625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316416" h="2162523">
                <a:moveTo>
                  <a:pt x="733" y="2162523"/>
                </a:moveTo>
                <a:cubicBezTo>
                  <a:pt x="-1174" y="2038569"/>
                  <a:pt x="-3080" y="1914615"/>
                  <a:pt x="46496" y="1727730"/>
                </a:cubicBezTo>
                <a:cubicBezTo>
                  <a:pt x="96072" y="1540845"/>
                  <a:pt x="145649" y="1296751"/>
                  <a:pt x="298192" y="1041215"/>
                </a:cubicBezTo>
                <a:cubicBezTo>
                  <a:pt x="450735" y="785679"/>
                  <a:pt x="792050" y="368049"/>
                  <a:pt x="961754" y="194513"/>
                </a:cubicBezTo>
                <a:cubicBezTo>
                  <a:pt x="1131458" y="20977"/>
                  <a:pt x="1316416" y="0"/>
                  <a:pt x="1316416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8">
            <a:extLst>
              <a:ext uri="{FF2B5EF4-FFF2-40B4-BE49-F238E27FC236}">
                <a16:creationId xmlns:a16="http://schemas.microsoft.com/office/drawing/2014/main" id="{7FB0F608-D6DE-184C-9519-B3BF429E08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3570" y="1844675"/>
            <a:ext cx="715169" cy="27003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Line 8">
            <a:extLst>
              <a:ext uri="{FF2B5EF4-FFF2-40B4-BE49-F238E27FC236}">
                <a16:creationId xmlns:a16="http://schemas.microsoft.com/office/drawing/2014/main" id="{4A6374BA-9A5C-0A45-BDBE-0B6B49372A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58732" y="1862139"/>
            <a:ext cx="1292225" cy="27035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C7139A4-0CE6-F640-BCD0-CD49E3804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02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Datumsplatzhalter 3">
            <a:extLst>
              <a:ext uri="{FF2B5EF4-FFF2-40B4-BE49-F238E27FC236}">
                <a16:creationId xmlns:a16="http://schemas.microsoft.com/office/drawing/2014/main" id="{A05592CE-E87D-4043-83DF-C0ECB90B3BB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F90E23-2B7F-C746-946B-DF37659279D3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95234" name="Foliennummernplatzhalter 5">
            <a:extLst>
              <a:ext uri="{FF2B5EF4-FFF2-40B4-BE49-F238E27FC236}">
                <a16:creationId xmlns:a16="http://schemas.microsoft.com/office/drawing/2014/main" id="{EB1EE9A3-CB77-1647-A997-9C86121F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36471D-790E-2F41-9F22-270242DDF974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40</a:t>
            </a:fld>
            <a:endParaRPr lang="de-DE" altLang="de-DE" sz="1400"/>
          </a:p>
        </p:txBody>
      </p:sp>
      <p:sp>
        <p:nvSpPr>
          <p:cNvPr id="95235" name="Rectangle 1026">
            <a:extLst>
              <a:ext uri="{FF2B5EF4-FFF2-40B4-BE49-F238E27FC236}">
                <a16:creationId xmlns:a16="http://schemas.microsoft.com/office/drawing/2014/main" id="{4C28BF24-AF76-CA4D-9DC6-07FEEA653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685800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Affrikaten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en-GB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5236" name="Rectangle 1027">
            <a:extLst>
              <a:ext uri="{FF2B5EF4-FFF2-40B4-BE49-F238E27FC236}">
                <a16:creationId xmlns:a16="http://schemas.microsoft.com/office/drawing/2014/main" id="{1BB370C0-E987-F14C-A675-016E94311E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295400"/>
            <a:ext cx="8534400" cy="4724400"/>
          </a:xfrm>
        </p:spPr>
        <p:txBody>
          <a:bodyPr/>
          <a:lstStyle/>
          <a:p>
            <a:endParaRPr lang="de-DE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Pfeife   	Karpf		hüpfen</a:t>
            </a: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Tschüss	deutsch	deutschen</a:t>
            </a: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Ziel		Putz		Katze</a:t>
            </a:r>
          </a:p>
          <a:p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(Im Schweizerdeutschen gibt es auch [k</a:t>
            </a:r>
            <a:r>
              <a:rPr lang="de-DE" altLang="de-DE" baseline="30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] wie in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Käiser, Kärli, Kaländer, klaar, Schräcke, hocke 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‘sitzen’,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äxakt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käne 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‘kennen’, </a:t>
            </a:r>
            <a:r>
              <a:rPr lang="de-DE" altLang="de-DE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 wäike tue </a:t>
            </a:r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‘einweichen’, nach Weber 1987)</a:t>
            </a:r>
            <a:endParaRPr lang="de-DE" altLang="de-DE">
              <a:latin typeface="Palatino" pitchFamily="2" charset="77"/>
              <a:ea typeface="ＭＳ Ｐゴシック" panose="020B0600070205080204" pitchFamily="34" charset="-128"/>
            </a:endParaRPr>
          </a:p>
          <a:p>
            <a:endParaRPr lang="de-DE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1378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Datumsplatzhalter 3">
            <a:extLst>
              <a:ext uri="{FF2B5EF4-FFF2-40B4-BE49-F238E27FC236}">
                <a16:creationId xmlns:a16="http://schemas.microsoft.com/office/drawing/2014/main" id="{C173339B-6E79-8448-948B-562DEFA77C4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9B06EF-8BDD-3D49-9FF6-0EF62624F7B8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97282" name="Foliennummernplatzhalter 5">
            <a:extLst>
              <a:ext uri="{FF2B5EF4-FFF2-40B4-BE49-F238E27FC236}">
                <a16:creationId xmlns:a16="http://schemas.microsoft.com/office/drawing/2014/main" id="{F625E1F1-FFB7-8448-AFC5-C1D555AF5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8B6088-FB06-7648-A226-4135BC0DCEA0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41</a:t>
            </a:fld>
            <a:endParaRPr lang="de-DE" altLang="de-DE" sz="1400"/>
          </a:p>
        </p:txBody>
      </p:sp>
      <p:sp>
        <p:nvSpPr>
          <p:cNvPr id="97283" name="Rectangle 1026">
            <a:extLst>
              <a:ext uri="{FF2B5EF4-FFF2-40B4-BE49-F238E27FC236}">
                <a16:creationId xmlns:a16="http://schemas.microsoft.com/office/drawing/2014/main" id="{7A0AE0EA-FA4E-3541-9757-9326A99A7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2152" y="536028"/>
            <a:ext cx="9701048" cy="422822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Affrikaten</a:t>
            </a:r>
            <a:endParaRPr lang="en-GB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7284" name="Rectangle 1027">
            <a:extLst>
              <a:ext uri="{FF2B5EF4-FFF2-40B4-BE49-F238E27FC236}">
                <a16:creationId xmlns:a16="http://schemas.microsoft.com/office/drawing/2014/main" id="{262063C4-0325-CB44-BDE9-2BC42D335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2152" y="1295400"/>
            <a:ext cx="9701048" cy="4724400"/>
          </a:xfrm>
        </p:spPr>
        <p:txBody>
          <a:bodyPr/>
          <a:lstStyle/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Mono- oder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bi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segmentale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Analyse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Wurzel (1980):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monosegmentale 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Analyse</a:t>
            </a: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höchstens zwei Position im Ansatz aber:</a:t>
            </a:r>
          </a:p>
          <a:p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zwei, Pfründe</a:t>
            </a:r>
          </a:p>
          <a:p>
            <a:pPr algn="just"/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• 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pf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kann nicht als 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fp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 Auslaut vorkommen, 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</a:t>
            </a:r>
            <a:r>
              <a:rPr lang="de-DE" altLang="de-DE" i="1" baseline="30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dagegen wohl: 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Topf, *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Tofp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(bei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de-DE" altLang="de-DE" baseline="30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t</a:t>
            </a:r>
            <a:r>
              <a:rPr lang="de-DE" altLang="de-DE" baseline="30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ist das Argument nicht anwendbar wegen Appendizes)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8938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Datumsplatzhalter 3">
            <a:extLst>
              <a:ext uri="{FF2B5EF4-FFF2-40B4-BE49-F238E27FC236}">
                <a16:creationId xmlns:a16="http://schemas.microsoft.com/office/drawing/2014/main" id="{F355B44D-609A-5F4E-B58D-EB536805F5A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FC17B4A-13F4-F843-919A-F6BDF6358DF5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99330" name="Foliennummernplatzhalter 5">
            <a:extLst>
              <a:ext uri="{FF2B5EF4-FFF2-40B4-BE49-F238E27FC236}">
                <a16:creationId xmlns:a16="http://schemas.microsoft.com/office/drawing/2014/main" id="{AFD33A20-7D1E-AE4F-8B04-21958E55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3F9C7F-A91C-AF49-91B3-D69937A1BA90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42</a:t>
            </a:fld>
            <a:endParaRPr lang="de-DE" altLang="de-DE" sz="1400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C2D0D076-8BC2-D441-AC05-B92C13590A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9090" y="315310"/>
            <a:ext cx="9764110" cy="643540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Affrikaten</a:t>
            </a:r>
            <a:endParaRPr lang="en-GB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BC74D0C6-9ECA-674C-A417-DECB4E2188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9090" y="1295400"/>
            <a:ext cx="9764110" cy="4724400"/>
          </a:xfrm>
        </p:spPr>
        <p:txBody>
          <a:bodyPr>
            <a:normAutofit lnSpcReduction="10000"/>
          </a:bodyPr>
          <a:lstStyle/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Argument für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monosegmentale 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Analyse (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Kloeke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1980):</a:t>
            </a:r>
          </a:p>
          <a:p>
            <a:pPr algn="just"/>
            <a:endParaRPr lang="de-DE" altLang="de-DE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zwei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de-DE" altLang="de-DE" baseline="30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</a:t>
            </a:r>
            <a:r>
              <a:rPr 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aɪ</a:t>
            </a:r>
            <a:r>
              <a:rPr 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̯</a:t>
            </a:r>
            <a:r>
              <a:rPr lang="en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Dampf, 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Karpf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algn="just"/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Kreuz, Kauz, deutsch</a:t>
            </a: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 viele Segmente für die Silbe, wenn die Affrikate zwei Segmente ausmachen.</a:t>
            </a:r>
            <a:endParaRPr lang="de-DE" altLang="de-DE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ADE6287-2085-3F45-A13A-7868FB4B7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200" y="647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Datumsplatzhalter 3">
            <a:extLst>
              <a:ext uri="{FF2B5EF4-FFF2-40B4-BE49-F238E27FC236}">
                <a16:creationId xmlns:a16="http://schemas.microsoft.com/office/drawing/2014/main" id="{BB191B3A-6C20-8044-BBEA-96CC9A43A0C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DEE81F-C7C9-CD48-84A2-4876B2536D94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103426" name="Foliennummernplatzhalter 5">
            <a:extLst>
              <a:ext uri="{FF2B5EF4-FFF2-40B4-BE49-F238E27FC236}">
                <a16:creationId xmlns:a16="http://schemas.microsoft.com/office/drawing/2014/main" id="{606A281E-8F08-564A-8D5E-F03E9BBE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4F3318-096C-B54D-8430-963AA7E1EFF1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43</a:t>
            </a:fld>
            <a:endParaRPr lang="de-DE" altLang="de-DE" sz="1400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F0453202-3D2E-8E45-9AC6-FD25BAD5B7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534400" cy="685800"/>
          </a:xfrm>
        </p:spPr>
        <p:txBody>
          <a:bodyPr>
            <a:normAutofit fontScale="90000"/>
          </a:bodyPr>
          <a:lstStyle/>
          <a:p>
            <a:r>
              <a:rPr lang="en-GB" altLang="de-DE">
                <a:latin typeface="Palatino" pitchFamily="2" charset="77"/>
                <a:ea typeface="ＭＳ Ｐゴシック" panose="020B0600070205080204" pitchFamily="34" charset="-128"/>
              </a:rPr>
              <a:t> </a:t>
            </a:r>
            <a:endParaRPr lang="en-GB" altLang="de-DE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89FCFF26-709B-8D41-8E0D-A7EAAEEA7C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28600"/>
            <a:ext cx="9525000" cy="5791200"/>
          </a:xfrm>
        </p:spPr>
        <p:txBody>
          <a:bodyPr/>
          <a:lstStyle/>
          <a:p>
            <a:pPr defTabSz="704850"/>
            <a:r>
              <a:rPr lang="en-GB" altLang="de-DE" dirty="0" err="1">
                <a:latin typeface="+mj-lt"/>
                <a:ea typeface="ＭＳ Ｐゴシック" panose="020B0600070205080204" pitchFamily="34" charset="-128"/>
              </a:rPr>
              <a:t>Silbenstruktur</a:t>
            </a:r>
            <a:r>
              <a:rPr lang="en-GB" altLang="de-DE" dirty="0">
                <a:latin typeface="+mj-lt"/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latin typeface="+mj-lt"/>
                <a:ea typeface="ＭＳ Ｐゴシック" panose="020B0600070205080204" pitchFamily="34" charset="-128"/>
              </a:rPr>
              <a:t>für</a:t>
            </a:r>
            <a:r>
              <a:rPr lang="en-GB" altLang="de-DE" dirty="0">
                <a:latin typeface="+mj-lt"/>
                <a:ea typeface="ＭＳ Ｐゴシック" panose="020B0600070205080204" pitchFamily="34" charset="-128"/>
              </a:rPr>
              <a:t> das Deutsche (</a:t>
            </a:r>
            <a:r>
              <a:rPr lang="en-GB" altLang="de-DE" dirty="0" err="1">
                <a:latin typeface="+mj-lt"/>
                <a:ea typeface="ＭＳ Ｐゴシック" panose="020B0600070205080204" pitchFamily="34" charset="-128"/>
              </a:rPr>
              <a:t>Kernsilbe</a:t>
            </a:r>
            <a:r>
              <a:rPr lang="en-GB" altLang="de-DE" dirty="0">
                <a:latin typeface="+mj-lt"/>
                <a:ea typeface="ＭＳ Ｐゴシック" panose="020B0600070205080204" pitchFamily="34" charset="-128"/>
              </a:rPr>
              <a:t>) </a:t>
            </a:r>
            <a:endParaRPr lang="de-DE" altLang="de-DE" dirty="0">
              <a:latin typeface="+mj-lt"/>
              <a:ea typeface="ＭＳ Ｐゴシック" panose="020B0600070205080204" pitchFamily="34" charset="-128"/>
            </a:endParaRPr>
          </a:p>
          <a:p>
            <a:pPr defTabSz="704850"/>
            <a:endParaRPr lang="en-GB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704850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       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Silbe</a:t>
            </a:r>
          </a:p>
          <a:p>
            <a:pPr defTabSz="704850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/    \</a:t>
            </a:r>
          </a:p>
          <a:p>
            <a:pPr defTabSz="704850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(Ansatz)   Reim</a:t>
            </a:r>
          </a:p>
          <a:p>
            <a:pPr defTabSz="704850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         /   \</a:t>
            </a:r>
          </a:p>
          <a:p>
            <a:pPr defTabSz="704850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      Nukleus  (Koda)</a:t>
            </a:r>
          </a:p>
          <a:p>
            <a:pPr algn="just" defTabSz="704850">
              <a:lnSpc>
                <a:spcPct val="128000"/>
              </a:lnSpc>
            </a:pPr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704850"/>
            <a:endParaRPr lang="en-GB" altLang="de-DE" dirty="0">
              <a:ea typeface="ＭＳ Ｐゴシック" panose="020B0600070205080204" pitchFamily="34" charset="-128"/>
            </a:endParaRPr>
          </a:p>
          <a:p>
            <a:pPr defTabSz="704850"/>
            <a:endParaRPr lang="en-GB" altLang="de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21C3FF7-BA0E-6A4E-9801-92360092C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7431" y="723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Datumsplatzhalter 3">
            <a:extLst>
              <a:ext uri="{FF2B5EF4-FFF2-40B4-BE49-F238E27FC236}">
                <a16:creationId xmlns:a16="http://schemas.microsoft.com/office/drawing/2014/main" id="{B332683C-E9B2-694D-B220-513D4AABDB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3B325F5-AFBD-7E4A-B52A-302CDADD6592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105474" name="Foliennummernplatzhalter 5">
            <a:extLst>
              <a:ext uri="{FF2B5EF4-FFF2-40B4-BE49-F238E27FC236}">
                <a16:creationId xmlns:a16="http://schemas.microsoft.com/office/drawing/2014/main" id="{34954A57-B6B7-B442-9BEE-F83FE9F41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E3F9F8-3085-FD4D-A062-79B2A1B7B9E1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44</a:t>
            </a:fld>
            <a:endParaRPr lang="de-DE" altLang="de-DE" sz="1400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09DB8F57-372D-5341-9A03-41BF5B260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0"/>
          </a:xfrm>
        </p:spPr>
        <p:txBody>
          <a:bodyPr/>
          <a:lstStyle/>
          <a:p>
            <a:r>
              <a:rPr lang="en-GB" altLang="de-DE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E8FE489D-7E1C-D840-A051-C2022CCE4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1793" y="381000"/>
            <a:ext cx="9811407" cy="5638800"/>
          </a:xfrm>
        </p:spPr>
        <p:txBody>
          <a:bodyPr/>
          <a:lstStyle/>
          <a:p>
            <a:pPr algn="just"/>
            <a:r>
              <a:rPr lang="de-DE" altLang="de-DE" dirty="0">
                <a:latin typeface="+mj-lt"/>
                <a:ea typeface="ＭＳ Ｐゴシック" panose="020B0600070205080204" pitchFamily="34" charset="-128"/>
              </a:rPr>
              <a:t>Wohlgeformte Silben des Deutschen</a:t>
            </a: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128000"/>
              </a:lnSpc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a.  Ansatz + Nukleus (C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V, C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VV, C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VV): </a:t>
            </a:r>
            <a:r>
              <a:rPr lang="de-DE" altLang="de-DE" i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Kre.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 	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Al.</a:t>
            </a:r>
            <a:r>
              <a:rPr lang="de-DE" altLang="de-DE" i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ko.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hol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mu.si.ka.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lisch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Ja.nu.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Stroh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Hai</a:t>
            </a:r>
            <a:endParaRPr lang="de-DE" altLang="de-DE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128000"/>
              </a:lnSpc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b.  Nukleus + Koda (VC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): </a:t>
            </a:r>
            <a:r>
              <a:rPr lang="de-DE" altLang="de-DE" i="1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Aal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Ost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Mu.se.</a:t>
            </a:r>
            <a:r>
              <a:rPr lang="de-DE" altLang="de-DE" i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um</a:t>
            </a:r>
            <a:endParaRPr lang="de-DE" altLang="de-DE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128000"/>
              </a:lnSpc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c.  Ansatz + Nukleus + Koda (C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VC, C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VVC, C</a:t>
            </a:r>
            <a:r>
              <a:rPr lang="de-DE" altLang="de-DE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VCC, usw.): </a:t>
            </a:r>
            <a:r>
              <a:rPr lang="de-DE" altLang="de-DE" i="1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kalt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Müll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Bein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kam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Bal.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ken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Prä.si.</a:t>
            </a:r>
            <a:r>
              <a:rPr lang="de-DE" altLang="de-DE" i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dent</a:t>
            </a:r>
            <a:endParaRPr lang="de-DE" altLang="de-DE" i="1" u="sng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buFontTx/>
              <a:buAutoNum type="alphaLcPeriod" startAt="4"/>
            </a:pP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Nukleus (V): </a:t>
            </a:r>
            <a:r>
              <a:rPr lang="de-DE" altLang="de-DE" i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U.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hu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E.he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The.</a:t>
            </a:r>
            <a:r>
              <a:rPr lang="de-DE" altLang="de-DE" i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a.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de-DE" altLang="de-DE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Ra.di.</a:t>
            </a:r>
            <a:r>
              <a:rPr lang="de-DE" altLang="de-DE" i="1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</a:t>
            </a:r>
            <a:r>
              <a:rPr lang="de-DE" altLang="de-DE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Fazit: Nur der Nukleus ist obligatorisch</a:t>
            </a:r>
            <a:endParaRPr lang="en-GB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200B08E-550C-5845-8B99-CBF17A43A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4284" y="5872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4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 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Bis nächste Woche!</a:t>
            </a:r>
            <a:endParaRPr lang="de-DE" altLang="de-DE" i="1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41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umsplatzhalter 3">
            <a:extLst>
              <a:ext uri="{FF2B5EF4-FFF2-40B4-BE49-F238E27FC236}">
                <a16:creationId xmlns:a16="http://schemas.microsoft.com/office/drawing/2014/main" id="{5CF6715F-1891-544D-9C40-972F4676B9F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124F76-8114-4646-99D4-B6C928841453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23554" name="Foliennummernplatzhalter 5">
            <a:extLst>
              <a:ext uri="{FF2B5EF4-FFF2-40B4-BE49-F238E27FC236}">
                <a16:creationId xmlns:a16="http://schemas.microsoft.com/office/drawing/2014/main" id="{2137940F-567D-6F4D-8255-A359788C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A4214FA-BD7A-1840-9CD9-69B1066F4AC1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5</a:t>
            </a:fld>
            <a:endParaRPr lang="de-DE" altLang="de-DE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0D279BBC-5BF1-EC45-83F8-E3A922754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90600"/>
          </a:xfrm>
        </p:spPr>
        <p:txBody>
          <a:bodyPr/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Silbe</a:t>
            </a:r>
            <a:endParaRPr lang="en-GB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95D3F31F-2651-E841-9312-E8D8840966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/>
          <a:lstStyle/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Die Silbe ist eine zentrale phonologische Konstituente. Vokale und Konsonanten werden in einer prosodischen Konstituente zusammen gruppiert.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Silbe als Domäne: sie trägt Betonung und Ton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Silbenbezogene segmentale Phänomene: Aspiration,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Glottalverschluss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Auslautverhärtung …</a:t>
            </a:r>
          </a:p>
          <a:p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Phonotaktik: Guter Ansatz [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de-DE" dirty="0" err="1"/>
              <a:t>ʁ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], [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bl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 vs. schlechter Ansatz [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tm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], [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nf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endParaRPr lang="it-IT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BDC254F-6302-734F-82AE-C44128E60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9453" y="292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umsplatzhalter 3">
            <a:extLst>
              <a:ext uri="{FF2B5EF4-FFF2-40B4-BE49-F238E27FC236}">
                <a16:creationId xmlns:a16="http://schemas.microsoft.com/office/drawing/2014/main" id="{3F092CD0-A2A2-E046-93A1-556842AA162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357A19-0F05-EF43-8D4A-3C6CA6224D28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06.10.20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25602" name="Foliennummernplatzhalter 5">
            <a:extLst>
              <a:ext uri="{FF2B5EF4-FFF2-40B4-BE49-F238E27FC236}">
                <a16:creationId xmlns:a16="http://schemas.microsoft.com/office/drawing/2014/main" id="{7C734E2C-D266-0B4B-8B59-F3BFBF2D1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870E0DF-B55A-FC4B-95D9-D9C7C718DC65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6</a:t>
            </a:fld>
            <a:endParaRPr lang="de-DE" altLang="de-DE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86F63BB5-9EEB-2840-83B6-A08FF08089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990600"/>
          </a:xfrm>
        </p:spPr>
        <p:txBody>
          <a:bodyPr/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Silbenbezogene Prozesse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A0EA4FF9-8461-E84A-A5D1-6DE7CC85A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9587" y="1600200"/>
            <a:ext cx="9733613" cy="4419600"/>
          </a:xfrm>
        </p:spPr>
        <p:txBody>
          <a:bodyPr/>
          <a:lstStyle/>
          <a:p>
            <a:pPr marL="501650" lvl="2" indent="-457200"/>
            <a:r>
              <a:rPr lang="de-DE" alt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Tilgung von Segmenten (</a:t>
            </a:r>
            <a:r>
              <a:rPr lang="de-DE" altLang="de-DE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Elision, Synkope</a:t>
            </a:r>
            <a:r>
              <a:rPr lang="de-DE" alt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marL="501650" lvl="2" indent="-457200"/>
            <a:endParaRPr lang="de-DE" altLang="de-DE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501650" lvl="2" indent="-457200"/>
            <a:r>
              <a:rPr lang="de-DE" alt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Hinzufügung von Segmenten (</a:t>
            </a:r>
            <a:r>
              <a:rPr lang="de-DE" altLang="de-DE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Epenthese</a:t>
            </a:r>
            <a:r>
              <a:rPr lang="de-DE" alt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marL="501650" lvl="2" indent="-457200"/>
            <a:endParaRPr lang="de-DE" altLang="de-DE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501650" lvl="2" indent="-457200"/>
            <a:r>
              <a:rPr lang="de-DE" alt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Veränderungen von Segmenten in der Nachbarschaft von anderen Segmenten (</a:t>
            </a:r>
            <a:r>
              <a:rPr lang="de-DE" altLang="de-DE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Assimilation, Dissimilation</a:t>
            </a:r>
            <a:r>
              <a:rPr lang="de-DE" alt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marL="501650" lvl="2" indent="-457200"/>
            <a:endParaRPr lang="de-DE" altLang="de-DE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501650" lvl="2" indent="-457200"/>
            <a:r>
              <a:rPr lang="de-DE" alt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Umstellung von Segmenten (</a:t>
            </a:r>
            <a:r>
              <a:rPr lang="de-DE" altLang="de-DE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Metathese</a:t>
            </a:r>
            <a:r>
              <a:rPr lang="de-DE" alt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endParaRPr lang="de-DE" altLang="de-DE" sz="2800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FF320A5-35B5-BB4A-A1BE-6F8C8B963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3181" y="4789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9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umsplatzhalter 3">
            <a:extLst>
              <a:ext uri="{FF2B5EF4-FFF2-40B4-BE49-F238E27FC236}">
                <a16:creationId xmlns:a16="http://schemas.microsoft.com/office/drawing/2014/main" id="{975776E4-7D50-BC44-B6CB-3970D927338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585625-47EB-D742-BA67-89EAF5663111}" type="datetime1">
              <a:rPr lang="de-DE" altLang="de-DE" sz="1400"/>
              <a:pPr>
                <a:spcBef>
                  <a:spcPct val="0"/>
                </a:spcBef>
              </a:pPr>
              <a:t>06.10.20</a:t>
            </a:fld>
            <a:endParaRPr lang="de-DE" altLang="de-DE" sz="1400"/>
          </a:p>
        </p:txBody>
      </p:sp>
      <p:sp>
        <p:nvSpPr>
          <p:cNvPr id="27650" name="Foliennummernplatzhalter 5">
            <a:extLst>
              <a:ext uri="{FF2B5EF4-FFF2-40B4-BE49-F238E27FC236}">
                <a16:creationId xmlns:a16="http://schemas.microsoft.com/office/drawing/2014/main" id="{7B1E2881-4D64-4746-B33E-4139C531FC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4E1683-13C3-D849-B203-AA5966330747}" type="slidenum">
              <a:rPr lang="de-DE" altLang="de-DE" sz="1400"/>
              <a:pPr>
                <a:spcBef>
                  <a:spcPct val="0"/>
                </a:spcBef>
              </a:pPr>
              <a:t>7</a:t>
            </a:fld>
            <a:endParaRPr lang="de-DE" altLang="de-DE" sz="14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6A80FD4-7FE8-0C4F-92AA-369F8348AF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9370" y="609600"/>
            <a:ext cx="9403830" cy="457200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Tilgung (Elision)</a:t>
            </a:r>
            <a:endParaRPr lang="en-GB" altLang="de-DE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3E26B6B-7029-4A46-B711-EC76C62EF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9370" y="1066800"/>
            <a:ext cx="9403830" cy="4953000"/>
          </a:xfrm>
        </p:spPr>
        <p:txBody>
          <a:bodyPr/>
          <a:lstStyle/>
          <a:p>
            <a:pPr algn="just"/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Englisch:</a:t>
            </a:r>
          </a:p>
          <a:p>
            <a:pPr algn="just"/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bomb,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bombing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vs.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bombarding</a:t>
            </a:r>
            <a:endParaRPr lang="de-DE" altLang="de-DE" i="1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breakfas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  Wes’ Point</a:t>
            </a:r>
          </a:p>
          <a:p>
            <a:pPr algn="just"/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psychology</a:t>
            </a:r>
            <a:endParaRPr lang="de-DE" altLang="de-DE" i="1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Französisch</a:t>
            </a:r>
          </a:p>
          <a:p>
            <a:pPr algn="just"/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quat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pommes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(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quatre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pommes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‘vier Äpfel’)</a:t>
            </a:r>
            <a:endParaRPr lang="de-DE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B94916A-A25F-BC40-84D1-23F21EF76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3263" y="43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6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umsplatzhalter 3">
            <a:extLst>
              <a:ext uri="{FF2B5EF4-FFF2-40B4-BE49-F238E27FC236}">
                <a16:creationId xmlns:a16="http://schemas.microsoft.com/office/drawing/2014/main" id="{E4A38FC3-0432-4747-9D40-C03441ADEB9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3E9999-97AD-7642-A535-1C71DD70CFF3}" type="datetime1">
              <a:rPr lang="de-DE" altLang="de-DE" sz="1400"/>
              <a:pPr>
                <a:spcBef>
                  <a:spcPct val="0"/>
                </a:spcBef>
              </a:pPr>
              <a:t>06.10.20</a:t>
            </a:fld>
            <a:endParaRPr lang="de-DE" altLang="de-DE" sz="1400"/>
          </a:p>
        </p:txBody>
      </p:sp>
      <p:sp>
        <p:nvSpPr>
          <p:cNvPr id="29698" name="Foliennummernplatzhalter 5">
            <a:extLst>
              <a:ext uri="{FF2B5EF4-FFF2-40B4-BE49-F238E27FC236}">
                <a16:creationId xmlns:a16="http://schemas.microsoft.com/office/drawing/2014/main" id="{8507A728-5006-3C4F-97AE-5C21F9636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28C9E03-BFE1-7846-AD17-4393AB49A34D}" type="slidenum">
              <a:rPr lang="de-DE" altLang="de-DE" sz="1400"/>
              <a:pPr>
                <a:spcBef>
                  <a:spcPct val="0"/>
                </a:spcBef>
              </a:pPr>
              <a:t>8</a:t>
            </a:fld>
            <a:endParaRPr lang="de-DE" altLang="de-DE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A64F33BF-1353-4F40-8965-A42ABC4C12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9548" y="381000"/>
            <a:ext cx="9673652" cy="457200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Epenthese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DAEACB32-CFE5-764D-9FDF-55C13684E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9548" y="1066800"/>
            <a:ext cx="9673652" cy="4953000"/>
          </a:xfrm>
        </p:spPr>
        <p:txBody>
          <a:bodyPr/>
          <a:lstStyle/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regn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/, /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atm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/, /</a:t>
            </a:r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segl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 für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Regen, Atem, Segel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(vs. </a:t>
            </a:r>
            <a:r>
              <a:rPr lang="de-DE" altLang="de-DE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regnerisch, kurzatmig, Segler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Segmenthinzufügung im Schweizerdeutschen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d: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fäändli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Faane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‘Fahne’),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männdli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Maa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‘Mann’)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t: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chuntsch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‘kommst’,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faltsch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‘falsch’ 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b: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humbel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‘Hummel’ </a:t>
            </a:r>
          </a:p>
          <a:p>
            <a:pPr algn="just"/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p: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vernumpft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‘Vernunft’ </a:t>
            </a:r>
          </a:p>
          <a:p>
            <a:pPr algn="just"/>
            <a:r>
              <a:rPr lang="de-DE" altLang="de-DE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de-DE" altLang="de-DE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Gspängscht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‘Gespenst’ </a:t>
            </a:r>
            <a:endParaRPr lang="de-DE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algn="just"/>
            <a:endParaRPr lang="de-DE" altLang="de-DE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A1AEE33-9EFF-FA40-93AE-B245A8E6C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200" y="546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5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umsplatzhalter 3">
            <a:extLst>
              <a:ext uri="{FF2B5EF4-FFF2-40B4-BE49-F238E27FC236}">
                <a16:creationId xmlns:a16="http://schemas.microsoft.com/office/drawing/2014/main" id="{123FAF4F-9B94-1142-AA97-2AADCBFE280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99F0D8C-3188-424E-870D-2D3A5691FC7D}" type="datetime1">
              <a:rPr lang="de-DE" altLang="de-DE" sz="1400"/>
              <a:pPr>
                <a:spcBef>
                  <a:spcPct val="0"/>
                </a:spcBef>
              </a:pPr>
              <a:t>06.10.20</a:t>
            </a:fld>
            <a:endParaRPr lang="de-DE" altLang="de-DE" sz="1400"/>
          </a:p>
        </p:txBody>
      </p:sp>
      <p:sp>
        <p:nvSpPr>
          <p:cNvPr id="31746" name="Foliennummernplatzhalter 5">
            <a:extLst>
              <a:ext uri="{FF2B5EF4-FFF2-40B4-BE49-F238E27FC236}">
                <a16:creationId xmlns:a16="http://schemas.microsoft.com/office/drawing/2014/main" id="{15591667-8948-1143-8D4E-1F3A30FFFF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5FBFB90-80AB-4540-B1FD-2BA6B6BFC498}" type="slidenum">
              <a:rPr lang="de-DE" altLang="de-DE" sz="1400"/>
              <a:pPr>
                <a:spcBef>
                  <a:spcPct val="0"/>
                </a:spcBef>
              </a:pPr>
              <a:t>9</a:t>
            </a:fld>
            <a:endParaRPr lang="de-DE" altLang="de-DE" sz="14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67994554-0DEF-E041-93A2-6858930DB2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29784"/>
            <a:ext cx="9525000" cy="629586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Epenthese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381E6512-C1C7-4940-95C9-95584C2937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066800"/>
            <a:ext cx="9525000" cy="4953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Englische Lehnwörter ins Japanische </a:t>
            </a:r>
          </a:p>
          <a:p>
            <a:pPr>
              <a:defRPr/>
            </a:pPr>
            <a:r>
              <a:rPr lang="de-DE" dirty="0"/>
              <a:t>	</a:t>
            </a:r>
            <a:r>
              <a:rPr lang="de-DE" dirty="0" err="1"/>
              <a:t>fight</a:t>
            </a:r>
            <a:r>
              <a:rPr lang="de-DE" dirty="0"/>
              <a:t>	 	→ 	</a:t>
            </a:r>
            <a:r>
              <a:rPr lang="de-DE" dirty="0" err="1"/>
              <a:t>faito</a:t>
            </a:r>
            <a:r>
              <a:rPr lang="de-DE" dirty="0"/>
              <a:t>	</a:t>
            </a:r>
          </a:p>
          <a:p>
            <a:pPr>
              <a:defRPr/>
            </a:pPr>
            <a:r>
              <a:rPr lang="de-DE" dirty="0"/>
              <a:t>	</a:t>
            </a:r>
            <a:r>
              <a:rPr lang="de-DE" dirty="0" err="1"/>
              <a:t>festival</a:t>
            </a:r>
            <a:r>
              <a:rPr lang="de-DE" dirty="0"/>
              <a:t>	→ 	</a:t>
            </a:r>
            <a:r>
              <a:rPr lang="de-DE" dirty="0" err="1"/>
              <a:t>fesɯtibarɯ</a:t>
            </a:r>
            <a:r>
              <a:rPr lang="de-DE" dirty="0"/>
              <a:t>	</a:t>
            </a:r>
          </a:p>
          <a:p>
            <a:pPr>
              <a:defRPr/>
            </a:pPr>
            <a:r>
              <a:rPr lang="de-DE" dirty="0"/>
              <a:t>	</a:t>
            </a:r>
            <a:r>
              <a:rPr lang="de-DE" dirty="0" err="1"/>
              <a:t>sphynx</a:t>
            </a:r>
            <a:r>
              <a:rPr lang="de-DE" dirty="0"/>
              <a:t>	 → 	</a:t>
            </a:r>
            <a:r>
              <a:rPr lang="de-DE" dirty="0" err="1"/>
              <a:t>sɯfiŋkɯsɯ</a:t>
            </a:r>
            <a:r>
              <a:rPr lang="de-DE" dirty="0"/>
              <a:t>	</a:t>
            </a:r>
            <a:endParaRPr lang="en-US" dirty="0"/>
          </a:p>
          <a:p>
            <a:pPr algn="just">
              <a:defRPr/>
            </a:pPr>
            <a:endParaRPr lang="de-DE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Englische Lehnwörter ins Koreanisch</a:t>
            </a:r>
          </a:p>
          <a:p>
            <a:pPr>
              <a:defRPr/>
            </a:pPr>
            <a:r>
              <a:rPr lang="de-DE" dirty="0"/>
              <a:t>	</a:t>
            </a:r>
            <a:r>
              <a:rPr lang="de-DE" dirty="0" err="1"/>
              <a:t>gag</a:t>
            </a:r>
            <a:r>
              <a:rPr lang="de-DE" dirty="0"/>
              <a:t> 		→	</a:t>
            </a:r>
            <a:r>
              <a:rPr lang="de-DE" dirty="0" err="1"/>
              <a:t>kækɨ</a:t>
            </a:r>
            <a:endParaRPr lang="en-US" dirty="0"/>
          </a:p>
          <a:p>
            <a:pPr>
              <a:defRPr/>
            </a:pPr>
            <a:r>
              <a:rPr lang="de-DE" dirty="0"/>
              <a:t>	</a:t>
            </a:r>
            <a:r>
              <a:rPr lang="de-DE" dirty="0" err="1"/>
              <a:t>pat</a:t>
            </a:r>
            <a:r>
              <a:rPr lang="de-DE" dirty="0"/>
              <a:t>		→	</a:t>
            </a:r>
            <a:r>
              <a:rPr lang="de-DE" dirty="0" err="1"/>
              <a:t>p</a:t>
            </a:r>
            <a:r>
              <a:rPr lang="de-DE" baseline="30000" dirty="0" err="1"/>
              <a:t>h</a:t>
            </a:r>
            <a:r>
              <a:rPr lang="de-DE" dirty="0" err="1"/>
              <a:t>ætɨ</a:t>
            </a:r>
            <a:endParaRPr lang="en-US" dirty="0"/>
          </a:p>
          <a:p>
            <a:pPr>
              <a:defRPr/>
            </a:pPr>
            <a:r>
              <a:rPr lang="de-DE" dirty="0"/>
              <a:t>	</a:t>
            </a:r>
            <a:r>
              <a:rPr lang="de-DE" dirty="0" err="1"/>
              <a:t>tube</a:t>
            </a:r>
            <a:r>
              <a:rPr lang="de-DE" dirty="0"/>
              <a:t>		→	</a:t>
            </a:r>
            <a:r>
              <a:rPr lang="de-DE" dirty="0" err="1"/>
              <a:t>t</a:t>
            </a:r>
            <a:r>
              <a:rPr lang="de-DE" baseline="30000" dirty="0" err="1"/>
              <a:t>h</a:t>
            </a:r>
            <a:r>
              <a:rPr lang="de-DE" dirty="0" err="1"/>
              <a:t>jupɨ</a:t>
            </a:r>
            <a:endParaRPr lang="en-US" dirty="0"/>
          </a:p>
          <a:p>
            <a:pPr algn="just">
              <a:defRPr/>
            </a:pPr>
            <a:endParaRPr lang="de-DE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de-DE" dirty="0">
                <a:solidFill>
                  <a:srgbClr val="000000"/>
                </a:solidFill>
                <a:latin typeface="Palatino" charset="0"/>
              </a:rPr>
              <a:t>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6158C07-FE7E-4646-B4B8-4F430523D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6653" y="488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3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2765</Words>
  <Application>Microsoft Macintosh PowerPoint</Application>
  <PresentationFormat>Widescreen</PresentationFormat>
  <Paragraphs>471</Paragraphs>
  <Slides>45</Slides>
  <Notes>43</Notes>
  <HiddenSlides>0</HiddenSlides>
  <MMClips>35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Palatino</vt:lpstr>
      <vt:lpstr>Symbol</vt:lpstr>
      <vt:lpstr>Times</vt:lpstr>
      <vt:lpstr>Times New Roman</vt:lpstr>
      <vt:lpstr>Office Theme</vt:lpstr>
      <vt:lpstr>Phänomene der Phonologie</vt:lpstr>
      <vt:lpstr>8 Prosodische Domänen (Silbe) </vt:lpstr>
      <vt:lpstr>Prosodische Hierarchie</vt:lpstr>
      <vt:lpstr> </vt:lpstr>
      <vt:lpstr>Silbe</vt:lpstr>
      <vt:lpstr>Silbenbezogene Prozesse</vt:lpstr>
      <vt:lpstr>Tilgung (Elision)</vt:lpstr>
      <vt:lpstr>Epenthese</vt:lpstr>
      <vt:lpstr>Epenthese</vt:lpstr>
      <vt:lpstr>Assimilation</vt:lpstr>
      <vt:lpstr>Dissimilation</vt:lpstr>
      <vt:lpstr>Metathese</vt:lpstr>
      <vt:lpstr>   </vt:lpstr>
      <vt:lpstr>Silbe</vt:lpstr>
      <vt:lpstr>Sonoritätshierarchie</vt:lpstr>
      <vt:lpstr>Sonoritätshierarchie</vt:lpstr>
      <vt:lpstr>Sonoritätshierarchie</vt:lpstr>
      <vt:lpstr>Variationen</vt:lpstr>
      <vt:lpstr>Sonoritätshierarchie</vt:lpstr>
      <vt:lpstr>  </vt:lpstr>
      <vt:lpstr>Positionen</vt:lpstr>
      <vt:lpstr>Positionen</vt:lpstr>
      <vt:lpstr>PowerPoint Presentation</vt:lpstr>
      <vt:lpstr>PowerPoint Presentation</vt:lpstr>
      <vt:lpstr>Positionen</vt:lpstr>
      <vt:lpstr>Positionen</vt:lpstr>
      <vt:lpstr>Silbenpositionen</vt:lpstr>
      <vt:lpstr>Silbenpositionen</vt:lpstr>
      <vt:lpstr>Silbenpositionen</vt:lpstr>
      <vt:lpstr>PowerPoint Presentation</vt:lpstr>
      <vt:lpstr>PowerPoint Presentation</vt:lpstr>
      <vt:lpstr>Silbenpositionen</vt:lpstr>
      <vt:lpstr>Appendizes</vt:lpstr>
      <vt:lpstr>PowerPoint Presentation</vt:lpstr>
      <vt:lpstr>Appendizes</vt:lpstr>
      <vt:lpstr>Weitere Beschränkungen</vt:lpstr>
      <vt:lpstr>Spiegelbildliche Verteilung der Obstruenten und Sonoranten </vt:lpstr>
      <vt:lpstr>Weitere Beschränkungen</vt:lpstr>
      <vt:lpstr>Besonderheiten </vt:lpstr>
      <vt:lpstr>Affrikaten </vt:lpstr>
      <vt:lpstr>Affrikaten</vt:lpstr>
      <vt:lpstr>Affrikaten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Phänomene der Phonologie</dc:title>
  <dc:creator>Microsoft Office User</dc:creator>
  <cp:lastModifiedBy>Caroline Fery</cp:lastModifiedBy>
  <cp:revision>65</cp:revision>
  <dcterms:created xsi:type="dcterms:W3CDTF">2020-04-10T15:51:35Z</dcterms:created>
  <dcterms:modified xsi:type="dcterms:W3CDTF">2020-10-06T09:19:20Z</dcterms:modified>
</cp:coreProperties>
</file>