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75" r:id="rId3"/>
    <p:sldId id="387" r:id="rId4"/>
    <p:sldId id="388" r:id="rId5"/>
    <p:sldId id="419" r:id="rId6"/>
    <p:sldId id="389" r:id="rId7"/>
    <p:sldId id="390" r:id="rId8"/>
    <p:sldId id="403" r:id="rId9"/>
    <p:sldId id="400" r:id="rId10"/>
    <p:sldId id="420" r:id="rId11"/>
    <p:sldId id="404" r:id="rId12"/>
    <p:sldId id="391" r:id="rId13"/>
    <p:sldId id="401" r:id="rId14"/>
    <p:sldId id="421" r:id="rId15"/>
    <p:sldId id="392" r:id="rId16"/>
    <p:sldId id="405" r:id="rId17"/>
    <p:sldId id="422" r:id="rId18"/>
    <p:sldId id="393" r:id="rId19"/>
    <p:sldId id="394" r:id="rId20"/>
    <p:sldId id="423" r:id="rId21"/>
    <p:sldId id="402" r:id="rId22"/>
    <p:sldId id="418" r:id="rId23"/>
    <p:sldId id="395" r:id="rId24"/>
    <p:sldId id="396" r:id="rId25"/>
    <p:sldId id="397" r:id="rId26"/>
    <p:sldId id="376" r:id="rId27"/>
    <p:sldId id="406" r:id="rId28"/>
    <p:sldId id="407" r:id="rId29"/>
    <p:sldId id="408" r:id="rId30"/>
    <p:sldId id="409" r:id="rId31"/>
    <p:sldId id="410" r:id="rId32"/>
    <p:sldId id="411" r:id="rId33"/>
    <p:sldId id="412" r:id="rId34"/>
    <p:sldId id="413" r:id="rId35"/>
    <p:sldId id="414" r:id="rId36"/>
    <p:sldId id="415" r:id="rId37"/>
    <p:sldId id="416" r:id="rId38"/>
    <p:sldId id="417" r:id="rId39"/>
    <p:sldId id="398" r:id="rId40"/>
    <p:sldId id="296" r:id="rId41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59F1"/>
    <a:srgbClr val="2B1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80"/>
    <p:restoredTop sz="94732"/>
  </p:normalViewPr>
  <p:slideViewPr>
    <p:cSldViewPr snapToGrid="0" snapToObjects="1">
      <p:cViewPr varScale="1">
        <p:scale>
          <a:sx n="78" d="100"/>
          <a:sy n="78" d="100"/>
        </p:scale>
        <p:origin x="168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A0FA7-0827-3E44-9DBB-16CE3918E97F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515A0-BED0-1F4E-8834-507E6511BA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01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67851A8A-F003-CB45-9E80-72F7C92C5A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3F87330-2950-EF4F-8417-486607726BD7}" type="slidenum">
              <a:rPr lang="de-DE" altLang="en-US" sz="1200"/>
              <a:pPr/>
              <a:t>2</a:t>
            </a:fld>
            <a:endParaRPr lang="de-DE" altLang="en-US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3EDDA6E3-B91C-9F48-945D-891A5F94D9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1CD3EFEF-5B9A-2046-A083-A764AE7F9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4559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30B2B221-C009-304B-B4BF-AFEAE506AE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A011CF7-6A82-8D41-92B6-705B4BDAEFAF}" type="slidenum">
              <a:rPr lang="de-DE" altLang="de-DE" sz="1200"/>
              <a:pPr/>
              <a:t>11</a:t>
            </a:fld>
            <a:endParaRPr lang="de-DE" altLang="de-DE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EF1F8F7B-CE1A-7941-BE96-7409D63DC9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97F12FBD-1B5C-1342-99AE-FC561930B4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6575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F559E73F-F3F1-0E40-A6BE-7DFD0CC385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09DF427-C8D7-CA4F-BD0B-45ABF99FAD57}" type="slidenum">
              <a:rPr lang="de-DE" altLang="de-DE" sz="1200"/>
              <a:pPr/>
              <a:t>12</a:t>
            </a:fld>
            <a:endParaRPr lang="de-DE" altLang="de-DE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1F77EA50-E31D-9F48-AFE3-495B8353C2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715BAD20-22FC-F140-9CF0-1CCBA417E7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193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F559E73F-F3F1-0E40-A6BE-7DFD0CC385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09DF427-C8D7-CA4F-BD0B-45ABF99FAD57}" type="slidenum">
              <a:rPr lang="de-DE" altLang="de-DE" sz="1200"/>
              <a:pPr/>
              <a:t>13</a:t>
            </a:fld>
            <a:endParaRPr lang="de-DE" altLang="de-DE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1F77EA50-E31D-9F48-AFE3-495B8353C2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715BAD20-22FC-F140-9CF0-1CCBA417E7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0804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F559E73F-F3F1-0E40-A6BE-7DFD0CC385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09DF427-C8D7-CA4F-BD0B-45ABF99FAD57}" type="slidenum">
              <a:rPr lang="de-DE" altLang="de-DE" sz="1200"/>
              <a:pPr/>
              <a:t>14</a:t>
            </a:fld>
            <a:endParaRPr lang="de-DE" altLang="de-DE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1F77EA50-E31D-9F48-AFE3-495B8353C2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715BAD20-22FC-F140-9CF0-1CCBA417E7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8983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6FEF7B7D-4163-B04F-932F-3A46679349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F8587E1-9C8C-F44A-B5F1-0501FD56C672}" type="slidenum">
              <a:rPr lang="de-DE" altLang="de-DE" sz="1200"/>
              <a:pPr/>
              <a:t>15</a:t>
            </a:fld>
            <a:endParaRPr lang="de-DE" altLang="de-DE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3E6EC93A-383F-9C40-9DB8-8952588798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3770AF4F-B816-5F49-9DF9-A2493A07BE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7206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D638B422-099A-1744-9DBF-328E135F13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AF2520B-8226-E842-A8B0-7B32F9820F10}" type="slidenum">
              <a:rPr lang="de-DE" altLang="de-DE" sz="1200"/>
              <a:pPr/>
              <a:t>16</a:t>
            </a:fld>
            <a:endParaRPr lang="de-DE" altLang="de-DE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C0256256-DDDB-C142-AD30-766F22252A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A3CA250C-04B9-3745-BA83-B247678DA2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7580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D638B422-099A-1744-9DBF-328E135F13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AF2520B-8226-E842-A8B0-7B32F9820F10}" type="slidenum">
              <a:rPr lang="de-DE" altLang="de-DE" sz="1200"/>
              <a:pPr/>
              <a:t>17</a:t>
            </a:fld>
            <a:endParaRPr lang="de-DE" altLang="de-DE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C0256256-DDDB-C142-AD30-766F22252A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A3CA250C-04B9-3745-BA83-B247678DA2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6952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D638B422-099A-1744-9DBF-328E135F13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AF2520B-8226-E842-A8B0-7B32F9820F10}" type="slidenum">
              <a:rPr lang="de-DE" altLang="de-DE" sz="1200"/>
              <a:pPr/>
              <a:t>18</a:t>
            </a:fld>
            <a:endParaRPr lang="de-DE" altLang="de-DE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C0256256-DDDB-C142-AD30-766F22252A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A3CA250C-04B9-3745-BA83-B247678DA2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57098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A7ED972-8AB3-2845-8E39-C076F4EBBF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8E63CDE-BBF5-EF41-BB75-10D36F3F2060}" type="slidenum">
              <a:rPr lang="de-DE" altLang="de-DE" sz="1200"/>
              <a:pPr/>
              <a:t>19</a:t>
            </a:fld>
            <a:endParaRPr lang="de-DE" altLang="de-DE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B538960E-16A4-2E44-8F9E-443F7EFF92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FA3E93AC-19B3-8749-AE2A-0C5BCB01FC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324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A7ED972-8AB3-2845-8E39-C076F4EBBF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8E63CDE-BBF5-EF41-BB75-10D36F3F2060}" type="slidenum">
              <a:rPr lang="de-DE" altLang="de-DE" sz="1200"/>
              <a:pPr/>
              <a:t>20</a:t>
            </a:fld>
            <a:endParaRPr lang="de-DE" altLang="de-DE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B538960E-16A4-2E44-8F9E-443F7EFF92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FA3E93AC-19B3-8749-AE2A-0C5BCB01FC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3726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6A1CB0AB-C188-704E-9E5A-176F408B9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47F60FF-310E-EE44-B52D-2BB3D349086B}" type="slidenum">
              <a:rPr lang="de-DE" altLang="de-DE" sz="1200"/>
              <a:pPr/>
              <a:t>3</a:t>
            </a:fld>
            <a:endParaRPr lang="de-DE" altLang="de-DE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620ED066-FB38-C547-B400-EA5AF2BC25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D197C027-4FA0-A74C-A363-09D754556F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9738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A7ED972-8AB3-2845-8E39-C076F4EBBF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8E63CDE-BBF5-EF41-BB75-10D36F3F2060}" type="slidenum">
              <a:rPr lang="de-DE" altLang="de-DE" sz="1200"/>
              <a:pPr/>
              <a:t>21</a:t>
            </a:fld>
            <a:endParaRPr lang="de-DE" altLang="de-DE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B538960E-16A4-2E44-8F9E-443F7EFF92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FA3E93AC-19B3-8749-AE2A-0C5BCB01FC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396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A7ED972-8AB3-2845-8E39-C076F4EBBF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8E63CDE-BBF5-EF41-BB75-10D36F3F2060}" type="slidenum">
              <a:rPr lang="de-DE" altLang="de-DE" sz="1200"/>
              <a:pPr/>
              <a:t>22</a:t>
            </a:fld>
            <a:endParaRPr lang="de-DE" altLang="de-DE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B538960E-16A4-2E44-8F9E-443F7EFF92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FA3E93AC-19B3-8749-AE2A-0C5BCB01FC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70232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EF93DAD6-FE89-7D4D-A438-7A7273CD9B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B80444B-BD02-D747-A889-39E068812EC6}" type="slidenum">
              <a:rPr lang="de-DE" altLang="de-DE" sz="1200"/>
              <a:pPr/>
              <a:t>23</a:t>
            </a:fld>
            <a:endParaRPr lang="de-DE" altLang="de-DE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17CB937A-2783-8F49-BE32-A8ACC459DD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6EC2F32F-C6CE-EA41-85AB-18C3C4061A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53308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DA95433C-CF2B-F340-A712-25FA191C5F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3C36465-6D45-5F4B-8062-0C9FF272B1F1}" type="slidenum">
              <a:rPr lang="de-DE" altLang="de-DE" sz="1200"/>
              <a:pPr/>
              <a:t>24</a:t>
            </a:fld>
            <a:endParaRPr lang="de-DE" altLang="de-DE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FEC3620F-3C36-114B-967F-524307E8EC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20C5228-63D9-F94E-AFDC-3055D6A1D9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21936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5044C547-B774-A24C-8B84-6AADC12404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3CBA965-9FC0-4840-A467-23DC46FC56C0}" type="slidenum">
              <a:rPr lang="de-DE" altLang="de-DE" sz="1200"/>
              <a:pPr/>
              <a:t>25</a:t>
            </a:fld>
            <a:endParaRPr lang="de-DE" altLang="de-DE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84AA7239-3C0D-1749-9FD5-C79878E092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8080FADC-0D13-0E49-AC98-B22E3ECAD0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18572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0F8AE3C5-5022-B540-840F-2C55718916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FD24A68-D95E-C74B-8A32-18A96DC2FACD}" type="slidenum">
              <a:rPr lang="de-DE" altLang="de-DE" sz="1200"/>
              <a:pPr/>
              <a:t>26</a:t>
            </a:fld>
            <a:endParaRPr lang="de-DE" altLang="de-DE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E04BB6A4-A34E-A247-8748-37B465F803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66612DC-45E7-0E4A-87CD-36FE9B4CE4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74097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1EA7047B-59EE-CC41-9BBB-C21D3964D6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1CC028E-BAC0-084F-8E7F-D96A1EF5666B}" type="slidenum">
              <a:rPr lang="de-DE" altLang="de-DE" sz="1200"/>
              <a:pPr/>
              <a:t>27</a:t>
            </a:fld>
            <a:endParaRPr lang="de-DE" altLang="de-D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DD364B88-CA1F-DE4F-AD75-B96DCA4C59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86D74342-E768-6C45-AAF0-ACFD6F4CDB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17161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38FBD273-43AF-2140-87AD-2E1161A139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AF64848-E93A-4846-9977-45277F814E07}" type="slidenum">
              <a:rPr lang="de-DE" altLang="de-DE" sz="1200"/>
              <a:pPr/>
              <a:t>28</a:t>
            </a:fld>
            <a:endParaRPr lang="de-DE" altLang="de-DE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5C8194E1-726F-B84A-983B-325737F519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E6EF51F9-BB0D-4C44-BDE5-046017CB79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252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500B6EBF-C032-E74C-A32F-9042AFE418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7FDA5CA-8D83-D444-9BA9-D98456182D59}" type="slidenum">
              <a:rPr lang="de-DE" altLang="de-DE" sz="1200"/>
              <a:pPr/>
              <a:t>29</a:t>
            </a:fld>
            <a:endParaRPr lang="de-DE" altLang="de-DE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6D9FDD13-81C4-FF4E-A00E-9D74D3A3D2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6C82A28-E441-054D-895B-4BA674753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86183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5EEADCA1-1777-5746-B709-3E8FD9EEE0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D7D3CA2-02A5-EF48-A657-C2131B17DB72}" type="slidenum">
              <a:rPr lang="de-DE" altLang="de-DE" sz="1200"/>
              <a:pPr/>
              <a:t>30</a:t>
            </a:fld>
            <a:endParaRPr lang="de-DE" altLang="de-DE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73DA23F2-1782-C944-B829-19AFD404BC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BDCD0419-0926-8546-8F27-BA889A475E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2405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150729F3-5225-ED48-9784-71A38777A9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D8D83DA-676A-F840-A8E5-DA853E72A6F0}" type="slidenum">
              <a:rPr lang="de-DE" altLang="de-DE" sz="1200"/>
              <a:pPr/>
              <a:t>4</a:t>
            </a:fld>
            <a:endParaRPr lang="de-DE" altLang="de-D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44A4457D-A558-4045-A691-3619808A3E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CECF251-F427-6340-AD65-9BCFB4E5A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19519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F22CDE9B-76C5-AA49-B427-5A5A2B4AC6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AFB2686-D0D0-2F4E-8E58-282F71ACF640}" type="slidenum">
              <a:rPr lang="de-DE" altLang="de-DE" sz="1200"/>
              <a:pPr/>
              <a:t>31</a:t>
            </a:fld>
            <a:endParaRPr lang="de-DE" altLang="de-DE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E7473FA2-2C48-8D42-AC38-B831ECE474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A624FA9F-3A13-FA4D-A7D7-21DFA7FA6E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44303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BED8472B-9F40-DF42-A4F5-9C57353250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143D5E9-6EE8-9846-96FF-31AB413F6DEF}" type="slidenum">
              <a:rPr lang="de-DE" altLang="de-DE" sz="1200"/>
              <a:pPr/>
              <a:t>32</a:t>
            </a:fld>
            <a:endParaRPr lang="de-DE" altLang="de-DE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EB2CF3C1-F1DF-064F-9EBB-895966E0CD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8E40C5F-BAE8-D14B-AD7F-837070455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22268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61193700-3ADD-2346-BF67-25E9F0D2D3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08D4040-3D05-4343-8DB9-3A51F5CCB72D}" type="slidenum">
              <a:rPr lang="de-DE" altLang="de-DE" sz="1200"/>
              <a:pPr/>
              <a:t>33</a:t>
            </a:fld>
            <a:endParaRPr lang="de-DE" altLang="de-DE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78DEC08A-6138-D943-8D01-5A47153FCB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FAC67616-4DC7-F54A-B2EF-815C29E909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85898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744F02C9-9F19-084D-A4F6-93E91D623F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A5F72DC-2E80-8B41-96D9-1D1750F6D885}" type="slidenum">
              <a:rPr lang="de-DE" altLang="de-DE" sz="1200"/>
              <a:pPr/>
              <a:t>34</a:t>
            </a:fld>
            <a:endParaRPr lang="de-DE" altLang="de-DE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3B32AA40-C9EC-B741-9CF8-65455C95C6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DF74E60B-036E-B447-A310-95895995A8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82235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8D4D3701-26C1-F74C-A06F-1D44F2F077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1F2DB5E-2451-4340-B1C9-9E5EC7052F39}" type="slidenum">
              <a:rPr lang="de-DE" altLang="de-DE" sz="1200"/>
              <a:pPr/>
              <a:t>35</a:t>
            </a:fld>
            <a:endParaRPr lang="de-DE" altLang="de-DE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067ED6DF-9F30-D548-9602-9A9F7FC4ED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29543A96-AE2A-644D-8E32-1753DF9F9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7372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BD12074C-0482-0E41-8D4A-28914A930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9AAE828-D5FC-9D4B-B7EF-04EB19230D9F}" type="slidenum">
              <a:rPr lang="de-DE" altLang="de-DE" sz="1200"/>
              <a:pPr/>
              <a:t>36</a:t>
            </a:fld>
            <a:endParaRPr lang="de-DE" altLang="de-DE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D606437A-222B-2A47-B7A8-5F0CDA5ECD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8FCCBBDC-46F0-E047-A66A-1AA44A24D6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93621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0CF54DD-D9E9-4547-ADF7-57B0025D50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90928CB-4981-6147-84AB-FC2422178B67}" type="slidenum">
              <a:rPr lang="de-DE" altLang="de-DE" sz="1200"/>
              <a:pPr/>
              <a:t>37</a:t>
            </a:fld>
            <a:endParaRPr lang="de-DE" altLang="de-DE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414AB4DC-6863-094F-A456-1F10B6962B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89568E64-5C3F-8845-8F0B-23197BD9D9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68239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02649CDF-582C-E84E-BBA0-12135C63A3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F460BF8-5488-AA4F-B7ED-A991DB6D8A85}" type="slidenum">
              <a:rPr lang="de-DE" altLang="de-DE" sz="1200"/>
              <a:pPr/>
              <a:t>38</a:t>
            </a:fld>
            <a:endParaRPr lang="de-DE" altLang="de-DE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0E6F2C23-0449-C34F-9C2F-CFE26DDA68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A8ED1C4-294F-5A4B-AC68-522D72033E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78626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FE30DFB-F317-EF4E-BEC2-C061A3FE8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76F6730-D6AE-DA45-AE98-423D7E5C41A1}" type="slidenum">
              <a:rPr lang="de-DE" altLang="de-DE" sz="1200"/>
              <a:pPr/>
              <a:t>39</a:t>
            </a:fld>
            <a:endParaRPr lang="de-DE" altLang="de-DE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5CEE91F8-5830-594B-944D-6C5C639213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B4635B4E-747A-0F4B-A343-F51D269C80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1724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150729F3-5225-ED48-9784-71A38777A9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D8D83DA-676A-F840-A8E5-DA853E72A6F0}" type="slidenum">
              <a:rPr lang="de-DE" altLang="de-DE" sz="1200"/>
              <a:pPr/>
              <a:t>5</a:t>
            </a:fld>
            <a:endParaRPr lang="de-DE" altLang="de-D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44A4457D-A558-4045-A691-3619808A3E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CECF251-F427-6340-AD65-9BCFB4E5A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0205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F2880A8B-4AC4-DB42-9090-90CA532F39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3630A2D-CEAE-B94C-8536-6A14709CEDFC}" type="slidenum">
              <a:rPr lang="de-DE" altLang="de-DE" sz="1200"/>
              <a:pPr/>
              <a:t>6</a:t>
            </a:fld>
            <a:endParaRPr lang="de-DE" altLang="de-DE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82200B8C-78C3-284B-AF86-55623C25B1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0B18E3C4-4DEB-2749-A15D-97A2972C4D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986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30B2B221-C009-304B-B4BF-AFEAE506AE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A011CF7-6A82-8D41-92B6-705B4BDAEFAF}" type="slidenum">
              <a:rPr lang="de-DE" altLang="de-DE" sz="1200"/>
              <a:pPr/>
              <a:t>7</a:t>
            </a:fld>
            <a:endParaRPr lang="de-DE" altLang="de-DE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EF1F8F7B-CE1A-7941-BE96-7409D63DC9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97F12FBD-1B5C-1342-99AE-FC561930B4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4436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30B2B221-C009-304B-B4BF-AFEAE506AE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A011CF7-6A82-8D41-92B6-705B4BDAEFAF}" type="slidenum">
              <a:rPr lang="de-DE" altLang="de-DE" sz="1200"/>
              <a:pPr/>
              <a:t>8</a:t>
            </a:fld>
            <a:endParaRPr lang="de-DE" altLang="de-DE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EF1F8F7B-CE1A-7941-BE96-7409D63DC9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97F12FBD-1B5C-1342-99AE-FC561930B4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1994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30B2B221-C009-304B-B4BF-AFEAE506AE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A011CF7-6A82-8D41-92B6-705B4BDAEFAF}" type="slidenum">
              <a:rPr lang="de-DE" altLang="de-DE" sz="1200"/>
              <a:pPr/>
              <a:t>9</a:t>
            </a:fld>
            <a:endParaRPr lang="de-DE" altLang="de-DE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EF1F8F7B-CE1A-7941-BE96-7409D63DC9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97F12FBD-1B5C-1342-99AE-FC561930B4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2416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30B2B221-C009-304B-B4BF-AFEAE506AE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A011CF7-6A82-8D41-92B6-705B4BDAEFAF}" type="slidenum">
              <a:rPr lang="de-DE" altLang="de-DE" sz="1200"/>
              <a:pPr/>
              <a:t>10</a:t>
            </a:fld>
            <a:endParaRPr lang="de-DE" altLang="de-DE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EF1F8F7B-CE1A-7941-BE96-7409D63DC9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97F12FBD-1B5C-1342-99AE-FC561930B4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0774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E599-4364-824E-9433-B1D81353F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E8290-4BF6-A84B-85F1-EB4907D1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58ADD-90ED-3E4E-9BF5-8CF9562B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31.05.20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F634-FCEC-4B4E-B5C0-0D5D5492B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5A095-D015-524B-99E5-19EBC9B6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08359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B25B-A7F6-5642-87A4-9435EF217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7D0AE-9C0A-9747-B7C9-32CC16A92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5C0D1-5259-1B46-B9F2-96FAD3AA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31.05.20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6F6AD-FF4A-F846-8907-BE5E7CD8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B51F3-9670-594D-942C-E1E89A2F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7550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797E9D-7EF2-9C42-8F95-A73622B27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EBFF5-EFFE-8D4B-96B0-D8D59C9DA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811C3-1223-0540-AF57-7E37C8F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31.05.20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06C9B-1777-864E-9383-FF792ED33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BF719-99DC-C141-99E7-453B5EFA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2372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E10B-85DE-A44A-ABCB-056149801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827F1-3CB0-BC47-9131-31708108E0F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4288E-075F-4B46-A1E2-42AE2675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31.05.20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C5F5-868A-8D44-A3B2-D7D3C1C77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98A16-076E-9B45-8B36-675E2299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73971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1A2D1-70F9-ED4D-87B6-CB5C6659C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11AB1-20EB-D64D-A55E-61587F4D9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D36B1-CE49-0241-9205-C6E955803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31.05.20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EDA28-43F6-DA4A-9309-FC841421A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7D237-A0CD-6349-99E4-4090D9028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1576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59C37-4C6A-0E40-94E6-C270576A6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1DE3D-8477-1244-A110-C749FC794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49AA9-EA16-9044-A938-B56344B6A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6C7C3-9EF4-BD41-9C98-A0DC6F1E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31.05.20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204A4-CC55-8F47-8419-DEC753837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D5FCF-326A-D54D-8A85-BDE834DE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8751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7737C-95F9-F34A-8E3F-01E43E9C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846E9-2A5E-1C4C-885E-F8E915E62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C7D24-E663-6D43-8373-18A481C3F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B58901-5C84-D742-B8A1-2AE56F3C8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00B774-CC53-C14F-9C5B-533F598C4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94A7E9-AFA0-194D-B05B-28194BA3A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31.05.20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249211-13E9-E44C-BD82-C13A08E74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E0A987-47E9-F046-A633-9D216896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80466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07F57-1A35-FB4E-BE65-6B9D4D074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0C1EC-B78A-874B-9FB0-7776E292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31.05.20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D3A51-A8FD-9242-BA5A-F6EE18CD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14B36-8066-F246-991C-6F4A7EAB9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81697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6FD9A7-C99F-B043-9844-F2730557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31.05.20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0CEA1E-030E-5B4E-A3E2-F54F34881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82CFD-99BB-5742-A562-A14613E1A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7066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AF94C-B5B6-CA48-9D2B-C3B30F0BB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CF4A6-0C40-E044-85AC-BFE272CAF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A3381C-BEEC-A944-9CC9-F9E6DE318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801494-BF52-B84D-A5FD-3FD44399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31.05.20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70D1D-D252-E948-8C2B-3047AA687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72542-D68E-6A43-93F0-B3C80B89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83115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AAE69-D576-814E-A8C6-2C3149959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ED6D0D-7F3A-974B-A47D-5A8B37F680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EAA33-4782-104A-A7F4-5F1B91F52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D3F60-BEC1-974E-AC47-416DCC6F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31.05.20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C69FE-7F33-D54E-93C4-355777326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EAD3A-D6D6-2748-A9B4-E6D82F96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1839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DB0F9-EEAB-D844-916A-C280CDD6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0D838-15A7-3049-B0C7-EEF883F89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B9F3C-8626-344D-B7AF-E80BE6405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91454-37DE-1543-BB5B-0CA2B9A8571E}" type="datetimeFigureOut">
              <a:rPr lang="en-DE" smtClean="0"/>
              <a:t>31.05.20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19A2B-4C26-A948-B38C-7F8785835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27CDD-6369-614D-8C74-DAC0CD0CC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5959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F6830-D760-6141-BA49-D972F57985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E" dirty="0"/>
              <a:t>Phänomene der Phonologie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73F3F-27D3-D943-9B3B-CF5E529A8E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altLang="en-US" dirty="0" err="1">
                <a:ea typeface="ＭＳ Ｐゴシック" panose="020B0600070205080204" pitchFamily="34" charset="-128"/>
              </a:rPr>
              <a:t>Sommersemester</a:t>
            </a:r>
            <a:endParaRPr lang="en-GB" altLang="en-US" dirty="0">
              <a:ea typeface="ＭＳ Ｐゴシック" panose="020B0600070205080204" pitchFamily="34" charset="-128"/>
            </a:endParaRPr>
          </a:p>
          <a:p>
            <a:r>
              <a:rPr lang="en-GB" altLang="en-US" dirty="0">
                <a:ea typeface="ＭＳ Ｐゴシック" panose="020B0600070205080204" pitchFamily="34" charset="-128"/>
              </a:rPr>
              <a:t>2020</a:t>
            </a:r>
          </a:p>
          <a:p>
            <a:r>
              <a:rPr lang="en-GB" altLang="en-US" dirty="0">
                <a:ea typeface="ＭＳ Ｐゴシック" panose="020B0600070205080204" pitchFamily="34" charset="-128"/>
              </a:rPr>
              <a:t>Frankfurt</a:t>
            </a:r>
          </a:p>
          <a:p>
            <a:r>
              <a:rPr lang="de-DE" dirty="0"/>
              <a:t>Prof. Caroline </a:t>
            </a:r>
            <a:r>
              <a:rPr lang="de-DE" dirty="0" err="1"/>
              <a:t>Féry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29203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Datumsplatzhalter 3">
            <a:extLst>
              <a:ext uri="{FF2B5EF4-FFF2-40B4-BE49-F238E27FC236}">
                <a16:creationId xmlns:a16="http://schemas.microsoft.com/office/drawing/2014/main" id="{9BB71806-8B7E-B84B-B182-2915BBE71E0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B036074-C370-644D-980E-E1608E60EFAD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25602" name="Foliennummernplatzhalter 5">
            <a:extLst>
              <a:ext uri="{FF2B5EF4-FFF2-40B4-BE49-F238E27FC236}">
                <a16:creationId xmlns:a16="http://schemas.microsoft.com/office/drawing/2014/main" id="{3B24B3DE-446A-F540-A047-312CBC3C48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26D115-1262-754C-956E-A4B849930E77}" type="slidenum">
              <a:rPr lang="de-DE" altLang="de-DE" sz="1400"/>
              <a:pPr>
                <a:spcBef>
                  <a:spcPct val="0"/>
                </a:spcBef>
              </a:pPr>
              <a:t>10</a:t>
            </a:fld>
            <a:endParaRPr lang="de-DE" altLang="de-DE" sz="140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52FD998F-AFEC-814F-A73D-18670A1E62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9247" y="981076"/>
            <a:ext cx="10488706" cy="5038725"/>
          </a:xfrm>
        </p:spPr>
        <p:txBody>
          <a:bodyPr>
            <a:normAutofit/>
          </a:bodyPr>
          <a:lstStyle/>
          <a:p>
            <a:pPr lvl="0"/>
            <a:r>
              <a:rPr lang="de-DE" altLang="en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Finden Sie mehr Wörter, die in Umlaut + dorsalem Frikativ alternieren</a:t>
            </a:r>
            <a:r>
              <a:rPr lang="de-DE" dirty="0"/>
              <a:t>				</a:t>
            </a:r>
            <a:endParaRPr lang="en-DE" dirty="0"/>
          </a:p>
          <a:p>
            <a:r>
              <a:rPr lang="de-DE" dirty="0"/>
              <a:t> 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657156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Datumsplatzhalter 3">
            <a:extLst>
              <a:ext uri="{FF2B5EF4-FFF2-40B4-BE49-F238E27FC236}">
                <a16:creationId xmlns:a16="http://schemas.microsoft.com/office/drawing/2014/main" id="{9BB71806-8B7E-B84B-B182-2915BBE71E0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B036074-C370-644D-980E-E1608E60EFAD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25602" name="Foliennummernplatzhalter 5">
            <a:extLst>
              <a:ext uri="{FF2B5EF4-FFF2-40B4-BE49-F238E27FC236}">
                <a16:creationId xmlns:a16="http://schemas.microsoft.com/office/drawing/2014/main" id="{3B24B3DE-446A-F540-A047-312CBC3C48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26D115-1262-754C-956E-A4B849930E77}" type="slidenum">
              <a:rPr lang="de-DE" altLang="de-DE" sz="1400"/>
              <a:pPr>
                <a:spcBef>
                  <a:spcPct val="0"/>
                </a:spcBef>
              </a:pPr>
              <a:t>11</a:t>
            </a:fld>
            <a:endParaRPr lang="de-DE" altLang="de-DE" sz="140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52FD998F-AFEC-814F-A73D-18670A1E62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9247" y="981076"/>
            <a:ext cx="10488706" cy="5038725"/>
          </a:xfrm>
        </p:spPr>
        <p:txBody>
          <a:bodyPr>
            <a:normAutofit/>
          </a:bodyPr>
          <a:lstStyle/>
          <a:p>
            <a:pPr lvl="0"/>
            <a:r>
              <a:rPr lang="de-DE" dirty="0">
                <a:ea typeface="ＭＳ Ｐゴシック" panose="020B0600070205080204" pitchFamily="34" charset="-128"/>
              </a:rPr>
              <a:t>Wenn die </a:t>
            </a:r>
            <a:r>
              <a:rPr lang="de-DE" dirty="0"/>
              <a:t>Assimilation nicht stattfindet, weil es keinen hinteren Vokal vor dem dorsalen Frikativ gibt, wird [</a:t>
            </a:r>
            <a:r>
              <a:rPr lang="de-DE" dirty="0" err="1"/>
              <a:t>ç</a:t>
            </a:r>
            <a:r>
              <a:rPr lang="de-DE" dirty="0"/>
              <a:t>] ausgesprochen.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Man redet von </a:t>
            </a:r>
            <a:r>
              <a:rPr lang="de-DE" dirty="0" err="1"/>
              <a:t>Elsewhere</a:t>
            </a:r>
            <a:r>
              <a:rPr lang="de-DE" dirty="0"/>
              <a:t> Bedingung: eine Regel wendet in einer bestimmten Umgebung an. Überall sonst wird die andere Version gewählt.</a:t>
            </a:r>
            <a:endParaRPr lang="en-DE" dirty="0"/>
          </a:p>
          <a:p>
            <a:r>
              <a:rPr lang="de-DE" dirty="0"/>
              <a:t>	 				 </a:t>
            </a:r>
            <a:endParaRPr lang="en-DE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F83FFC1-E4A2-A646-B117-8D59488D6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1553" y="2381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5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Datumsplatzhalter 3">
            <a:extLst>
              <a:ext uri="{FF2B5EF4-FFF2-40B4-BE49-F238E27FC236}">
                <a16:creationId xmlns:a16="http://schemas.microsoft.com/office/drawing/2014/main" id="{3D4BCD70-4A37-CA4C-88DD-470C6371723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D1CF85F-7DCF-AB42-A8C5-7317F1BB2C10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27650" name="Foliennummernplatzhalter 5">
            <a:extLst>
              <a:ext uri="{FF2B5EF4-FFF2-40B4-BE49-F238E27FC236}">
                <a16:creationId xmlns:a16="http://schemas.microsoft.com/office/drawing/2014/main" id="{C094979F-60F2-DF4B-B77A-070A8AE3E5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84B4EAA-D80E-3B46-9CF0-30CEBE52FB66}" type="slidenum">
              <a:rPr lang="de-DE" altLang="de-DE" sz="1400"/>
              <a:pPr>
                <a:spcBef>
                  <a:spcPct val="0"/>
                </a:spcBef>
              </a:pPr>
              <a:t>12</a:t>
            </a:fld>
            <a:endParaRPr lang="de-DE" altLang="de-DE" sz="140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FA8601D3-2285-2D44-847A-FA8D27466C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981076"/>
            <a:ext cx="10744200" cy="5038725"/>
          </a:xfrm>
        </p:spPr>
        <p:txBody>
          <a:bodyPr>
            <a:normAutofit fontScale="92500"/>
          </a:bodyPr>
          <a:lstStyle/>
          <a:p>
            <a:r>
              <a:rPr lang="de-DE" altLang="en-DE" b="1" dirty="0" err="1">
                <a:ea typeface="ＭＳ Ｐゴシック" panose="020B0600070205080204" pitchFamily="34" charset="-128"/>
              </a:rPr>
              <a:t>Spirantisierung</a:t>
            </a:r>
            <a:r>
              <a:rPr lang="de-DE" altLang="en-DE" b="1" dirty="0">
                <a:ea typeface="ＭＳ Ｐゴシック" panose="020B0600070205080204" pitchFamily="34" charset="-128"/>
              </a:rPr>
              <a:t> von [</a:t>
            </a:r>
            <a:r>
              <a:rPr lang="de-DE" altLang="en-DE" b="1" dirty="0" err="1">
                <a:ea typeface="ＭＳ Ｐゴシック" panose="020B0600070205080204" pitchFamily="34" charset="-128"/>
              </a:rPr>
              <a:t>g</a:t>
            </a:r>
            <a:r>
              <a:rPr lang="de-DE" altLang="en-DE" b="1" dirty="0">
                <a:ea typeface="ＭＳ Ｐゴシック" panose="020B0600070205080204" pitchFamily="34" charset="-128"/>
              </a:rPr>
              <a:t>]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[</a:t>
            </a:r>
            <a:r>
              <a:rPr lang="de-DE" altLang="en-DE" dirty="0" err="1">
                <a:ea typeface="ＭＳ Ｐゴシック" panose="020B0600070205080204" pitchFamily="34" charset="-128"/>
              </a:rPr>
              <a:t>ç</a:t>
            </a:r>
            <a:r>
              <a:rPr lang="de-DE" altLang="en-DE" dirty="0">
                <a:ea typeface="ＭＳ Ｐゴシック" panose="020B0600070205080204" pitchFamily="34" charset="-128"/>
              </a:rPr>
              <a:t>] alterniert nicht nur mit [x], sondern auch mit [</a:t>
            </a:r>
            <a:r>
              <a:rPr lang="de-DE" altLang="en-DE" dirty="0" err="1">
                <a:ea typeface="ＭＳ Ｐゴシック" panose="020B0600070205080204" pitchFamily="34" charset="-128"/>
              </a:rPr>
              <a:t>g</a:t>
            </a:r>
            <a:r>
              <a:rPr lang="de-DE" altLang="en-DE" dirty="0">
                <a:ea typeface="ＭＳ Ｐゴシック" panose="020B0600070205080204" pitchFamily="34" charset="-128"/>
              </a:rPr>
              <a:t>]</a:t>
            </a:r>
          </a:p>
          <a:p>
            <a:pPr lvl="0"/>
            <a:r>
              <a:rPr lang="en-US" dirty="0" err="1"/>
              <a:t>weni</a:t>
            </a:r>
            <a:r>
              <a:rPr lang="en-US" dirty="0"/>
              <a:t>[</a:t>
            </a:r>
            <a:r>
              <a:rPr lang="en-US" dirty="0" err="1"/>
              <a:t>ç</a:t>
            </a:r>
            <a:r>
              <a:rPr lang="en-US" dirty="0"/>
              <a:t>]   	~ 	</a:t>
            </a:r>
            <a:r>
              <a:rPr lang="en-US" dirty="0" err="1"/>
              <a:t>weni</a:t>
            </a:r>
            <a:r>
              <a:rPr lang="en-US" dirty="0"/>
              <a:t>[g]e  		</a:t>
            </a:r>
            <a:endParaRPr lang="en-DE" dirty="0"/>
          </a:p>
          <a:p>
            <a:r>
              <a:rPr lang="en-US" dirty="0" err="1"/>
              <a:t>ruhi</a:t>
            </a:r>
            <a:r>
              <a:rPr lang="en-US" dirty="0"/>
              <a:t>[</a:t>
            </a:r>
            <a:r>
              <a:rPr lang="en-US" dirty="0" err="1"/>
              <a:t>ç</a:t>
            </a:r>
            <a:r>
              <a:rPr lang="en-US" dirty="0"/>
              <a:t>]   	~ 	</a:t>
            </a:r>
            <a:r>
              <a:rPr lang="en-US" dirty="0" err="1"/>
              <a:t>ruhi</a:t>
            </a:r>
            <a:r>
              <a:rPr lang="en-US" dirty="0"/>
              <a:t>[g]e   					 </a:t>
            </a:r>
          </a:p>
          <a:p>
            <a:r>
              <a:rPr lang="en-US" dirty="0" err="1"/>
              <a:t>Köni</a:t>
            </a:r>
            <a:r>
              <a:rPr lang="en-US" dirty="0"/>
              <a:t>[</a:t>
            </a:r>
            <a:r>
              <a:rPr lang="en-US" dirty="0" err="1"/>
              <a:t>ç</a:t>
            </a:r>
            <a:r>
              <a:rPr lang="en-US" dirty="0"/>
              <a:t>]   	~ 	</a:t>
            </a:r>
            <a:r>
              <a:rPr lang="en-US" dirty="0" err="1"/>
              <a:t>Köni</a:t>
            </a:r>
            <a:r>
              <a:rPr lang="en-US" dirty="0"/>
              <a:t>[g]e   </a:t>
            </a:r>
            <a:r>
              <a:rPr lang="en-US" i="1" dirty="0"/>
              <a:t> 	</a:t>
            </a:r>
            <a:r>
              <a:rPr lang="en-US" dirty="0"/>
              <a:t> </a:t>
            </a:r>
            <a:endParaRPr lang="en-DE" dirty="0"/>
          </a:p>
          <a:p>
            <a:pPr lvl="0"/>
            <a:r>
              <a:rPr lang="en-US" dirty="0"/>
              <a:t> </a:t>
            </a:r>
            <a:r>
              <a:rPr lang="en-US" dirty="0" err="1"/>
              <a:t>Mögliche</a:t>
            </a:r>
            <a:r>
              <a:rPr lang="en-US" dirty="0"/>
              <a:t> Derivation:	</a:t>
            </a:r>
            <a:r>
              <a:rPr lang="en-US" dirty="0" err="1"/>
              <a:t>Spirantization</a:t>
            </a:r>
            <a:r>
              <a:rPr lang="en-US" dirty="0"/>
              <a:t>: [g] →  [</a:t>
            </a:r>
            <a:r>
              <a:rPr lang="en-US" dirty="0" err="1"/>
              <a:t>ɣ</a:t>
            </a:r>
            <a:r>
              <a:rPr lang="en-US" dirty="0"/>
              <a:t>] </a:t>
            </a:r>
            <a:endParaRPr lang="en-DE" dirty="0"/>
          </a:p>
          <a:p>
            <a:r>
              <a:rPr lang="en-US" dirty="0"/>
              <a:t>				</a:t>
            </a:r>
            <a:r>
              <a:rPr lang="en-US" dirty="0" err="1"/>
              <a:t>Auslauverhärtung</a:t>
            </a:r>
            <a:r>
              <a:rPr lang="en-US" dirty="0"/>
              <a:t>: [</a:t>
            </a:r>
            <a:r>
              <a:rPr lang="en-US" dirty="0" err="1"/>
              <a:t>ɣ</a:t>
            </a:r>
            <a:r>
              <a:rPr lang="en-US" dirty="0"/>
              <a:t>] →  [</a:t>
            </a:r>
            <a:r>
              <a:rPr lang="en-US" dirty="0" err="1"/>
              <a:t>ç</a:t>
            </a:r>
            <a:r>
              <a:rPr lang="en-US" dirty="0"/>
              <a:t>] </a:t>
            </a:r>
            <a:endParaRPr lang="en-DE" dirty="0"/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Es handelt sich hier um eine nicht-systematische </a:t>
            </a:r>
            <a:r>
              <a:rPr lang="de-DE" altLang="en-DE" dirty="0" err="1">
                <a:ea typeface="ＭＳ Ｐゴシック" panose="020B0600070205080204" pitchFamily="34" charset="-128"/>
              </a:rPr>
              <a:t>Spirantisierung</a:t>
            </a:r>
            <a:r>
              <a:rPr lang="de-DE" altLang="en-DE" dirty="0">
                <a:ea typeface="ＭＳ Ｐゴシック" panose="020B0600070205080204" pitchFamily="34" charset="-128"/>
              </a:rPr>
              <a:t> (das bedeutet, dass die Alternation nicht Teil des Systems des Deutschen ist). Stattdessen ist sie historisch bedingt, oder ‘lexikalisiert’ oder ‘</a:t>
            </a:r>
            <a:r>
              <a:rPr lang="de-DE" altLang="en-DE" dirty="0" err="1">
                <a:ea typeface="ＭＳ Ｐゴシック" panose="020B0600070205080204" pitchFamily="34" charset="-128"/>
              </a:rPr>
              <a:t>idiosynkratisch</a:t>
            </a:r>
            <a:r>
              <a:rPr lang="de-DE" altLang="en-DE" dirty="0">
                <a:ea typeface="ＭＳ Ｐゴシック" panose="020B0600070205080204" pitchFamily="34" charset="-128"/>
              </a:rPr>
              <a:t>.’  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D05F425-85D0-964E-BC6A-C012C4022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5171" y="8381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8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Datumsplatzhalter 3">
            <a:extLst>
              <a:ext uri="{FF2B5EF4-FFF2-40B4-BE49-F238E27FC236}">
                <a16:creationId xmlns:a16="http://schemas.microsoft.com/office/drawing/2014/main" id="{3D4BCD70-4A37-CA4C-88DD-470C6371723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D1CF85F-7DCF-AB42-A8C5-7317F1BB2C10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27650" name="Foliennummernplatzhalter 5">
            <a:extLst>
              <a:ext uri="{FF2B5EF4-FFF2-40B4-BE49-F238E27FC236}">
                <a16:creationId xmlns:a16="http://schemas.microsoft.com/office/drawing/2014/main" id="{C094979F-60F2-DF4B-B77A-070A8AE3E5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84B4EAA-D80E-3B46-9CF0-30CEBE52FB66}" type="slidenum">
              <a:rPr lang="de-DE" altLang="de-DE" sz="1400"/>
              <a:pPr>
                <a:spcBef>
                  <a:spcPct val="0"/>
                </a:spcBef>
              </a:pPr>
              <a:t>13</a:t>
            </a:fld>
            <a:endParaRPr lang="de-DE" altLang="de-DE" sz="140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FA8601D3-2285-2D44-847A-FA8D27466C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981076"/>
            <a:ext cx="10744200" cy="5038725"/>
          </a:xfrm>
        </p:spPr>
        <p:txBody>
          <a:bodyPr>
            <a:normAutofit/>
          </a:bodyPr>
          <a:lstStyle/>
          <a:p>
            <a:r>
              <a:rPr lang="de-DE" altLang="en-DE" b="1" dirty="0" err="1">
                <a:ea typeface="ＭＳ Ｐゴシック" panose="020B0600070205080204" pitchFamily="34" charset="-128"/>
              </a:rPr>
              <a:t>Spirantisierung</a:t>
            </a:r>
            <a:endParaRPr lang="de-DE" altLang="en-DE" b="1" dirty="0">
              <a:ea typeface="ＭＳ Ｐゴシック" panose="020B0600070205080204" pitchFamily="34" charset="-128"/>
            </a:endParaRP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Weitere Alternationen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In manchen Dialekten und Wörter wird [</a:t>
            </a:r>
            <a:r>
              <a:rPr lang="de-DE" altLang="en-DE" dirty="0" err="1">
                <a:ea typeface="ＭＳ Ｐゴシック" panose="020B0600070205080204" pitchFamily="34" charset="-128"/>
              </a:rPr>
              <a:t>g</a:t>
            </a:r>
            <a:r>
              <a:rPr lang="de-DE" altLang="en-DE" dirty="0">
                <a:ea typeface="ＭＳ Ｐゴシック" panose="020B0600070205080204" pitchFamily="34" charset="-128"/>
              </a:rPr>
              <a:t>] auch nach hinteren Vokalen </a:t>
            </a:r>
            <a:r>
              <a:rPr lang="de-DE" altLang="en-DE" dirty="0" err="1">
                <a:ea typeface="ＭＳ Ｐゴシック" panose="020B0600070205080204" pitchFamily="34" charset="-128"/>
              </a:rPr>
              <a:t>spirantisiert</a:t>
            </a:r>
            <a:r>
              <a:rPr lang="de-DE" altLang="en-DE" dirty="0">
                <a:ea typeface="ＭＳ Ｐゴシック" panose="020B0600070205080204" pitchFamily="34" charset="-128"/>
              </a:rPr>
              <a:t>, dann zu [x].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[</a:t>
            </a:r>
            <a:r>
              <a:rPr lang="de-DE" altLang="en-DE" dirty="0" err="1">
                <a:ea typeface="ＭＳ Ｐゴシック" panose="020B0600070205080204" pitchFamily="34" charset="-128"/>
              </a:rPr>
              <a:t>ta:k</a:t>
            </a:r>
            <a:r>
              <a:rPr lang="de-DE" altLang="en-DE" dirty="0">
                <a:ea typeface="ＭＳ Ｐゴシック" panose="020B0600070205080204" pitchFamily="34" charset="-128"/>
              </a:rPr>
              <a:t> ~ </a:t>
            </a:r>
            <a:r>
              <a:rPr lang="de-DE" altLang="en-DE" dirty="0" err="1">
                <a:ea typeface="ＭＳ Ｐゴシック" panose="020B0600070205080204" pitchFamily="34" charset="-128"/>
              </a:rPr>
              <a:t>tax</a:t>
            </a:r>
            <a:r>
              <a:rPr lang="de-DE" altLang="en-DE" dirty="0">
                <a:ea typeface="ＭＳ Ｐゴシック" panose="020B0600070205080204" pitchFamily="34" charset="-128"/>
              </a:rPr>
              <a:t>] für </a:t>
            </a:r>
            <a:r>
              <a:rPr lang="de-DE" altLang="en-DE" i="1" dirty="0">
                <a:ea typeface="ＭＳ Ｐゴシック" panose="020B0600070205080204" pitchFamily="34" charset="-128"/>
              </a:rPr>
              <a:t>Tag</a:t>
            </a:r>
            <a:r>
              <a:rPr lang="de-DE" altLang="en-DE" dirty="0">
                <a:ea typeface="ＭＳ Ｐゴシック" panose="020B0600070205080204" pitchFamily="34" charset="-128"/>
              </a:rPr>
              <a:t>, oder [</a:t>
            </a:r>
            <a:r>
              <a:rPr lang="de-DE" altLang="en-DE" dirty="0" err="1">
                <a:ea typeface="ＭＳ Ｐゴシック" panose="020B0600070205080204" pitchFamily="34" charset="-128"/>
              </a:rPr>
              <a:t>tsu:k</a:t>
            </a:r>
            <a:r>
              <a:rPr lang="de-DE" altLang="en-DE" dirty="0">
                <a:ea typeface="ＭＳ Ｐゴシック" panose="020B0600070205080204" pitchFamily="34" charset="-128"/>
              </a:rPr>
              <a:t> ~ </a:t>
            </a:r>
            <a:r>
              <a:rPr lang="de-DE" altLang="en-DE" dirty="0" err="1">
                <a:ea typeface="ＭＳ Ｐゴシック" panose="020B0600070205080204" pitchFamily="34" charset="-128"/>
              </a:rPr>
              <a:t>tsʊx</a:t>
            </a:r>
            <a:r>
              <a:rPr lang="de-DE" altLang="en-DE" dirty="0">
                <a:ea typeface="ＭＳ Ｐゴシック" panose="020B0600070205080204" pitchFamily="34" charset="-128"/>
              </a:rPr>
              <a:t>] für </a:t>
            </a:r>
            <a:r>
              <a:rPr lang="de-DE" altLang="en-DE" i="1" dirty="0">
                <a:ea typeface="ＭＳ Ｐゴシック" panose="020B0600070205080204" pitchFamily="34" charset="-128"/>
              </a:rPr>
              <a:t>Zug</a:t>
            </a:r>
            <a:r>
              <a:rPr lang="de-DE" altLang="en-DE" dirty="0">
                <a:ea typeface="ＭＳ Ｐゴシック" panose="020B0600070205080204" pitchFamily="34" charset="-128"/>
              </a:rPr>
              <a:t>. 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D4C9DBB-CD07-AA44-A16E-B63A951FB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4572" y="5465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4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Datumsplatzhalter 3">
            <a:extLst>
              <a:ext uri="{FF2B5EF4-FFF2-40B4-BE49-F238E27FC236}">
                <a16:creationId xmlns:a16="http://schemas.microsoft.com/office/drawing/2014/main" id="{3D4BCD70-4A37-CA4C-88DD-470C6371723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D1CF85F-7DCF-AB42-A8C5-7317F1BB2C10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27650" name="Foliennummernplatzhalter 5">
            <a:extLst>
              <a:ext uri="{FF2B5EF4-FFF2-40B4-BE49-F238E27FC236}">
                <a16:creationId xmlns:a16="http://schemas.microsoft.com/office/drawing/2014/main" id="{C094979F-60F2-DF4B-B77A-070A8AE3E5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84B4EAA-D80E-3B46-9CF0-30CEBE52FB66}" type="slidenum">
              <a:rPr lang="de-DE" altLang="de-DE" sz="1400"/>
              <a:pPr>
                <a:spcBef>
                  <a:spcPct val="0"/>
                </a:spcBef>
              </a:pPr>
              <a:t>14</a:t>
            </a:fld>
            <a:endParaRPr lang="de-DE" altLang="de-DE" sz="140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FA8601D3-2285-2D44-847A-FA8D27466C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981076"/>
            <a:ext cx="10744200" cy="5038725"/>
          </a:xfrm>
        </p:spPr>
        <p:txBody>
          <a:bodyPr>
            <a:normAutofit/>
          </a:bodyPr>
          <a:lstStyle/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In [</a:t>
            </a:r>
            <a:r>
              <a:rPr lang="de-DE" altLang="en-DE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ta:k</a:t>
            </a:r>
            <a:r>
              <a:rPr lang="de-DE" altLang="en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~ </a:t>
            </a:r>
            <a:r>
              <a:rPr lang="de-DE" altLang="en-DE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tax</a:t>
            </a:r>
            <a:r>
              <a:rPr lang="de-DE" altLang="en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] für </a:t>
            </a:r>
            <a:r>
              <a:rPr lang="de-DE" altLang="en-DE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Tag</a:t>
            </a:r>
            <a:r>
              <a:rPr lang="de-DE" altLang="en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, oder [</a:t>
            </a:r>
            <a:r>
              <a:rPr lang="de-DE" altLang="en-DE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tsu:k</a:t>
            </a:r>
            <a:r>
              <a:rPr lang="de-DE" altLang="en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~ </a:t>
            </a:r>
            <a:r>
              <a:rPr lang="de-DE" altLang="en-DE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tsʊx</a:t>
            </a:r>
            <a:r>
              <a:rPr lang="de-DE" altLang="en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] für </a:t>
            </a:r>
            <a:r>
              <a:rPr lang="de-DE" altLang="en-DE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Zug</a:t>
            </a:r>
            <a:r>
              <a:rPr lang="de-DE" altLang="en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, gibt es auch eine </a:t>
            </a:r>
            <a:r>
              <a:rPr lang="de-DE" altLang="en-DE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Allophonie</a:t>
            </a:r>
            <a:r>
              <a:rPr lang="de-DE" altLang="en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in der Länge des Vokals. </a:t>
            </a:r>
          </a:p>
          <a:p>
            <a:r>
              <a:rPr lang="de-DE" altLang="en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Haben Sie eine Erklärung, warum es so ist?</a:t>
            </a:r>
          </a:p>
        </p:txBody>
      </p:sp>
    </p:spTree>
    <p:extLst>
      <p:ext uri="{BB962C8B-B14F-4D97-AF65-F5344CB8AC3E}">
        <p14:creationId xmlns:p14="http://schemas.microsoft.com/office/powerpoint/2010/main" val="3139127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Datumsplatzhalter 3">
            <a:extLst>
              <a:ext uri="{FF2B5EF4-FFF2-40B4-BE49-F238E27FC236}">
                <a16:creationId xmlns:a16="http://schemas.microsoft.com/office/drawing/2014/main" id="{19E4E7C8-7F34-E447-B1D7-1482E7EF407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C7C02CD-4131-2944-8594-26040845CDB9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29698" name="Foliennummernplatzhalter 5">
            <a:extLst>
              <a:ext uri="{FF2B5EF4-FFF2-40B4-BE49-F238E27FC236}">
                <a16:creationId xmlns:a16="http://schemas.microsoft.com/office/drawing/2014/main" id="{1CD335AF-3793-D949-B339-E7B6ADF6F1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D44F5F1-0F0E-4B43-83F2-0041D1F8588C}" type="slidenum">
              <a:rPr lang="de-DE" altLang="de-DE" sz="1400"/>
              <a:pPr>
                <a:spcBef>
                  <a:spcPct val="0"/>
                </a:spcBef>
              </a:pPr>
              <a:t>15</a:t>
            </a:fld>
            <a:endParaRPr lang="de-DE" altLang="de-DE" sz="140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1AD07457-2CBF-A94B-8199-34133A0565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981076"/>
            <a:ext cx="10614212" cy="5038725"/>
          </a:xfrm>
        </p:spPr>
        <p:txBody>
          <a:bodyPr/>
          <a:lstStyle/>
          <a:p>
            <a:r>
              <a:rPr lang="de-DE" altLang="en-DE" b="1" dirty="0">
                <a:ea typeface="ＭＳ Ｐゴシック" panose="020B0600070205080204" pitchFamily="34" charset="-128"/>
              </a:rPr>
              <a:t>Systematische Ausnahmen der Alternation [x]~[</a:t>
            </a:r>
            <a:r>
              <a:rPr lang="de-DE" altLang="en-DE" b="1" dirty="0" err="1">
                <a:ea typeface="ＭＳ Ｐゴシック" panose="020B0600070205080204" pitchFamily="34" charset="-128"/>
              </a:rPr>
              <a:t>ç</a:t>
            </a:r>
            <a:r>
              <a:rPr lang="de-DE" altLang="en-DE" b="1" dirty="0">
                <a:ea typeface="ＭＳ Ｐゴシック" panose="020B0600070205080204" pitchFamily="34" charset="-128"/>
              </a:rPr>
              <a:t>]</a:t>
            </a:r>
          </a:p>
          <a:p>
            <a:endParaRPr lang="de-DE" altLang="en-DE" b="1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Keine Assimilation in Komposita und in präfigierten Wörtern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 </a:t>
            </a:r>
            <a:r>
              <a:rPr lang="en-US" altLang="en-DE" dirty="0">
                <a:ea typeface="ＭＳ Ｐゴシック" panose="020B0600070205080204" pitchFamily="34" charset="-128"/>
              </a:rPr>
              <a:t> [</a:t>
            </a:r>
            <a:r>
              <a:rPr lang="en-US" altLang="en-DE" dirty="0" err="1">
                <a:ea typeface="ＭＳ Ｐゴシック" panose="020B0600070205080204" pitchFamily="34" charset="-128"/>
              </a:rPr>
              <a:t>ç</a:t>
            </a:r>
            <a:r>
              <a:rPr lang="en-US" altLang="en-DE" dirty="0">
                <a:ea typeface="ＭＳ Ｐゴシック" panose="020B0600070205080204" pitchFamily="34" charset="-128"/>
              </a:rPr>
              <a:t>] 		Pro-China   ((Pro)</a:t>
            </a:r>
            <a:r>
              <a:rPr lang="de-DE" baseline="-25000" dirty="0" err="1"/>
              <a:t>ω</a:t>
            </a:r>
            <a:r>
              <a:rPr lang="en-DE" dirty="0"/>
              <a:t> </a:t>
            </a:r>
            <a:r>
              <a:rPr lang="en-US" altLang="en-DE" dirty="0">
                <a:ea typeface="ＭＳ Ｐゴシック" panose="020B0600070205080204" pitchFamily="34" charset="-128"/>
              </a:rPr>
              <a:t>(China)</a:t>
            </a:r>
            <a:r>
              <a:rPr lang="de-DE" baseline="-25000" dirty="0" err="1"/>
              <a:t>ω</a:t>
            </a:r>
            <a:r>
              <a:rPr lang="en-US" altLang="en-DE" dirty="0">
                <a:ea typeface="ＭＳ Ｐゴシック" panose="020B0600070205080204" pitchFamily="34" charset="-128"/>
              </a:rPr>
              <a:t>)</a:t>
            </a:r>
            <a:r>
              <a:rPr lang="de-DE" baseline="-25000" dirty="0" err="1"/>
              <a:t>ω</a:t>
            </a:r>
            <a:r>
              <a:rPr lang="en-US" altLang="en-DE" dirty="0">
                <a:ea typeface="ＭＳ Ｐゴシック" panose="020B0600070205080204" pitchFamily="34" charset="-128"/>
              </a:rPr>
              <a:t>      </a:t>
            </a:r>
          </a:p>
          <a:p>
            <a:r>
              <a:rPr lang="en-US" altLang="en-DE" dirty="0">
                <a:ea typeface="ＭＳ Ｐゴシック" panose="020B0600070205080204" pitchFamily="34" charset="-128"/>
              </a:rPr>
              <a:t>	        		</a:t>
            </a:r>
            <a:r>
              <a:rPr lang="en-US" altLang="en-DE" dirty="0" err="1">
                <a:ea typeface="ＭＳ Ｐゴシック" panose="020B0600070205080204" pitchFamily="34" charset="-128"/>
              </a:rPr>
              <a:t>Biochemie</a:t>
            </a:r>
            <a:r>
              <a:rPr lang="en-US" altLang="en-DE" dirty="0">
                <a:ea typeface="ＭＳ Ｐゴシック" panose="020B0600070205080204" pitchFamily="34" charset="-128"/>
              </a:rPr>
              <a:t>  ((Bio)</a:t>
            </a:r>
            <a:r>
              <a:rPr lang="de-DE" baseline="-25000" dirty="0" err="1"/>
              <a:t>ω</a:t>
            </a:r>
            <a:r>
              <a:rPr lang="de-DE" baseline="-25000" dirty="0"/>
              <a:t> </a:t>
            </a:r>
            <a:r>
              <a:rPr lang="de-DE" dirty="0"/>
              <a:t>(</a:t>
            </a:r>
            <a:r>
              <a:rPr lang="en-US" altLang="en-DE" dirty="0" err="1">
                <a:ea typeface="ＭＳ Ｐゴシック" panose="020B0600070205080204" pitchFamily="34" charset="-128"/>
              </a:rPr>
              <a:t>chemie</a:t>
            </a:r>
            <a:r>
              <a:rPr lang="en-US" altLang="en-DE" dirty="0">
                <a:ea typeface="ＭＳ Ｐゴシック" panose="020B0600070205080204" pitchFamily="34" charset="-128"/>
              </a:rPr>
              <a:t>)</a:t>
            </a:r>
            <a:r>
              <a:rPr lang="de-DE" baseline="-25000" dirty="0" err="1"/>
              <a:t>ω</a:t>
            </a:r>
            <a:r>
              <a:rPr lang="en-US" altLang="en-DE" dirty="0">
                <a:ea typeface="ＭＳ Ｐゴシック" panose="020B0600070205080204" pitchFamily="34" charset="-128"/>
              </a:rPr>
              <a:t>)</a:t>
            </a:r>
            <a:r>
              <a:rPr lang="de-DE" baseline="-25000" dirty="0" err="1"/>
              <a:t>ω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Die Assimilation findet nicht über Prosodisches Wort Grenzen statt, nur innerhalb eines Prosodischen Worts.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5ECF6E2-84D8-0C4D-B6B2-0AA337895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1012" y="5746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9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Datumsplatzhalter 3">
            <a:extLst>
              <a:ext uri="{FF2B5EF4-FFF2-40B4-BE49-F238E27FC236}">
                <a16:creationId xmlns:a16="http://schemas.microsoft.com/office/drawing/2014/main" id="{49C31C2D-02AB-6E41-ADD3-FD77AE18CF0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77EEE72-A599-9443-B774-358EAA241944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31746" name="Foliennummernplatzhalter 5">
            <a:extLst>
              <a:ext uri="{FF2B5EF4-FFF2-40B4-BE49-F238E27FC236}">
                <a16:creationId xmlns:a16="http://schemas.microsoft.com/office/drawing/2014/main" id="{5D5FBE5F-F1C9-1E42-AB7E-B6884B2AA4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61D3E3-8B0C-B246-8CC2-F50C11BF0F6A}" type="slidenum">
              <a:rPr lang="de-DE" altLang="de-DE" sz="1400"/>
              <a:pPr>
                <a:spcBef>
                  <a:spcPct val="0"/>
                </a:spcBef>
              </a:pPr>
              <a:t>16</a:t>
            </a:fld>
            <a:endParaRPr lang="de-DE" altLang="de-DE" sz="1400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A140B307-FE38-6D4A-8F6D-CE7E8781AB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3388" y="981076"/>
            <a:ext cx="10690412" cy="5038725"/>
          </a:xfrm>
        </p:spPr>
        <p:txBody>
          <a:bodyPr>
            <a:normAutofit/>
          </a:bodyPr>
          <a:lstStyle/>
          <a:p>
            <a:r>
              <a:rPr lang="de-DE" altLang="en-DE" i="1" dirty="0">
                <a:ea typeface="ＭＳ Ｐゴシック" panose="020B0600070205080204" pitchFamily="34" charset="-128"/>
              </a:rPr>
              <a:t>Masochist, Masochismus, parochial,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Eunuchismus</a:t>
            </a:r>
            <a:r>
              <a:rPr lang="de-DE" altLang="en-DE" dirty="0">
                <a:ea typeface="ＭＳ Ｐゴシック" panose="020B0600070205080204" pitchFamily="34" charset="-128"/>
              </a:rPr>
              <a:t> (</a:t>
            </a:r>
            <a:r>
              <a:rPr lang="de-DE" altLang="en-DE" dirty="0" err="1">
                <a:ea typeface="ＭＳ Ｐゴシック" panose="020B0600070205080204" pitchFamily="34" charset="-128"/>
              </a:rPr>
              <a:t>Kenstowicz</a:t>
            </a:r>
            <a:r>
              <a:rPr lang="de-DE" altLang="en-DE" dirty="0">
                <a:ea typeface="ＭＳ Ｐゴシック" panose="020B0600070205080204" pitchFamily="34" charset="-128"/>
              </a:rPr>
              <a:t> 1994, </a:t>
            </a:r>
            <a:r>
              <a:rPr lang="de-DE" altLang="en-DE" dirty="0" err="1">
                <a:ea typeface="ＭＳ Ｐゴシック" panose="020B0600070205080204" pitchFamily="34" charset="-128"/>
              </a:rPr>
              <a:t>Merchant</a:t>
            </a:r>
            <a:r>
              <a:rPr lang="de-DE" altLang="en-DE" dirty="0">
                <a:ea typeface="ＭＳ Ｐゴシック" panose="020B0600070205080204" pitchFamily="34" charset="-128"/>
              </a:rPr>
              <a:t> 1996): In manchen Dialekten des Deutschen blockiert sogar der Fuß die Assimilation. Da wird [</a:t>
            </a:r>
            <a:r>
              <a:rPr lang="de-DE" altLang="en-DE" dirty="0" err="1">
                <a:ea typeface="ＭＳ Ｐゴシック" panose="020B0600070205080204" pitchFamily="34" charset="-128"/>
              </a:rPr>
              <a:t>ç</a:t>
            </a:r>
            <a:r>
              <a:rPr lang="de-DE" altLang="en-DE" dirty="0">
                <a:ea typeface="ＭＳ Ｐゴシック" panose="020B0600070205080204" pitchFamily="34" charset="-128"/>
              </a:rPr>
              <a:t>] produziert.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In </a:t>
            </a:r>
            <a:r>
              <a:rPr lang="de-DE" altLang="en-DE" i="1" dirty="0">
                <a:ea typeface="ＭＳ Ｐゴシック" panose="020B0600070205080204" pitchFamily="34" charset="-128"/>
              </a:rPr>
              <a:t>Masochismus</a:t>
            </a:r>
            <a:r>
              <a:rPr lang="de-DE" altLang="en-DE" dirty="0">
                <a:ea typeface="ＭＳ Ｐゴシック" panose="020B0600070205080204" pitchFamily="34" charset="-128"/>
              </a:rPr>
              <a:t> (und allen anderen Wörtern oben) ist die Silbe mit dem dorsalen Frikativ die Silbe mit der Hauptbetonung. In den betroffenen Dialekten erfährt diese Silbe keine Assimilation.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81FC69E-239A-ED4A-A935-9CBBE6D6F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9057" y="2381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9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Datumsplatzhalter 3">
            <a:extLst>
              <a:ext uri="{FF2B5EF4-FFF2-40B4-BE49-F238E27FC236}">
                <a16:creationId xmlns:a16="http://schemas.microsoft.com/office/drawing/2014/main" id="{49C31C2D-02AB-6E41-ADD3-FD77AE18CF0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77EEE72-A599-9443-B774-358EAA241944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31746" name="Foliennummernplatzhalter 5">
            <a:extLst>
              <a:ext uri="{FF2B5EF4-FFF2-40B4-BE49-F238E27FC236}">
                <a16:creationId xmlns:a16="http://schemas.microsoft.com/office/drawing/2014/main" id="{5D5FBE5F-F1C9-1E42-AB7E-B6884B2AA4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61D3E3-8B0C-B246-8CC2-F50C11BF0F6A}" type="slidenum">
              <a:rPr lang="de-DE" altLang="de-DE" sz="1400"/>
              <a:pPr>
                <a:spcBef>
                  <a:spcPct val="0"/>
                </a:spcBef>
              </a:pPr>
              <a:t>17</a:t>
            </a:fld>
            <a:endParaRPr lang="de-DE" altLang="de-DE" sz="1400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A140B307-FE38-6D4A-8F6D-CE7E8781AB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3388" y="981076"/>
            <a:ext cx="10690412" cy="5038725"/>
          </a:xfrm>
        </p:spPr>
        <p:txBody>
          <a:bodyPr>
            <a:normAutofit/>
          </a:bodyPr>
          <a:lstStyle/>
          <a:p>
            <a:r>
              <a:rPr lang="de-DE" altLang="en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Wie sprechen Sie diese Wörter aus? </a:t>
            </a:r>
          </a:p>
          <a:p>
            <a:endParaRPr lang="de-DE" altLang="en-DE" i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r>
              <a:rPr lang="de-DE" altLang="en-DE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Masochist, Masochismus, parochial, </a:t>
            </a:r>
            <a:r>
              <a:rPr lang="de-DE" altLang="en-DE" i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Eunuchismus</a:t>
            </a:r>
            <a:r>
              <a:rPr lang="de-DE" altLang="en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4137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Datumsplatzhalter 3">
            <a:extLst>
              <a:ext uri="{FF2B5EF4-FFF2-40B4-BE49-F238E27FC236}">
                <a16:creationId xmlns:a16="http://schemas.microsoft.com/office/drawing/2014/main" id="{49C31C2D-02AB-6E41-ADD3-FD77AE18CF0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77EEE72-A599-9443-B774-358EAA241944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31746" name="Foliennummernplatzhalter 5">
            <a:extLst>
              <a:ext uri="{FF2B5EF4-FFF2-40B4-BE49-F238E27FC236}">
                <a16:creationId xmlns:a16="http://schemas.microsoft.com/office/drawing/2014/main" id="{5D5FBE5F-F1C9-1E42-AB7E-B6884B2AA4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61D3E3-8B0C-B246-8CC2-F50C11BF0F6A}" type="slidenum">
              <a:rPr lang="de-DE" altLang="de-DE" sz="1400"/>
              <a:pPr>
                <a:spcBef>
                  <a:spcPct val="0"/>
                </a:spcBef>
              </a:pPr>
              <a:t>18</a:t>
            </a:fld>
            <a:endParaRPr lang="de-DE" altLang="de-DE" sz="1400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A140B307-FE38-6D4A-8F6D-CE7E8781AB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3388" y="981076"/>
            <a:ext cx="10690412" cy="5038725"/>
          </a:xfrm>
        </p:spPr>
        <p:txBody>
          <a:bodyPr>
            <a:normAutofit/>
          </a:bodyPr>
          <a:lstStyle/>
          <a:p>
            <a:r>
              <a:rPr lang="de-DE" altLang="en-DE" dirty="0">
                <a:ea typeface="ＭＳ Ｐゴシック" panose="020B0600070205080204" pitchFamily="34" charset="-128"/>
              </a:rPr>
              <a:t>Das Suffix </a:t>
            </a:r>
            <a:r>
              <a:rPr lang="de-DE" altLang="en-DE" i="1" dirty="0">
                <a:ea typeface="ＭＳ Ｐゴシック" panose="020B0600070205080204" pitchFamily="34" charset="-128"/>
              </a:rPr>
              <a:t>-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chen</a:t>
            </a:r>
            <a:r>
              <a:rPr lang="de-DE" altLang="en-DE" dirty="0">
                <a:ea typeface="ＭＳ Ｐゴシック" panose="020B0600070205080204" pitchFamily="34" charset="-128"/>
              </a:rPr>
              <a:t>  verhält sich anders. Der vordere dorsale Frikativ ist immer [</a:t>
            </a:r>
            <a:r>
              <a:rPr lang="de-DE" altLang="en-DE" dirty="0" err="1">
                <a:ea typeface="ＭＳ Ｐゴシック" panose="020B0600070205080204" pitchFamily="34" charset="-128"/>
              </a:rPr>
              <a:t>ç</a:t>
            </a:r>
            <a:r>
              <a:rPr lang="de-DE" altLang="en-DE" dirty="0">
                <a:ea typeface="ＭＳ Ｐゴシック" panose="020B0600070205080204" pitchFamily="34" charset="-128"/>
              </a:rPr>
              <a:t>], und wird nie zu [x] (auch in </a:t>
            </a:r>
            <a:r>
              <a:rPr lang="de-DE" altLang="en-DE" i="1" dirty="0">
                <a:ea typeface="ＭＳ Ｐゴシック" panose="020B0600070205080204" pitchFamily="34" charset="-128"/>
              </a:rPr>
              <a:t>Frauchen</a:t>
            </a:r>
            <a:r>
              <a:rPr lang="de-DE" altLang="en-DE" dirty="0">
                <a:ea typeface="ＭＳ Ｐゴシック" panose="020B0600070205080204" pitchFamily="34" charset="-128"/>
              </a:rPr>
              <a:t>).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Diminutivbildung mit </a:t>
            </a:r>
            <a:r>
              <a:rPr lang="de-DE" altLang="en-DE" i="1" dirty="0">
                <a:ea typeface="ＭＳ Ｐゴシック" panose="020B0600070205080204" pitchFamily="34" charset="-128"/>
              </a:rPr>
              <a:t>-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chen</a:t>
            </a:r>
            <a:r>
              <a:rPr lang="de-DE" altLang="en-DE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de-DE" altLang="en-DE" i="1" dirty="0">
                <a:ea typeface="ＭＳ Ｐゴシック" panose="020B0600070205080204" pitchFamily="34" charset="-128"/>
              </a:rPr>
              <a:t>-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chen</a:t>
            </a:r>
            <a:r>
              <a:rPr lang="de-DE" altLang="en-DE" dirty="0">
                <a:ea typeface="ＭＳ Ｐゴシック" panose="020B0600070205080204" pitchFamily="34" charset="-128"/>
              </a:rPr>
              <a:t> löst Umlaut auf einer davorstehenden betonten Silbe aus.  Die hauptbetonte Silbe und das Suffix bilden einen Fuß zusammen.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</a:t>
            </a:r>
            <a:r>
              <a:rPr lang="en-US" dirty="0" err="1"/>
              <a:t>Rád</a:t>
            </a:r>
            <a:r>
              <a:rPr lang="en-GB" dirty="0"/>
              <a:t>		 </a:t>
            </a:r>
            <a:r>
              <a:rPr lang="de-DE" dirty="0">
                <a:sym typeface="Symbol" pitchFamily="2" charset="2"/>
              </a:rPr>
              <a:t></a:t>
            </a:r>
            <a:r>
              <a:rPr lang="en-GB" dirty="0"/>
              <a:t>	((</a:t>
            </a:r>
            <a:r>
              <a:rPr lang="en-GB" dirty="0" err="1"/>
              <a:t>Räd</a:t>
            </a:r>
            <a:r>
              <a:rPr lang="en-GB" dirty="0"/>
              <a:t>)</a:t>
            </a:r>
            <a:r>
              <a:rPr lang="en-GB" baseline="-25000" dirty="0" err="1"/>
              <a:t>ω</a:t>
            </a:r>
            <a:r>
              <a:rPr lang="en-GB" dirty="0"/>
              <a:t> </a:t>
            </a:r>
            <a:r>
              <a:rPr lang="en-GB" dirty="0" err="1"/>
              <a:t>chen</a:t>
            </a:r>
            <a:r>
              <a:rPr lang="en-GB" dirty="0"/>
              <a:t>))</a:t>
            </a:r>
            <a:r>
              <a:rPr lang="en-GB" baseline="-25000" dirty="0" err="1"/>
              <a:t>ω</a:t>
            </a:r>
            <a:r>
              <a:rPr lang="en-GB" baseline="-25000" dirty="0"/>
              <a:t>      	</a:t>
            </a:r>
            <a:r>
              <a:rPr lang="en-GB" dirty="0"/>
              <a:t>((</a:t>
            </a:r>
            <a:r>
              <a:rPr lang="en-GB" dirty="0" err="1"/>
              <a:t>Rädchen</a:t>
            </a:r>
            <a:r>
              <a:rPr lang="en-GB" dirty="0"/>
              <a:t>)</a:t>
            </a:r>
            <a:r>
              <a:rPr lang="en-GB" baseline="-25000" dirty="0"/>
              <a:t>F</a:t>
            </a:r>
            <a:r>
              <a:rPr lang="en-GB" dirty="0"/>
              <a:t>)</a:t>
            </a:r>
            <a:r>
              <a:rPr lang="en-GB" baseline="-25000" dirty="0" err="1"/>
              <a:t>ω</a:t>
            </a:r>
            <a:r>
              <a:rPr lang="en-GB" baseline="-25000" dirty="0"/>
              <a:t>			</a:t>
            </a:r>
            <a:r>
              <a:rPr lang="en-GB" dirty="0" err="1"/>
              <a:t>Núss</a:t>
            </a:r>
            <a:r>
              <a:rPr lang="en-GB" dirty="0"/>
              <a:t>		</a:t>
            </a:r>
            <a:r>
              <a:rPr lang="de-DE" dirty="0">
                <a:sym typeface="Symbol" pitchFamily="2" charset="2"/>
              </a:rPr>
              <a:t>  </a:t>
            </a:r>
            <a:r>
              <a:rPr lang="en-GB" dirty="0"/>
              <a:t>	((</a:t>
            </a:r>
            <a:r>
              <a:rPr lang="en-GB" dirty="0" err="1"/>
              <a:t>Nüss</a:t>
            </a:r>
            <a:r>
              <a:rPr lang="en-GB" dirty="0"/>
              <a:t>)</a:t>
            </a:r>
            <a:r>
              <a:rPr lang="en-GB" baseline="-25000" dirty="0" err="1"/>
              <a:t>ω</a:t>
            </a:r>
            <a:r>
              <a:rPr lang="en-GB" dirty="0"/>
              <a:t> </a:t>
            </a:r>
            <a:r>
              <a:rPr lang="en-GB" dirty="0" err="1"/>
              <a:t>chen</a:t>
            </a:r>
            <a:r>
              <a:rPr lang="en-GB" dirty="0"/>
              <a:t>))</a:t>
            </a:r>
            <a:r>
              <a:rPr lang="en-GB" baseline="-25000" dirty="0" err="1"/>
              <a:t>ω</a:t>
            </a:r>
            <a:r>
              <a:rPr lang="en-GB" baseline="-25000" dirty="0"/>
              <a:t>      </a:t>
            </a:r>
            <a:r>
              <a:rPr lang="en-GB" dirty="0"/>
              <a:t>((</a:t>
            </a:r>
            <a:r>
              <a:rPr lang="en-GB" dirty="0" err="1"/>
              <a:t>Nüsschen</a:t>
            </a:r>
            <a:r>
              <a:rPr lang="en-GB" dirty="0"/>
              <a:t>)</a:t>
            </a:r>
            <a:r>
              <a:rPr lang="en-GB" baseline="-25000" dirty="0"/>
              <a:t>F</a:t>
            </a:r>
            <a:r>
              <a:rPr lang="en-GB" dirty="0"/>
              <a:t>)</a:t>
            </a:r>
            <a:r>
              <a:rPr lang="en-GB" baseline="-25000" dirty="0" err="1"/>
              <a:t>ω</a:t>
            </a:r>
            <a:r>
              <a:rPr lang="en-GB" baseline="-25000" dirty="0"/>
              <a:t>			</a:t>
            </a:r>
            <a:r>
              <a:rPr lang="en-GB" dirty="0" err="1"/>
              <a:t>Kúh</a:t>
            </a:r>
            <a:r>
              <a:rPr lang="en-GB" dirty="0"/>
              <a:t>	</a:t>
            </a:r>
            <a:r>
              <a:rPr lang="de-DE" dirty="0"/>
              <a:t>	</a:t>
            </a:r>
            <a:r>
              <a:rPr lang="de-DE" dirty="0">
                <a:sym typeface="Symbol" pitchFamily="2" charset="2"/>
              </a:rPr>
              <a:t>  </a:t>
            </a:r>
            <a:r>
              <a:rPr lang="de-DE" dirty="0"/>
              <a:t>	</a:t>
            </a:r>
            <a:r>
              <a:rPr lang="en-GB" dirty="0"/>
              <a:t>((</a:t>
            </a:r>
            <a:r>
              <a:rPr lang="en-GB" dirty="0" err="1"/>
              <a:t>Küh</a:t>
            </a:r>
            <a:r>
              <a:rPr lang="en-GB" dirty="0"/>
              <a:t>)</a:t>
            </a:r>
            <a:r>
              <a:rPr lang="en-GB" baseline="-25000" dirty="0" err="1"/>
              <a:t>ω</a:t>
            </a:r>
            <a:r>
              <a:rPr lang="en-GB" dirty="0"/>
              <a:t> </a:t>
            </a:r>
            <a:r>
              <a:rPr lang="en-GB" dirty="0" err="1"/>
              <a:t>chen</a:t>
            </a:r>
            <a:r>
              <a:rPr lang="en-GB" dirty="0"/>
              <a:t>))</a:t>
            </a:r>
            <a:r>
              <a:rPr lang="en-GB" baseline="-25000" dirty="0" err="1"/>
              <a:t>ω</a:t>
            </a:r>
            <a:r>
              <a:rPr lang="en-GB" baseline="-25000" dirty="0"/>
              <a:t>      	</a:t>
            </a:r>
            <a:r>
              <a:rPr lang="en-GB" dirty="0"/>
              <a:t>((</a:t>
            </a:r>
            <a:r>
              <a:rPr lang="en-GB" dirty="0" err="1"/>
              <a:t>Kühchen</a:t>
            </a:r>
            <a:r>
              <a:rPr lang="en-GB" dirty="0"/>
              <a:t>)</a:t>
            </a:r>
            <a:r>
              <a:rPr lang="en-GB" baseline="-25000" dirty="0"/>
              <a:t>F</a:t>
            </a:r>
            <a:r>
              <a:rPr lang="en-GB" dirty="0"/>
              <a:t>)</a:t>
            </a:r>
            <a:r>
              <a:rPr lang="en-GB" baseline="-25000" dirty="0" err="1"/>
              <a:t>ω</a:t>
            </a:r>
            <a:r>
              <a:rPr lang="en-GB" baseline="-25000" dirty="0"/>
              <a:t>			</a:t>
            </a:r>
            <a:r>
              <a:rPr lang="en-GB" dirty="0" err="1"/>
              <a:t>halló</a:t>
            </a:r>
            <a:r>
              <a:rPr lang="en-GB" dirty="0"/>
              <a:t>		</a:t>
            </a:r>
            <a:r>
              <a:rPr lang="de-DE" dirty="0">
                <a:sym typeface="Symbol" pitchFamily="2" charset="2"/>
              </a:rPr>
              <a:t>  </a:t>
            </a:r>
            <a:r>
              <a:rPr lang="en-GB" dirty="0"/>
              <a:t>	((</a:t>
            </a:r>
            <a:r>
              <a:rPr lang="en-GB" dirty="0" err="1"/>
              <a:t>hallö</a:t>
            </a:r>
            <a:r>
              <a:rPr lang="en-GB" dirty="0"/>
              <a:t>)</a:t>
            </a:r>
            <a:r>
              <a:rPr lang="en-GB" baseline="-25000" dirty="0" err="1"/>
              <a:t>ω</a:t>
            </a:r>
            <a:r>
              <a:rPr lang="en-GB" dirty="0"/>
              <a:t> </a:t>
            </a:r>
            <a:r>
              <a:rPr lang="en-GB" dirty="0" err="1"/>
              <a:t>chen</a:t>
            </a:r>
            <a:r>
              <a:rPr lang="en-GB" dirty="0"/>
              <a:t>))</a:t>
            </a:r>
            <a:r>
              <a:rPr lang="en-GB" baseline="-25000" dirty="0" err="1"/>
              <a:t>ω</a:t>
            </a:r>
            <a:r>
              <a:rPr lang="en-GB" baseline="-25000" dirty="0"/>
              <a:t>    	 </a:t>
            </a:r>
            <a:r>
              <a:rPr lang="en-GB" dirty="0"/>
              <a:t>((</a:t>
            </a:r>
            <a:r>
              <a:rPr lang="en-GB" dirty="0" err="1"/>
              <a:t>hal</a:t>
            </a:r>
            <a:r>
              <a:rPr lang="en-GB" dirty="0"/>
              <a:t> (</a:t>
            </a:r>
            <a:r>
              <a:rPr lang="en-GB" dirty="0" err="1"/>
              <a:t>löchen</a:t>
            </a:r>
            <a:r>
              <a:rPr lang="en-GB" dirty="0"/>
              <a:t>)</a:t>
            </a:r>
            <a:r>
              <a:rPr lang="en-GB" baseline="-25000" dirty="0"/>
              <a:t>F</a:t>
            </a:r>
            <a:r>
              <a:rPr lang="en-GB" dirty="0"/>
              <a:t>)</a:t>
            </a:r>
            <a:r>
              <a:rPr lang="en-GB" baseline="-25000" dirty="0" err="1"/>
              <a:t>ω</a:t>
            </a:r>
            <a:r>
              <a:rPr lang="en-GB" baseline="-25000" dirty="0"/>
              <a:t>		</a:t>
            </a:r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FD652D0-8D47-7F40-A651-FCE8C02FE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5812" y="4064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Datumsplatzhalter 3">
            <a:extLst>
              <a:ext uri="{FF2B5EF4-FFF2-40B4-BE49-F238E27FC236}">
                <a16:creationId xmlns:a16="http://schemas.microsoft.com/office/drawing/2014/main" id="{C34D48DC-7322-F34F-920E-1DF5499DEAB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20CCAF9-5CB7-8843-A1BE-99D97EA707E0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33794" name="Foliennummernplatzhalter 5">
            <a:extLst>
              <a:ext uri="{FF2B5EF4-FFF2-40B4-BE49-F238E27FC236}">
                <a16:creationId xmlns:a16="http://schemas.microsoft.com/office/drawing/2014/main" id="{EB261448-025B-DA49-AE70-CB11D1D63A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202EDB5-8EAB-E545-BD56-59F2859AA516}" type="slidenum">
              <a:rPr lang="de-DE" altLang="de-DE" sz="1400"/>
              <a:pPr>
                <a:spcBef>
                  <a:spcPct val="0"/>
                </a:spcBef>
              </a:pPr>
              <a:t>19</a:t>
            </a:fld>
            <a:endParaRPr lang="de-DE" altLang="de-DE" sz="1400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9B70A299-573C-F14D-B39E-5C430A6A12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981076"/>
            <a:ext cx="10242176" cy="5038725"/>
          </a:xfrm>
        </p:spPr>
        <p:txBody>
          <a:bodyPr>
            <a:normAutofit/>
          </a:bodyPr>
          <a:lstStyle/>
          <a:p>
            <a:r>
              <a:rPr lang="de-DE" altLang="en-DE" dirty="0">
                <a:ea typeface="ＭＳ Ｐゴシック" panose="020B0600070205080204" pitchFamily="34" charset="-128"/>
              </a:rPr>
              <a:t>Kein Umlaut, wenn die davorstehende Silbe nicht betont ist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dirty="0"/>
              <a:t>Monat	</a:t>
            </a:r>
            <a:r>
              <a:rPr lang="en-US" dirty="0">
                <a:sym typeface="Symbol" pitchFamily="2" charset="2"/>
              </a:rPr>
              <a:t></a:t>
            </a:r>
            <a:r>
              <a:rPr lang="de-DE" dirty="0"/>
              <a:t>		*</a:t>
            </a:r>
            <a:r>
              <a:rPr lang="de-DE" dirty="0" err="1"/>
              <a:t>Monätchen</a:t>
            </a:r>
            <a:r>
              <a:rPr lang="de-DE" dirty="0"/>
              <a:t>   	((</a:t>
            </a:r>
            <a:r>
              <a:rPr lang="de-DE" baseline="30000" dirty="0"/>
              <a:t>?</a:t>
            </a:r>
            <a:r>
              <a:rPr lang="de-DE" dirty="0"/>
              <a:t>Monat</a:t>
            </a:r>
            <a:r>
              <a:rPr lang="en-GB" dirty="0"/>
              <a:t>)</a:t>
            </a:r>
            <a:r>
              <a:rPr lang="en-GB" baseline="-25000" dirty="0"/>
              <a:t>F</a:t>
            </a:r>
            <a:r>
              <a:rPr lang="en-GB" dirty="0"/>
              <a:t> </a:t>
            </a:r>
            <a:r>
              <a:rPr lang="de-DE" dirty="0" err="1"/>
              <a:t>chen</a:t>
            </a:r>
            <a:r>
              <a:rPr lang="en-GB" dirty="0"/>
              <a:t>)</a:t>
            </a:r>
            <a:r>
              <a:rPr lang="en-GB" baseline="-25000" dirty="0" err="1"/>
              <a:t>ω</a:t>
            </a:r>
            <a:endParaRPr lang="en-DE" dirty="0"/>
          </a:p>
          <a:p>
            <a:r>
              <a:rPr lang="de-DE" dirty="0"/>
              <a:t>Europa 	</a:t>
            </a:r>
            <a:r>
              <a:rPr lang="en-US" dirty="0">
                <a:sym typeface="Symbol" pitchFamily="2" charset="2"/>
              </a:rPr>
              <a:t></a:t>
            </a:r>
            <a:r>
              <a:rPr lang="de-DE" dirty="0"/>
              <a:t>		*</a:t>
            </a:r>
            <a:r>
              <a:rPr lang="de-DE" dirty="0" err="1"/>
              <a:t>Europächen</a:t>
            </a:r>
            <a:r>
              <a:rPr lang="de-DE" dirty="0"/>
              <a:t>  	(</a:t>
            </a:r>
            <a:r>
              <a:rPr lang="de-DE" baseline="30000" dirty="0"/>
              <a:t>?</a:t>
            </a:r>
            <a:r>
              <a:rPr lang="de-DE" dirty="0" err="1"/>
              <a:t>Eu</a:t>
            </a:r>
            <a:r>
              <a:rPr lang="de-DE" dirty="0"/>
              <a:t>(</a:t>
            </a:r>
            <a:r>
              <a:rPr lang="de-DE" dirty="0" err="1"/>
              <a:t>ropa</a:t>
            </a:r>
            <a:r>
              <a:rPr lang="en-GB" dirty="0"/>
              <a:t>)</a:t>
            </a:r>
            <a:r>
              <a:rPr lang="en-GB" baseline="-25000" dirty="0"/>
              <a:t>F</a:t>
            </a:r>
            <a:r>
              <a:rPr lang="en-GB" dirty="0"/>
              <a:t> </a:t>
            </a:r>
            <a:r>
              <a:rPr lang="de-DE" dirty="0" err="1"/>
              <a:t>chen</a:t>
            </a:r>
            <a:r>
              <a:rPr lang="en-GB" dirty="0"/>
              <a:t>)</a:t>
            </a:r>
            <a:r>
              <a:rPr lang="en-GB" baseline="-25000" dirty="0" err="1"/>
              <a:t>ω</a:t>
            </a:r>
            <a:endParaRPr lang="en-DE" dirty="0"/>
          </a:p>
          <a:p>
            <a:r>
              <a:rPr lang="en-US" dirty="0"/>
              <a:t>Auto		</a:t>
            </a:r>
            <a:r>
              <a:rPr lang="en-US" dirty="0">
                <a:sym typeface="Symbol" pitchFamily="2" charset="2"/>
              </a:rPr>
              <a:t></a:t>
            </a:r>
            <a:r>
              <a:rPr lang="en-US" dirty="0"/>
              <a:t>		*</a:t>
            </a:r>
            <a:r>
              <a:rPr lang="en-US" dirty="0" err="1"/>
              <a:t>Autöchen</a:t>
            </a:r>
            <a:r>
              <a:rPr lang="en-US" dirty="0"/>
              <a:t>		((Auto</a:t>
            </a:r>
            <a:r>
              <a:rPr lang="en-GB" dirty="0"/>
              <a:t>)</a:t>
            </a:r>
            <a:r>
              <a:rPr lang="en-GB" baseline="-25000" dirty="0"/>
              <a:t>F</a:t>
            </a:r>
            <a:r>
              <a:rPr lang="en-GB" dirty="0"/>
              <a:t> </a:t>
            </a:r>
            <a:r>
              <a:rPr lang="en-US" dirty="0" err="1"/>
              <a:t>chen</a:t>
            </a:r>
            <a:r>
              <a:rPr lang="en-GB" dirty="0"/>
              <a:t>)</a:t>
            </a:r>
            <a:r>
              <a:rPr lang="en-GB" baseline="-25000" dirty="0" err="1"/>
              <a:t>ω</a:t>
            </a:r>
            <a:endParaRPr lang="en-DE" dirty="0"/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-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chen</a:t>
            </a:r>
            <a:r>
              <a:rPr lang="de-DE" altLang="en-DE" dirty="0">
                <a:ea typeface="ＭＳ Ｐゴシック" panose="020B0600070205080204" pitchFamily="34" charset="-128"/>
              </a:rPr>
              <a:t> bildet keinen Fuß mit der davorstehenden Silbe, und löst keinen Umlaut 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16F2AE4-80B6-B04B-9A97-BF3CCF33A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4543" y="6445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1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Datumsplatzhalter 3">
            <a:extLst>
              <a:ext uri="{FF2B5EF4-FFF2-40B4-BE49-F238E27FC236}">
                <a16:creationId xmlns:a16="http://schemas.microsoft.com/office/drawing/2014/main" id="{6F14A04A-4F65-F444-B65E-37C55329FCC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629A6E7-7F99-DF42-BCB0-732B57314FE9}" type="datetime1">
              <a:rPr lang="de-DE" altLang="en-US" sz="1400"/>
              <a:pPr>
                <a:spcBef>
                  <a:spcPct val="0"/>
                </a:spcBef>
              </a:pPr>
              <a:t>31.05.20</a:t>
            </a:fld>
            <a:endParaRPr lang="de-DE" altLang="en-US" sz="1400"/>
          </a:p>
        </p:txBody>
      </p:sp>
      <p:sp>
        <p:nvSpPr>
          <p:cNvPr id="17410" name="Foliennummernplatzhalter 5">
            <a:extLst>
              <a:ext uri="{FF2B5EF4-FFF2-40B4-BE49-F238E27FC236}">
                <a16:creationId xmlns:a16="http://schemas.microsoft.com/office/drawing/2014/main" id="{0DD6C66D-FB9B-9042-B4BF-50EC4FB9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C814399-D74B-4347-983A-528782DD2C8A}" type="slidenum">
              <a:rPr lang="de-DE" altLang="en-US" sz="1400"/>
              <a:pPr>
                <a:spcBef>
                  <a:spcPct val="0"/>
                </a:spcBef>
              </a:pPr>
              <a:t>2</a:t>
            </a:fld>
            <a:endParaRPr lang="de-DE" altLang="en-US" sz="14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8A10F8D7-D237-604C-B2B0-3532DC004F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533400"/>
            <a:ext cx="85344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br>
              <a:rPr lang="en-US" altLang="en-US" sz="4800" dirty="0">
                <a:ea typeface="ＭＳ Ｐゴシック" panose="020B0600070205080204" pitchFamily="34" charset="-128"/>
              </a:rPr>
            </a:br>
            <a:br>
              <a:rPr lang="en-US" altLang="en-US" sz="4800" dirty="0">
                <a:ea typeface="ＭＳ Ｐゴシック" panose="020B0600070205080204" pitchFamily="34" charset="-128"/>
              </a:rPr>
            </a:br>
            <a:br>
              <a:rPr lang="en-US" altLang="en-US" sz="4800" dirty="0">
                <a:ea typeface="ＭＳ Ｐゴシック" panose="020B0600070205080204" pitchFamily="34" charset="-128"/>
              </a:rPr>
            </a:br>
            <a:br>
              <a:rPr lang="en-US" altLang="en-US" sz="4800" dirty="0">
                <a:ea typeface="ＭＳ Ｐゴシック" panose="020B0600070205080204" pitchFamily="34" charset="-128"/>
              </a:rPr>
            </a:br>
            <a:br>
              <a:rPr lang="en-US" altLang="en-US" sz="4800" dirty="0">
                <a:ea typeface="ＭＳ Ｐゴシック" panose="020B0600070205080204" pitchFamily="34" charset="-128"/>
              </a:rPr>
            </a:br>
            <a:br>
              <a:rPr lang="en-US" altLang="en-US" sz="4800" dirty="0">
                <a:ea typeface="ＭＳ Ｐゴシック" panose="020B0600070205080204" pitchFamily="34" charset="-128"/>
              </a:rPr>
            </a:br>
            <a:r>
              <a:rPr lang="en-US" altLang="en-US" sz="4800" dirty="0" err="1">
                <a:ea typeface="ＭＳ Ｐゴシック" panose="020B0600070205080204" pitchFamily="34" charset="-128"/>
              </a:rPr>
              <a:t>Teil</a:t>
            </a:r>
            <a:r>
              <a:rPr lang="en-US" altLang="en-US" sz="4800" dirty="0">
                <a:ea typeface="ＭＳ Ｐゴシック" panose="020B0600070205080204" pitchFamily="34" charset="-128"/>
              </a:rPr>
              <a:t> 5</a:t>
            </a:r>
            <a:br>
              <a:rPr lang="en-US" altLang="en-US" sz="4800" dirty="0">
                <a:ea typeface="ＭＳ Ｐゴシック" panose="020B0600070205080204" pitchFamily="34" charset="-128"/>
              </a:rPr>
            </a:br>
            <a:r>
              <a:rPr lang="de-DE" altLang="de-DE" sz="4800" dirty="0">
                <a:ea typeface="ＭＳ Ｐゴシック" panose="020B0600070205080204" pitchFamily="34" charset="-128"/>
              </a:rPr>
              <a:t>Die dorsalen Frikative [</a:t>
            </a:r>
            <a:r>
              <a:rPr lang="de-DE" altLang="de-DE" sz="4800" dirty="0" err="1">
                <a:ea typeface="ＭＳ Ｐゴシック" panose="020B0600070205080204" pitchFamily="34" charset="-128"/>
              </a:rPr>
              <a:t>ç</a:t>
            </a:r>
            <a:r>
              <a:rPr lang="de-DE" altLang="de-DE" sz="4800" dirty="0">
                <a:ea typeface="ＭＳ Ｐゴシック" panose="020B0600070205080204" pitchFamily="34" charset="-128"/>
              </a:rPr>
              <a:t>] und [x],</a:t>
            </a:r>
            <a:br>
              <a:rPr lang="de-DE" altLang="de-DE" sz="4800" dirty="0">
                <a:ea typeface="ＭＳ Ｐゴシック" panose="020B0600070205080204" pitchFamily="34" charset="-128"/>
              </a:rPr>
            </a:br>
            <a:r>
              <a:rPr lang="de-DE" altLang="de-DE" sz="4800" dirty="0">
                <a:ea typeface="ＭＳ Ｐゴシック" panose="020B0600070205080204" pitchFamily="34" charset="-128"/>
              </a:rPr>
              <a:t>-</a:t>
            </a:r>
            <a:r>
              <a:rPr lang="de-DE" altLang="de-DE" sz="4800" i="1" dirty="0" err="1">
                <a:ea typeface="ＭＳ Ｐゴシック" panose="020B0600070205080204" pitchFamily="34" charset="-128"/>
              </a:rPr>
              <a:t>chen</a:t>
            </a:r>
            <a:r>
              <a:rPr lang="de-DE" altLang="de-DE" sz="4800" dirty="0">
                <a:ea typeface="ＭＳ Ｐゴシック" panose="020B0600070205080204" pitchFamily="34" charset="-128"/>
              </a:rPr>
              <a:t> und Umlaut</a:t>
            </a:r>
            <a:endParaRPr lang="en-GB" altLang="en-US" sz="4800" dirty="0">
              <a:ea typeface="ＭＳ Ｐゴシック" panose="020B0600070205080204" pitchFamily="34" charset="-128"/>
            </a:endParaRP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87CCE45E-4E69-404B-833A-4A622C5B4F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00375" y="4941888"/>
            <a:ext cx="8534400" cy="4724400"/>
          </a:xfrm>
        </p:spPr>
        <p:txBody>
          <a:bodyPr/>
          <a:lstStyle/>
          <a:p>
            <a:pPr lvl="1" algn="just">
              <a:buFont typeface="Symbol" pitchFamily="2" charset="2"/>
              <a:buChar char="·"/>
            </a:pPr>
            <a:endParaRPr lang="en-US" altLang="en-US" sz="3200">
              <a:ea typeface="ＭＳ Ｐゴシック" panose="020B0600070205080204" pitchFamily="34" charset="-128"/>
            </a:endParaRPr>
          </a:p>
          <a:p>
            <a:pPr lvl="1" algn="just">
              <a:buFont typeface="Symbol" pitchFamily="2" charset="2"/>
              <a:buChar char="·"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1958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Datumsplatzhalter 3">
            <a:extLst>
              <a:ext uri="{FF2B5EF4-FFF2-40B4-BE49-F238E27FC236}">
                <a16:creationId xmlns:a16="http://schemas.microsoft.com/office/drawing/2014/main" id="{C34D48DC-7322-F34F-920E-1DF5499DEAB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20CCAF9-5CB7-8843-A1BE-99D97EA707E0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33794" name="Foliennummernplatzhalter 5">
            <a:extLst>
              <a:ext uri="{FF2B5EF4-FFF2-40B4-BE49-F238E27FC236}">
                <a16:creationId xmlns:a16="http://schemas.microsoft.com/office/drawing/2014/main" id="{EB261448-025B-DA49-AE70-CB11D1D63A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202EDB5-8EAB-E545-BD56-59F2859AA516}" type="slidenum">
              <a:rPr lang="de-DE" altLang="de-DE" sz="1400"/>
              <a:pPr>
                <a:spcBef>
                  <a:spcPct val="0"/>
                </a:spcBef>
              </a:pPr>
              <a:t>20</a:t>
            </a:fld>
            <a:endParaRPr lang="de-DE" altLang="de-DE" sz="1400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9B70A299-573C-F14D-B39E-5C430A6A12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981076"/>
            <a:ext cx="10242176" cy="5038725"/>
          </a:xfrm>
        </p:spPr>
        <p:txBody>
          <a:bodyPr>
            <a:normAutofit/>
          </a:bodyPr>
          <a:lstStyle/>
          <a:p>
            <a:r>
              <a:rPr lang="de-DE" altLang="en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Finden Sie mehr Nomen, die Umlaut mit </a:t>
            </a:r>
            <a:r>
              <a:rPr lang="de-DE" altLang="en-DE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</a:t>
            </a:r>
            <a:r>
              <a:rPr lang="de-DE" altLang="en-DE" i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chen</a:t>
            </a:r>
            <a:r>
              <a:rPr lang="de-DE" altLang="en-DE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en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haben, und Wörter, wo Umlaut nicht möglich ist. 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8456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Datumsplatzhalter 3">
            <a:extLst>
              <a:ext uri="{FF2B5EF4-FFF2-40B4-BE49-F238E27FC236}">
                <a16:creationId xmlns:a16="http://schemas.microsoft.com/office/drawing/2014/main" id="{C34D48DC-7322-F34F-920E-1DF5499DEAB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20CCAF9-5CB7-8843-A1BE-99D97EA707E0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33794" name="Foliennummernplatzhalter 5">
            <a:extLst>
              <a:ext uri="{FF2B5EF4-FFF2-40B4-BE49-F238E27FC236}">
                <a16:creationId xmlns:a16="http://schemas.microsoft.com/office/drawing/2014/main" id="{EB261448-025B-DA49-AE70-CB11D1D63A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202EDB5-8EAB-E545-BD56-59F2859AA516}" type="slidenum">
              <a:rPr lang="de-DE" altLang="de-DE" sz="1400"/>
              <a:pPr>
                <a:spcBef>
                  <a:spcPct val="0"/>
                </a:spcBef>
              </a:pPr>
              <a:t>21</a:t>
            </a:fld>
            <a:endParaRPr lang="de-DE" altLang="de-DE" sz="1400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9B70A299-573C-F14D-B39E-5C430A6A12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981076"/>
            <a:ext cx="10242176" cy="5038725"/>
          </a:xfrm>
        </p:spPr>
        <p:txBody>
          <a:bodyPr>
            <a:normAutofit/>
          </a:bodyPr>
          <a:lstStyle/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Kosenamen und </a:t>
            </a:r>
            <a:r>
              <a:rPr lang="de-DE" altLang="en-DE" dirty="0" err="1">
                <a:ea typeface="ＭＳ Ｐゴシック" panose="020B0600070205080204" pitchFamily="34" charset="-128"/>
              </a:rPr>
              <a:t>Hypochoristiken</a:t>
            </a:r>
            <a:r>
              <a:rPr lang="de-DE" altLang="en-DE" dirty="0">
                <a:ea typeface="ＭＳ Ｐゴシック" panose="020B0600070205080204" pitchFamily="34" charset="-128"/>
              </a:rPr>
              <a:t> wie </a:t>
            </a:r>
            <a:r>
              <a:rPr lang="en-GB" i="1" dirty="0" err="1"/>
              <a:t>Frauchen</a:t>
            </a:r>
            <a:r>
              <a:rPr lang="en-GB" dirty="0"/>
              <a:t>, </a:t>
            </a:r>
            <a:r>
              <a:rPr lang="en-GB" i="1" dirty="0" err="1"/>
              <a:t>Hundchen</a:t>
            </a:r>
            <a:r>
              <a:rPr lang="en-GB" dirty="0"/>
              <a:t>, </a:t>
            </a:r>
            <a:r>
              <a:rPr lang="en-GB" i="1" dirty="0" err="1"/>
              <a:t>Blondchen</a:t>
            </a:r>
            <a:r>
              <a:rPr lang="en-DE" dirty="0"/>
              <a:t> 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Die prosodische Struktur ist die selbe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((Frau</a:t>
            </a:r>
            <a:r>
              <a:rPr lang="en-US" altLang="en-DE" dirty="0">
                <a:ea typeface="ＭＳ Ｐゴシック" panose="020B0600070205080204" pitchFamily="34" charset="-128"/>
              </a:rPr>
              <a:t>)</a:t>
            </a:r>
            <a:r>
              <a:rPr lang="de-DE" baseline="-25000" dirty="0" err="1"/>
              <a:t>ω</a:t>
            </a:r>
            <a:r>
              <a:rPr lang="en-US" baseline="-25000" dirty="0">
                <a:ea typeface="ＭＳ Ｐゴシック" panose="020B0600070205080204" pitchFamily="34" charset="-128"/>
              </a:rPr>
              <a:t> </a:t>
            </a:r>
            <a:r>
              <a:rPr lang="de-DE" altLang="en-DE" dirty="0" err="1">
                <a:ea typeface="ＭＳ Ｐゴシック" panose="020B0600070205080204" pitchFamily="34" charset="-128"/>
              </a:rPr>
              <a:t>chen</a:t>
            </a:r>
            <a:r>
              <a:rPr lang="en-US" altLang="en-DE" dirty="0">
                <a:ea typeface="ＭＳ Ｐゴシック" panose="020B0600070205080204" pitchFamily="34" charset="-128"/>
              </a:rPr>
              <a:t>)</a:t>
            </a:r>
            <a:r>
              <a:rPr lang="de-DE" baseline="-25000" dirty="0" err="1"/>
              <a:t>ω</a:t>
            </a:r>
            <a:r>
              <a:rPr lang="en-US" baseline="-25000" dirty="0">
                <a:ea typeface="ＭＳ Ｐゴシック" panose="020B0600070205080204" pitchFamily="34" charset="-128"/>
              </a:rPr>
              <a:t>    </a:t>
            </a:r>
            <a:r>
              <a:rPr lang="en-US" dirty="0"/>
              <a:t>((</a:t>
            </a:r>
            <a:r>
              <a:rPr lang="en-US" dirty="0" err="1"/>
              <a:t>Frauchen</a:t>
            </a:r>
            <a:r>
              <a:rPr lang="en-GB" dirty="0"/>
              <a:t>)</a:t>
            </a:r>
            <a:r>
              <a:rPr lang="en-GB" baseline="-25000" dirty="0"/>
              <a:t>F</a:t>
            </a:r>
            <a:r>
              <a:rPr lang="en-GB" dirty="0"/>
              <a:t>)</a:t>
            </a:r>
            <a:r>
              <a:rPr lang="en-GB" baseline="-25000" dirty="0" err="1"/>
              <a:t>ω</a:t>
            </a:r>
            <a:endParaRPr lang="en-DE" dirty="0"/>
          </a:p>
          <a:p>
            <a:r>
              <a:rPr lang="de-DE" altLang="en-DE" dirty="0">
                <a:ea typeface="ＭＳ Ｐゴシック" panose="020B0600070205080204" pitchFamily="34" charset="-128"/>
              </a:rPr>
              <a:t>((</a:t>
            </a:r>
            <a:r>
              <a:rPr lang="de-DE" altLang="en-DE" dirty="0" err="1">
                <a:ea typeface="ＭＳ Ｐゴシック" panose="020B0600070205080204" pitchFamily="34" charset="-128"/>
              </a:rPr>
              <a:t>Fräu</a:t>
            </a:r>
            <a:r>
              <a:rPr lang="en-US" altLang="en-DE" dirty="0">
                <a:ea typeface="ＭＳ Ｐゴシック" panose="020B0600070205080204" pitchFamily="34" charset="-128"/>
              </a:rPr>
              <a:t>)</a:t>
            </a:r>
            <a:r>
              <a:rPr lang="de-DE" baseline="-25000" dirty="0" err="1"/>
              <a:t>ω</a:t>
            </a:r>
            <a:r>
              <a:rPr lang="en-US" baseline="-25000" dirty="0">
                <a:ea typeface="ＭＳ Ｐゴシック" panose="020B0600070205080204" pitchFamily="34" charset="-128"/>
              </a:rPr>
              <a:t> </a:t>
            </a:r>
            <a:r>
              <a:rPr lang="de-DE" altLang="en-DE" dirty="0" err="1">
                <a:ea typeface="ＭＳ Ｐゴシック" panose="020B0600070205080204" pitchFamily="34" charset="-128"/>
              </a:rPr>
              <a:t>chen</a:t>
            </a:r>
            <a:r>
              <a:rPr lang="en-US" altLang="en-DE" dirty="0">
                <a:ea typeface="ＭＳ Ｐゴシック" panose="020B0600070205080204" pitchFamily="34" charset="-128"/>
              </a:rPr>
              <a:t>)</a:t>
            </a:r>
            <a:r>
              <a:rPr lang="de-DE" baseline="-25000" dirty="0" err="1"/>
              <a:t>ω</a:t>
            </a:r>
            <a:r>
              <a:rPr lang="en-US" baseline="-25000" dirty="0">
                <a:ea typeface="ＭＳ Ｐゴシック" panose="020B0600070205080204" pitchFamily="34" charset="-128"/>
              </a:rPr>
              <a:t>    </a:t>
            </a:r>
            <a:r>
              <a:rPr lang="en-US" dirty="0"/>
              <a:t>((</a:t>
            </a:r>
            <a:r>
              <a:rPr lang="en-US" dirty="0" err="1"/>
              <a:t>Fräuchen</a:t>
            </a:r>
            <a:r>
              <a:rPr lang="en-GB" dirty="0"/>
              <a:t>)</a:t>
            </a:r>
            <a:r>
              <a:rPr lang="en-GB" baseline="-25000" dirty="0"/>
              <a:t>F</a:t>
            </a:r>
            <a:r>
              <a:rPr lang="en-GB" dirty="0"/>
              <a:t>)</a:t>
            </a:r>
            <a:r>
              <a:rPr lang="en-GB" baseline="-25000" dirty="0" err="1"/>
              <a:t>ω</a:t>
            </a:r>
            <a:endParaRPr lang="en-DE" dirty="0"/>
          </a:p>
          <a:p>
            <a:endParaRPr lang="de-DE" baseline="-25000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Umlaut wendet nicht an. 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BDD989F-E17E-8049-9623-0A6F1178E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7576" y="8563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6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Datumsplatzhalter 3">
            <a:extLst>
              <a:ext uri="{FF2B5EF4-FFF2-40B4-BE49-F238E27FC236}">
                <a16:creationId xmlns:a16="http://schemas.microsoft.com/office/drawing/2014/main" id="{C34D48DC-7322-F34F-920E-1DF5499DEAB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20CCAF9-5CB7-8843-A1BE-99D97EA707E0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33794" name="Foliennummernplatzhalter 5">
            <a:extLst>
              <a:ext uri="{FF2B5EF4-FFF2-40B4-BE49-F238E27FC236}">
                <a16:creationId xmlns:a16="http://schemas.microsoft.com/office/drawing/2014/main" id="{EB261448-025B-DA49-AE70-CB11D1D63A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202EDB5-8EAB-E545-BD56-59F2859AA516}" type="slidenum">
              <a:rPr lang="de-DE" altLang="de-DE" sz="1400"/>
              <a:pPr>
                <a:spcBef>
                  <a:spcPct val="0"/>
                </a:spcBef>
              </a:pPr>
              <a:t>22</a:t>
            </a:fld>
            <a:endParaRPr lang="de-DE" altLang="de-DE" sz="1400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9B70A299-573C-F14D-B39E-5C430A6A12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981076"/>
            <a:ext cx="10242176" cy="5038725"/>
          </a:xfrm>
        </p:spPr>
        <p:txBody>
          <a:bodyPr>
            <a:normAutofit/>
          </a:bodyPr>
          <a:lstStyle/>
          <a:p>
            <a:r>
              <a:rPr lang="de-DE" altLang="en-DE" dirty="0">
                <a:ea typeface="ＭＳ Ｐゴシック" panose="020B0600070205080204" pitchFamily="34" charset="-128"/>
              </a:rPr>
              <a:t>Zusammenfassung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Komplementäre Distribution zwischen [</a:t>
            </a:r>
            <a:r>
              <a:rPr lang="de-DE" altLang="en-DE" dirty="0" err="1">
                <a:ea typeface="ＭＳ Ｐゴシック" panose="020B0600070205080204" pitchFamily="34" charset="-128"/>
              </a:rPr>
              <a:t>ç</a:t>
            </a:r>
            <a:r>
              <a:rPr lang="de-DE" altLang="en-DE" dirty="0">
                <a:ea typeface="ＭＳ Ｐゴシック" panose="020B0600070205080204" pitchFamily="34" charset="-128"/>
              </a:rPr>
              <a:t>] und [x] 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-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chen</a:t>
            </a:r>
            <a:r>
              <a:rPr lang="de-DE" altLang="en-DE" dirty="0">
                <a:ea typeface="ＭＳ Ｐゴシック" panose="020B0600070205080204" pitchFamily="34" charset="-128"/>
              </a:rPr>
              <a:t> ist besonders, idem es Umlaut auslöst und indem die </a:t>
            </a:r>
            <a:r>
              <a:rPr lang="de-DE" altLang="en-DE" dirty="0" err="1">
                <a:ea typeface="ＭＳ Ｐゴシック" panose="020B0600070205080204" pitchFamily="34" charset="-128"/>
              </a:rPr>
              <a:t>Allophonie</a:t>
            </a:r>
            <a:r>
              <a:rPr lang="de-DE" altLang="en-DE" dirty="0">
                <a:ea typeface="ＭＳ Ｐゴシック" panose="020B0600070205080204" pitchFamily="34" charset="-128"/>
              </a:rPr>
              <a:t> zwischen [</a:t>
            </a:r>
            <a:r>
              <a:rPr lang="de-DE" altLang="en-DE" dirty="0" err="1">
                <a:ea typeface="ＭＳ Ｐゴシック" panose="020B0600070205080204" pitchFamily="34" charset="-128"/>
              </a:rPr>
              <a:t>ç</a:t>
            </a:r>
            <a:r>
              <a:rPr lang="de-DE" altLang="en-DE" dirty="0">
                <a:ea typeface="ＭＳ Ｐゴシック" panose="020B0600070205080204" pitchFamily="34" charset="-128"/>
              </a:rPr>
              <a:t>] und [x] blockiert ist. 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In Wörtern wie </a:t>
            </a:r>
            <a:r>
              <a:rPr lang="de-DE" altLang="en-DE" i="1" dirty="0">
                <a:ea typeface="ＭＳ Ｐゴシック" panose="020B0600070205080204" pitchFamily="34" charset="-128"/>
              </a:rPr>
              <a:t>Biochemie</a:t>
            </a:r>
            <a:r>
              <a:rPr lang="de-DE" altLang="en-DE" dirty="0">
                <a:ea typeface="ＭＳ Ｐゴシック" panose="020B0600070205080204" pitchFamily="34" charset="-128"/>
              </a:rPr>
              <a:t> findet auch keine Assimilation statt, deshalb kann man annehmen, dass die prosodische Struktur der Wörter eine empfindliche Rolle spielt.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FF72F03-210E-DE4B-9B7D-EB214FDF0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5800" y="9266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Datumsplatzhalter 3">
            <a:extLst>
              <a:ext uri="{FF2B5EF4-FFF2-40B4-BE49-F238E27FC236}">
                <a16:creationId xmlns:a16="http://schemas.microsoft.com/office/drawing/2014/main" id="{9EB25058-D8E4-0B46-B29C-9EC0FBB39E4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7624F0C-03DD-EA48-A139-2C0821C9B3FD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35842" name="Foliennummernplatzhalter 5">
            <a:extLst>
              <a:ext uri="{FF2B5EF4-FFF2-40B4-BE49-F238E27FC236}">
                <a16:creationId xmlns:a16="http://schemas.microsoft.com/office/drawing/2014/main" id="{8C68D939-830D-1541-93EF-6DACD282F1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93D8741-FC4E-E24D-9806-1F0460F2A0DE}" type="slidenum">
              <a:rPr lang="de-DE" altLang="de-DE" sz="1400"/>
              <a:pPr>
                <a:spcBef>
                  <a:spcPct val="0"/>
                </a:spcBef>
              </a:pPr>
              <a:t>23</a:t>
            </a:fld>
            <a:endParaRPr lang="de-DE" altLang="de-DE" sz="140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BB43167C-45D5-624C-9292-3CF1399A2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5812" y="981076"/>
            <a:ext cx="9807388" cy="5038725"/>
          </a:xfrm>
        </p:spPr>
        <p:txBody>
          <a:bodyPr>
            <a:normAutofit/>
          </a:bodyPr>
          <a:lstStyle/>
          <a:p>
            <a:r>
              <a:rPr lang="de-DE" altLang="en-DE" b="1" dirty="0">
                <a:ea typeface="ＭＳ Ｐゴシック" panose="020B0600070205080204" pitchFamily="34" charset="-128"/>
              </a:rPr>
              <a:t>Analyse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Der dorsale Nasal ist ein Frikativ ([-</a:t>
            </a:r>
            <a:r>
              <a:rPr lang="de-DE" altLang="en-DE" dirty="0" err="1">
                <a:ea typeface="ＭＳ Ｐゴシック" panose="020B0600070205080204" pitchFamily="34" charset="-128"/>
              </a:rPr>
              <a:t>sonorant</a:t>
            </a:r>
            <a:r>
              <a:rPr lang="de-DE" altLang="en-DE" dirty="0">
                <a:ea typeface="ＭＳ Ｐゴシック" panose="020B0600070205080204" pitchFamily="34" charset="-128"/>
              </a:rPr>
              <a:t> +kontinuierlich, +dorsal].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[x] ist [+hinten] und [</a:t>
            </a:r>
            <a:r>
              <a:rPr lang="de-DE" altLang="en-DE" dirty="0" err="1">
                <a:ea typeface="ＭＳ Ｐゴシック" panose="020B0600070205080204" pitchFamily="34" charset="-128"/>
              </a:rPr>
              <a:t>ç</a:t>
            </a:r>
            <a:r>
              <a:rPr lang="de-DE" altLang="en-DE" dirty="0">
                <a:ea typeface="ＭＳ Ｐゴシック" panose="020B0600070205080204" pitchFamily="34" charset="-128"/>
              </a:rPr>
              <a:t>] ist [-hinten]. Wie kann man die </a:t>
            </a:r>
            <a:r>
              <a:rPr lang="de-DE" altLang="en-DE" dirty="0" err="1">
                <a:ea typeface="ＭＳ Ｐゴシック" panose="020B0600070205080204" pitchFamily="34" charset="-128"/>
              </a:rPr>
              <a:t>Allophonie</a:t>
            </a:r>
            <a:r>
              <a:rPr lang="de-DE" altLang="en-DE" dirty="0">
                <a:ea typeface="ＭＳ Ｐゴシック" panose="020B0600070205080204" pitchFamily="34" charset="-128"/>
              </a:rPr>
              <a:t> erklären (woher kommen die zusätzlichen Merkmale?)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a. Lass (1984), </a:t>
            </a:r>
            <a:r>
              <a:rPr lang="de-DE" altLang="en-DE" dirty="0" err="1">
                <a:ea typeface="ＭＳ Ｐゴシック" panose="020B0600070205080204" pitchFamily="34" charset="-128"/>
              </a:rPr>
              <a:t>Ramers</a:t>
            </a:r>
            <a:r>
              <a:rPr lang="de-DE" altLang="en-DE" dirty="0">
                <a:ea typeface="ＭＳ Ｐゴシック" panose="020B0600070205080204" pitchFamily="34" charset="-128"/>
              </a:rPr>
              <a:t> &amp; Vater (1992) betrachten [x] als zugrundeliegend, weil der Laut historisch älter ist als [</a:t>
            </a:r>
            <a:r>
              <a:rPr lang="de-DE" altLang="en-DE" dirty="0" err="1">
                <a:ea typeface="ＭＳ Ｐゴシック" panose="020B0600070205080204" pitchFamily="34" charset="-128"/>
              </a:rPr>
              <a:t>ç</a:t>
            </a:r>
            <a:r>
              <a:rPr lang="de-DE" altLang="en-DE" dirty="0">
                <a:ea typeface="ＭＳ Ｐゴシック" panose="020B0600070205080204" pitchFamily="34" charset="-128"/>
              </a:rPr>
              <a:t>]: [x] </a:t>
            </a:r>
            <a:r>
              <a:rPr lang="en-US" altLang="en-DE" dirty="0">
                <a:ea typeface="ＭＳ Ｐゴシック" panose="020B0600070205080204" pitchFamily="34" charset="-128"/>
              </a:rPr>
              <a:t>→ </a:t>
            </a:r>
            <a:r>
              <a:rPr lang="de-DE" altLang="en-DE" dirty="0">
                <a:ea typeface="ＭＳ Ｐゴシック" panose="020B0600070205080204" pitchFamily="34" charset="-128"/>
              </a:rPr>
              <a:t>[</a:t>
            </a:r>
            <a:r>
              <a:rPr lang="de-DE" altLang="en-DE" dirty="0" err="1">
                <a:ea typeface="ＭＳ Ｐゴシック" panose="020B0600070205080204" pitchFamily="34" charset="-128"/>
              </a:rPr>
              <a:t>ç</a:t>
            </a:r>
            <a:r>
              <a:rPr lang="de-DE" altLang="en-DE" dirty="0">
                <a:ea typeface="ＭＳ Ｐゴシック" panose="020B0600070205080204" pitchFamily="34" charset="-128"/>
              </a:rPr>
              <a:t>] ([+hinten] </a:t>
            </a:r>
            <a:r>
              <a:rPr lang="en-US" altLang="en-DE" dirty="0">
                <a:ea typeface="ＭＳ Ｐゴシック" panose="020B0600070205080204" pitchFamily="34" charset="-128"/>
              </a:rPr>
              <a:t>→</a:t>
            </a:r>
            <a:r>
              <a:rPr lang="de-DE" altLang="en-DE" dirty="0">
                <a:ea typeface="ＭＳ Ｐゴシック" panose="020B0600070205080204" pitchFamily="34" charset="-128"/>
              </a:rPr>
              <a:t> [-hinten])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FA70867-81C4-8247-8EA4-5AAFE8662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3571" y="2589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1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Datumsplatzhalter 3">
            <a:extLst>
              <a:ext uri="{FF2B5EF4-FFF2-40B4-BE49-F238E27FC236}">
                <a16:creationId xmlns:a16="http://schemas.microsoft.com/office/drawing/2014/main" id="{C5F4EF84-93C6-7342-ACE0-58A3FB518BB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F11C956-9FFB-F240-9C6D-02F8A763858B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37890" name="Foliennummernplatzhalter 5">
            <a:extLst>
              <a:ext uri="{FF2B5EF4-FFF2-40B4-BE49-F238E27FC236}">
                <a16:creationId xmlns:a16="http://schemas.microsoft.com/office/drawing/2014/main" id="{C29E169F-EDDA-3342-8C10-0D88D85568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F7C3BF0-7381-864A-AFDA-38C96A6A119F}" type="slidenum">
              <a:rPr lang="de-DE" altLang="de-DE" sz="1400"/>
              <a:pPr>
                <a:spcBef>
                  <a:spcPct val="0"/>
                </a:spcBef>
              </a:pPr>
              <a:t>24</a:t>
            </a:fld>
            <a:endParaRPr lang="de-DE" altLang="de-DE" sz="1400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41583074-D016-EB45-843D-83AFF002F9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981076"/>
            <a:ext cx="9525000" cy="5038725"/>
          </a:xfrm>
        </p:spPr>
        <p:txBody>
          <a:bodyPr/>
          <a:lstStyle/>
          <a:p>
            <a:r>
              <a:rPr lang="de-DE" altLang="en-DE" dirty="0">
                <a:ea typeface="ＭＳ Ｐゴシック" panose="020B0600070205080204" pitchFamily="34" charset="-128"/>
              </a:rPr>
              <a:t>b. Andere wiederum analysieren [</a:t>
            </a:r>
            <a:r>
              <a:rPr lang="de-DE" altLang="en-DE" dirty="0" err="1">
                <a:ea typeface="ＭＳ Ｐゴシック" panose="020B0600070205080204" pitchFamily="34" charset="-128"/>
              </a:rPr>
              <a:t>ç</a:t>
            </a:r>
            <a:r>
              <a:rPr lang="de-DE" altLang="en-DE" dirty="0">
                <a:ea typeface="ＭＳ Ｐゴシック" panose="020B0600070205080204" pitchFamily="34" charset="-128"/>
              </a:rPr>
              <a:t>] aus distributionellen Gründen als zugrunde liegend: [</a:t>
            </a:r>
            <a:r>
              <a:rPr lang="de-DE" altLang="en-DE" dirty="0" err="1">
                <a:ea typeface="ＭＳ Ｐゴシック" panose="020B0600070205080204" pitchFamily="34" charset="-128"/>
              </a:rPr>
              <a:t>ç</a:t>
            </a:r>
            <a:r>
              <a:rPr lang="de-DE" altLang="en-DE" dirty="0">
                <a:ea typeface="ＭＳ Ｐゴシック" panose="020B0600070205080204" pitchFamily="34" charset="-128"/>
              </a:rPr>
              <a:t>] kommt in mehr Umgebungen vor als [x]:  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[</a:t>
            </a:r>
            <a:r>
              <a:rPr lang="de-DE" altLang="en-DE" dirty="0" err="1">
                <a:ea typeface="ＭＳ Ｐゴシック" panose="020B0600070205080204" pitchFamily="34" charset="-128"/>
              </a:rPr>
              <a:t>ç</a:t>
            </a:r>
            <a:r>
              <a:rPr lang="de-DE" altLang="en-DE" dirty="0">
                <a:ea typeface="ＭＳ Ｐゴシック" panose="020B0600070205080204" pitchFamily="34" charset="-128"/>
              </a:rPr>
              <a:t>] </a:t>
            </a:r>
            <a:r>
              <a:rPr lang="en-US" altLang="en-DE" dirty="0">
                <a:ea typeface="ＭＳ Ｐゴシック" panose="020B0600070205080204" pitchFamily="34" charset="-128"/>
              </a:rPr>
              <a:t>→</a:t>
            </a:r>
            <a:r>
              <a:rPr lang="de-DE" altLang="en-DE" dirty="0">
                <a:ea typeface="ＭＳ Ｐゴシック" panose="020B0600070205080204" pitchFamily="34" charset="-128"/>
              </a:rPr>
              <a:t> [x] ([-hinten] </a:t>
            </a:r>
            <a:r>
              <a:rPr lang="en-US" altLang="en-DE" dirty="0">
                <a:ea typeface="ＭＳ Ｐゴシック" panose="020B0600070205080204" pitchFamily="34" charset="-128"/>
              </a:rPr>
              <a:t>→</a:t>
            </a:r>
            <a:r>
              <a:rPr lang="de-DE" altLang="en-DE" dirty="0">
                <a:ea typeface="ＭＳ Ｐゴシック" panose="020B0600070205080204" pitchFamily="34" charset="-128"/>
              </a:rPr>
              <a:t> [+hinten]). 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Diese </a:t>
            </a:r>
            <a:r>
              <a:rPr lang="de-DE" altLang="en-DE" dirty="0" err="1">
                <a:ea typeface="ＭＳ Ｐゴシック" panose="020B0600070205080204" pitchFamily="34" charset="-128"/>
              </a:rPr>
              <a:t>Eklärung</a:t>
            </a:r>
            <a:r>
              <a:rPr lang="de-DE" altLang="en-DE" dirty="0">
                <a:ea typeface="ＭＳ Ｐゴシック" panose="020B0600070205080204" pitchFamily="34" charset="-128"/>
              </a:rPr>
              <a:t> ist sparsamer, weil [x] in nur einer Umgebung vorkommt: nach hinteren Vokalen.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  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E5C5C9B-844B-D143-97D6-6F9EB9260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4826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5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Datumsplatzhalter 3">
            <a:extLst>
              <a:ext uri="{FF2B5EF4-FFF2-40B4-BE49-F238E27FC236}">
                <a16:creationId xmlns:a16="http://schemas.microsoft.com/office/drawing/2014/main" id="{95EF988B-E46D-5A44-970E-B8D29DA0487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DE0B537-E45A-3444-8716-F3B648354A5C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39938" name="Foliennummernplatzhalter 5">
            <a:extLst>
              <a:ext uri="{FF2B5EF4-FFF2-40B4-BE49-F238E27FC236}">
                <a16:creationId xmlns:a16="http://schemas.microsoft.com/office/drawing/2014/main" id="{7A79AE3C-38E0-2C47-B59C-FE940E4D3C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1CAD026-B826-9247-9462-15A3FD391DFD}" type="slidenum">
              <a:rPr lang="de-DE" altLang="de-DE" sz="1400"/>
              <a:pPr>
                <a:spcBef>
                  <a:spcPct val="0"/>
                </a:spcBef>
              </a:pPr>
              <a:t>25</a:t>
            </a:fld>
            <a:endParaRPr lang="de-DE" altLang="de-DE" sz="140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63C82D1-111E-5B48-829A-A03A4AD258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1671" y="981076"/>
            <a:ext cx="9771529" cy="5038725"/>
          </a:xfrm>
        </p:spPr>
        <p:txBody>
          <a:bodyPr/>
          <a:lstStyle/>
          <a:p>
            <a:r>
              <a:rPr lang="de-DE" altLang="en-DE" dirty="0">
                <a:ea typeface="ＭＳ Ｐゴシック" panose="020B0600070205080204" pitchFamily="34" charset="-128"/>
              </a:rPr>
              <a:t>c. Eine dritte Lösung: [</a:t>
            </a:r>
            <a:r>
              <a:rPr lang="de-DE" altLang="en-DE" dirty="0" err="1">
                <a:ea typeface="ＭＳ Ｐゴシック" panose="020B0600070205080204" pitchFamily="34" charset="-128"/>
              </a:rPr>
              <a:t>ç</a:t>
            </a:r>
            <a:r>
              <a:rPr lang="de-DE" altLang="en-DE" dirty="0">
                <a:ea typeface="ＭＳ Ｐゴシック" panose="020B0600070205080204" pitchFamily="34" charset="-128"/>
              </a:rPr>
              <a:t>/x] ist </a:t>
            </a:r>
            <a:r>
              <a:rPr lang="de-DE" altLang="en-DE" dirty="0" err="1">
                <a:ea typeface="ＭＳ Ｐゴシック" panose="020B0600070205080204" pitchFamily="34" charset="-128"/>
              </a:rPr>
              <a:t>unspezifiziert</a:t>
            </a:r>
            <a:r>
              <a:rPr lang="de-DE" altLang="en-DE" dirty="0">
                <a:ea typeface="ＭＳ Ｐゴシック" panose="020B0600070205080204" pitchFamily="34" charset="-128"/>
              </a:rPr>
              <a:t> für das Merkmal [±hinten]. Die Spezifikation kommt von dem vorangehenden Vokal, der seine Spezifikation für [hinten] weiterleitet. In </a:t>
            </a:r>
            <a:r>
              <a:rPr lang="de-DE" altLang="en-DE" i="1" dirty="0">
                <a:ea typeface="ＭＳ Ｐゴシック" panose="020B0600070205080204" pitchFamily="34" charset="-128"/>
              </a:rPr>
              <a:t>hoch</a:t>
            </a:r>
            <a:r>
              <a:rPr lang="de-DE" altLang="en-DE" dirty="0">
                <a:ea typeface="ＭＳ Ｐゴシック" panose="020B0600070205080204" pitchFamily="34" charset="-128"/>
              </a:rPr>
              <a:t> sind beide [o] und [x] [+hinten].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In den Fällen, wo keine Vokale vor dem dorsalen Frikativ stehen, wie in </a:t>
            </a:r>
            <a:r>
              <a:rPr lang="de-DE" altLang="en-DE" i="1" dirty="0">
                <a:ea typeface="ＭＳ Ｐゴシック" panose="020B0600070205080204" pitchFamily="34" charset="-128"/>
              </a:rPr>
              <a:t>Mönch, Chemie</a:t>
            </a:r>
            <a:r>
              <a:rPr lang="de-DE" altLang="en-DE" dirty="0">
                <a:ea typeface="ＭＳ Ｐゴシック" panose="020B0600070205080204" pitchFamily="34" charset="-128"/>
              </a:rPr>
              <a:t> usw., ist der dorsale Frikativ per </a:t>
            </a:r>
            <a:r>
              <a:rPr lang="de-DE" altLang="en-DE" dirty="0" err="1">
                <a:ea typeface="ＭＳ Ｐゴシック" panose="020B0600070205080204" pitchFamily="34" charset="-128"/>
              </a:rPr>
              <a:t>default</a:t>
            </a:r>
            <a:r>
              <a:rPr lang="de-DE" altLang="en-DE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[-hinten]. 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Dies ist die Analyse von Folie 8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9541BB5-EDD7-D24A-9F01-089C99C17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0286" y="4680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4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atumsplatzhalter 3">
            <a:extLst>
              <a:ext uri="{FF2B5EF4-FFF2-40B4-BE49-F238E27FC236}">
                <a16:creationId xmlns:a16="http://schemas.microsoft.com/office/drawing/2014/main" id="{8D487879-9DB6-D142-B48E-07FD1C3535F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58012CD-B93A-C341-925C-7407B2BAF8D8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19458" name="Foliennummernplatzhalter 5">
            <a:extLst>
              <a:ext uri="{FF2B5EF4-FFF2-40B4-BE49-F238E27FC236}">
                <a16:creationId xmlns:a16="http://schemas.microsoft.com/office/drawing/2014/main" id="{A42E97A6-6B02-EA40-9874-420885DE83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E2632F5-E2A8-4C45-85CD-7A6FCEC30478}" type="slidenum">
              <a:rPr lang="de-DE" altLang="de-DE" sz="1400"/>
              <a:pPr>
                <a:spcBef>
                  <a:spcPct val="0"/>
                </a:spcBef>
              </a:pPr>
              <a:t>26</a:t>
            </a:fld>
            <a:endParaRPr lang="de-DE" altLang="de-DE" sz="14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4EFC5A5-50F9-7647-B618-65D9F5BB9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2171" y="981076"/>
            <a:ext cx="9681029" cy="5038725"/>
          </a:xfrm>
        </p:spPr>
        <p:txBody>
          <a:bodyPr/>
          <a:lstStyle/>
          <a:p>
            <a:pPr>
              <a:defRPr/>
            </a:pPr>
            <a:r>
              <a:rPr lang="de-DE" b="1" dirty="0"/>
              <a:t>Wo finden wir Umlaut? </a:t>
            </a:r>
            <a:endParaRPr lang="de-DE" dirty="0"/>
          </a:p>
          <a:p>
            <a:pPr>
              <a:defRPr/>
            </a:pPr>
            <a:r>
              <a:rPr lang="de-DE" dirty="0"/>
              <a:t> Umlaut: Vorverlagerung der hinteren Vokale</a:t>
            </a:r>
          </a:p>
          <a:p>
            <a:pPr>
              <a:defRPr/>
            </a:pPr>
            <a:r>
              <a:rPr lang="de-DE" dirty="0"/>
              <a:t>	[a]   	</a:t>
            </a:r>
            <a:r>
              <a:rPr lang="de-DE" dirty="0">
                <a:sym typeface="Symbol" pitchFamily="2" charset="2"/>
              </a:rPr>
              <a:t></a:t>
            </a:r>
            <a:r>
              <a:rPr lang="de-DE" dirty="0"/>
              <a:t>  	[</a:t>
            </a:r>
            <a:r>
              <a:rPr lang="en-US" dirty="0" err="1"/>
              <a:t>ε</a:t>
            </a:r>
            <a:r>
              <a:rPr lang="de-DE" dirty="0"/>
              <a:t>]		Mann/Männer</a:t>
            </a:r>
          </a:p>
          <a:p>
            <a:pPr>
              <a:defRPr/>
            </a:pPr>
            <a:r>
              <a:rPr lang="de-DE" dirty="0"/>
              <a:t>	[a:]	</a:t>
            </a:r>
            <a:r>
              <a:rPr lang="de-DE" dirty="0">
                <a:sym typeface="Symbol" pitchFamily="2" charset="2"/>
              </a:rPr>
              <a:t></a:t>
            </a:r>
            <a:r>
              <a:rPr lang="de-DE" dirty="0"/>
              <a:t>	[</a:t>
            </a:r>
            <a:r>
              <a:rPr lang="en-US" dirty="0" err="1"/>
              <a:t>ε</a:t>
            </a:r>
            <a:r>
              <a:rPr lang="de-DE" dirty="0"/>
              <a:t>]/[</a:t>
            </a:r>
            <a:r>
              <a:rPr lang="de-DE" dirty="0" err="1"/>
              <a:t>e</a:t>
            </a:r>
            <a:r>
              <a:rPr lang="de-DE" dirty="0"/>
              <a:t>:]	Vater/Väter</a:t>
            </a:r>
          </a:p>
          <a:p>
            <a:pPr>
              <a:defRPr/>
            </a:pPr>
            <a:r>
              <a:rPr lang="de-DE" dirty="0"/>
              <a:t>	[</a:t>
            </a:r>
            <a:r>
              <a:rPr lang="de-DE" dirty="0" err="1"/>
              <a:t>ʊ</a:t>
            </a:r>
            <a:r>
              <a:rPr lang="de-DE" dirty="0"/>
              <a:t>]	</a:t>
            </a:r>
            <a:r>
              <a:rPr lang="de-DE" dirty="0">
                <a:sym typeface="Symbol" pitchFamily="2" charset="2"/>
              </a:rPr>
              <a:t></a:t>
            </a:r>
            <a:r>
              <a:rPr lang="de-DE" dirty="0"/>
              <a:t>	[</a:t>
            </a:r>
            <a:r>
              <a:rPr lang="de-DE" dirty="0" err="1"/>
              <a:t>ʏ</a:t>
            </a:r>
            <a:r>
              <a:rPr lang="de-DE" dirty="0"/>
              <a:t>]		Mutter/Mütter</a:t>
            </a:r>
          </a:p>
          <a:p>
            <a:pPr>
              <a:defRPr/>
            </a:pPr>
            <a:r>
              <a:rPr lang="de-DE" dirty="0"/>
              <a:t>	[</a:t>
            </a:r>
            <a:r>
              <a:rPr lang="de-DE" dirty="0" err="1"/>
              <a:t>u</a:t>
            </a:r>
            <a:r>
              <a:rPr lang="de-DE" dirty="0"/>
              <a:t>:]	</a:t>
            </a:r>
            <a:r>
              <a:rPr lang="de-DE" dirty="0">
                <a:sym typeface="Symbol" pitchFamily="2" charset="2"/>
              </a:rPr>
              <a:t></a:t>
            </a:r>
            <a:r>
              <a:rPr lang="de-DE" dirty="0"/>
              <a:t>	[</a:t>
            </a:r>
            <a:r>
              <a:rPr lang="de-DE" dirty="0" err="1"/>
              <a:t>y</a:t>
            </a:r>
            <a:r>
              <a:rPr lang="de-DE" dirty="0"/>
              <a:t>:]		Gut/Güter</a:t>
            </a:r>
          </a:p>
          <a:p>
            <a:pPr>
              <a:defRPr/>
            </a:pPr>
            <a:r>
              <a:rPr lang="de-DE" dirty="0"/>
              <a:t>	[</a:t>
            </a:r>
            <a:r>
              <a:rPr lang="de-DE" dirty="0" err="1"/>
              <a:t>ɔ</a:t>
            </a:r>
            <a:r>
              <a:rPr lang="de-DE" dirty="0"/>
              <a:t>]	</a:t>
            </a:r>
            <a:r>
              <a:rPr lang="de-DE" dirty="0">
                <a:sym typeface="Symbol" pitchFamily="2" charset="2"/>
              </a:rPr>
              <a:t></a:t>
            </a:r>
            <a:r>
              <a:rPr lang="de-DE" dirty="0"/>
              <a:t>	[</a:t>
            </a:r>
            <a:r>
              <a:rPr lang="de-DE" dirty="0" err="1"/>
              <a:t>ɶ</a:t>
            </a:r>
            <a:r>
              <a:rPr lang="de-DE" dirty="0"/>
              <a:t>]		Horn/Hörnchen</a:t>
            </a:r>
          </a:p>
          <a:p>
            <a:pPr>
              <a:defRPr/>
            </a:pPr>
            <a:r>
              <a:rPr lang="de-DE" dirty="0"/>
              <a:t>	[o:]	</a:t>
            </a:r>
            <a:r>
              <a:rPr lang="de-DE" dirty="0">
                <a:sym typeface="Symbol" pitchFamily="2" charset="2"/>
              </a:rPr>
              <a:t></a:t>
            </a:r>
            <a:r>
              <a:rPr lang="de-DE" dirty="0"/>
              <a:t>	[</a:t>
            </a:r>
            <a:r>
              <a:rPr lang="de-DE" dirty="0" err="1"/>
              <a:t>ø</a:t>
            </a:r>
            <a:r>
              <a:rPr lang="de-DE" dirty="0"/>
              <a:t>:]		Hohn/höhnisch</a:t>
            </a:r>
          </a:p>
          <a:p>
            <a:pPr>
              <a:defRPr/>
            </a:pPr>
            <a:r>
              <a:rPr lang="de-DE" dirty="0"/>
              <a:t>	[</a:t>
            </a:r>
            <a:r>
              <a:rPr lang="de-DE" dirty="0" err="1"/>
              <a:t>aʊ</a:t>
            </a:r>
            <a:r>
              <a:rPr lang="de-DE" dirty="0"/>
              <a:t>̯]	</a:t>
            </a:r>
            <a:r>
              <a:rPr lang="de-DE" dirty="0">
                <a:sym typeface="Symbol" pitchFamily="2" charset="2"/>
              </a:rPr>
              <a:t></a:t>
            </a:r>
            <a:r>
              <a:rPr lang="de-DE" dirty="0"/>
              <a:t>	[</a:t>
            </a:r>
            <a:r>
              <a:rPr lang="de-DE" dirty="0" err="1"/>
              <a:t>ɔʏ</a:t>
            </a:r>
            <a:r>
              <a:rPr lang="de-DE" dirty="0"/>
              <a:t>̯]		Baum/Bäume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D0432DD-75E4-D34B-A5D4-F69E3613C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6457" y="5746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9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atumsplatzhalter 3">
            <a:extLst>
              <a:ext uri="{FF2B5EF4-FFF2-40B4-BE49-F238E27FC236}">
                <a16:creationId xmlns:a16="http://schemas.microsoft.com/office/drawing/2014/main" id="{C19A83D0-17B1-2244-81CF-EE1A74032D1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3FBDB2-FADF-BC47-B9B4-72C59E56C28F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21506" name="Foliennummernplatzhalter 5">
            <a:extLst>
              <a:ext uri="{FF2B5EF4-FFF2-40B4-BE49-F238E27FC236}">
                <a16:creationId xmlns:a16="http://schemas.microsoft.com/office/drawing/2014/main" id="{D15281D4-13E5-AE42-8A49-24CC02BC4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AB02FAF-B066-FA43-899E-EB027EA4BAA9}" type="slidenum">
              <a:rPr lang="de-DE" altLang="de-DE" sz="1400"/>
              <a:pPr>
                <a:spcBef>
                  <a:spcPct val="0"/>
                </a:spcBef>
              </a:pPr>
              <a:t>27</a:t>
            </a:fld>
            <a:endParaRPr lang="de-DE" altLang="de-DE" sz="14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4EFC5A5-50F9-7647-B618-65D9F5BB9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1200" y="981076"/>
            <a:ext cx="9652000" cy="5038725"/>
          </a:xfrm>
        </p:spPr>
        <p:txBody>
          <a:bodyPr/>
          <a:lstStyle/>
          <a:p>
            <a:pPr>
              <a:defRPr/>
            </a:pPr>
            <a:r>
              <a:rPr lang="de-DE" dirty="0"/>
              <a:t>	</a:t>
            </a:r>
          </a:p>
          <a:p>
            <a:pPr>
              <a:defRPr/>
            </a:pPr>
            <a:r>
              <a:rPr lang="de-DE" dirty="0"/>
              <a:t>	[</a:t>
            </a:r>
            <a:r>
              <a:rPr lang="de-DE" dirty="0" err="1"/>
              <a:t>aʊ</a:t>
            </a:r>
            <a:r>
              <a:rPr lang="de-DE" dirty="0"/>
              <a:t>̯]	</a:t>
            </a:r>
            <a:r>
              <a:rPr lang="de-DE" dirty="0">
                <a:sym typeface="Symbol" pitchFamily="2" charset="2"/>
              </a:rPr>
              <a:t></a:t>
            </a:r>
            <a:r>
              <a:rPr lang="de-DE" dirty="0"/>
              <a:t>	[</a:t>
            </a:r>
            <a:r>
              <a:rPr lang="de-DE" dirty="0" err="1"/>
              <a:t>ɔʏ</a:t>
            </a:r>
            <a:r>
              <a:rPr lang="de-DE" dirty="0"/>
              <a:t>̯]		Baum/Bäume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[</a:t>
            </a:r>
            <a:r>
              <a:rPr lang="de-DE" dirty="0" err="1"/>
              <a:t>ʊ</a:t>
            </a:r>
            <a:r>
              <a:rPr lang="de-DE" dirty="0"/>
              <a:t>̯] </a:t>
            </a:r>
            <a:r>
              <a:rPr lang="de-DE" dirty="0">
                <a:sym typeface="Symbol" pitchFamily="2" charset="2"/>
              </a:rPr>
              <a:t></a:t>
            </a:r>
            <a:r>
              <a:rPr lang="de-DE" dirty="0"/>
              <a:t> [</a:t>
            </a:r>
            <a:r>
              <a:rPr lang="de-DE" dirty="0" err="1"/>
              <a:t>ʏ</a:t>
            </a:r>
            <a:r>
              <a:rPr lang="de-DE" dirty="0"/>
              <a:t>̯], dann [a] </a:t>
            </a:r>
            <a:r>
              <a:rPr lang="de-DE" dirty="0">
                <a:sym typeface="Symbol" pitchFamily="2" charset="2"/>
              </a:rPr>
              <a:t></a:t>
            </a:r>
            <a:r>
              <a:rPr lang="de-DE" dirty="0"/>
              <a:t> [</a:t>
            </a:r>
            <a:r>
              <a:rPr lang="de-DE" dirty="0" err="1"/>
              <a:t>ɔ</a:t>
            </a:r>
            <a:r>
              <a:rPr lang="de-DE" dirty="0"/>
              <a:t>] (z.B. Wurzel 1970, 1980b, 1984, </a:t>
            </a:r>
            <a:r>
              <a:rPr lang="de-DE" dirty="0" err="1"/>
              <a:t>Kloeke</a:t>
            </a:r>
            <a:r>
              <a:rPr lang="de-DE" dirty="0"/>
              <a:t> 1982 und Wiese 1987, 1996) 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B94DB0B-BDCB-9049-9BA5-A6EA2AFF5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0953" y="6983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Datumsplatzhalter 3">
            <a:extLst>
              <a:ext uri="{FF2B5EF4-FFF2-40B4-BE49-F238E27FC236}">
                <a16:creationId xmlns:a16="http://schemas.microsoft.com/office/drawing/2014/main" id="{85312202-5389-A640-ADC6-5AE1BF19677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EC84DFC-5D02-D44B-8F9F-494BF5D6C770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23554" name="Foliennummernplatzhalter 5">
            <a:extLst>
              <a:ext uri="{FF2B5EF4-FFF2-40B4-BE49-F238E27FC236}">
                <a16:creationId xmlns:a16="http://schemas.microsoft.com/office/drawing/2014/main" id="{98D3BF80-7849-6C4E-8FC9-86636DC255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7EDAEE8-9CFF-8246-B3B4-75A4A17DFD43}" type="slidenum">
              <a:rPr lang="de-DE" altLang="de-DE" sz="1400"/>
              <a:pPr>
                <a:spcBef>
                  <a:spcPct val="0"/>
                </a:spcBef>
              </a:pPr>
              <a:t>28</a:t>
            </a:fld>
            <a:endParaRPr lang="de-DE" altLang="de-DE" sz="14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4EFC5A5-50F9-7647-B618-65D9F5BB9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4114" y="981076"/>
            <a:ext cx="9739086" cy="5038725"/>
          </a:xfrm>
        </p:spPr>
        <p:txBody>
          <a:bodyPr/>
          <a:lstStyle/>
          <a:p>
            <a:pPr>
              <a:defRPr/>
            </a:pPr>
            <a:r>
              <a:rPr lang="de-DE" dirty="0"/>
              <a:t>Ist Umlaut ein morphologischer oder phonologischer Prozess? </a:t>
            </a:r>
          </a:p>
          <a:p>
            <a:pPr>
              <a:defRPr/>
            </a:pPr>
            <a:r>
              <a:rPr lang="de-DE" dirty="0"/>
              <a:t>Umlaut ist eher morphologisch bedingt ist. </a:t>
            </a:r>
          </a:p>
          <a:p>
            <a:pPr>
              <a:defRPr/>
            </a:pPr>
            <a:r>
              <a:rPr lang="de-DE" dirty="0"/>
              <a:t>Außer Plural </a:t>
            </a:r>
            <a:r>
              <a:rPr lang="de-DE" i="1" dirty="0"/>
              <a:t>–er </a:t>
            </a:r>
            <a:r>
              <a:rPr lang="de-DE" dirty="0"/>
              <a:t>gibt es kein Suffix, das immer Umlaut verursacht. Vgl. die Daten in (1) und (2).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9FC2CC3-48DD-274D-94D7-8E4E060E5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0577" y="8247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5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Datumsplatzhalter 3">
            <a:extLst>
              <a:ext uri="{FF2B5EF4-FFF2-40B4-BE49-F238E27FC236}">
                <a16:creationId xmlns:a16="http://schemas.microsoft.com/office/drawing/2014/main" id="{19B90D60-7BAA-1340-897B-C57586E02AA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D781C6D-13BC-C649-81CF-2F4737918C63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25602" name="Foliennummernplatzhalter 5">
            <a:extLst>
              <a:ext uri="{FF2B5EF4-FFF2-40B4-BE49-F238E27FC236}">
                <a16:creationId xmlns:a16="http://schemas.microsoft.com/office/drawing/2014/main" id="{8BE156F5-31EE-0A4D-91CA-68986D005F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C376C7-77ED-E348-B1AE-013373A0176C}" type="slidenum">
              <a:rPr lang="de-DE" altLang="de-DE" sz="1400"/>
              <a:pPr>
                <a:spcBef>
                  <a:spcPct val="0"/>
                </a:spcBef>
              </a:pPr>
              <a:t>29</a:t>
            </a:fld>
            <a:endParaRPr lang="de-DE" altLang="de-DE" sz="14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4EFC5A5-50F9-7647-B618-65D9F5BB9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7657" y="981076"/>
            <a:ext cx="10813143" cy="5038725"/>
          </a:xfrm>
        </p:spPr>
        <p:txBody>
          <a:bodyPr/>
          <a:lstStyle/>
          <a:p>
            <a:pPr>
              <a:defRPr/>
            </a:pPr>
            <a:r>
              <a:rPr lang="de-DE" dirty="0"/>
              <a:t>(1) 	Derivation und Flexion mit Umlaut</a:t>
            </a:r>
          </a:p>
          <a:p>
            <a:pPr>
              <a:defRPr/>
            </a:pPr>
            <a:r>
              <a:rPr lang="de-DE" dirty="0"/>
              <a:t>a. 	</a:t>
            </a:r>
            <a:r>
              <a:rPr lang="de-DE" b="1" dirty="0"/>
              <a:t>Pluralsuffixe:</a:t>
            </a:r>
            <a:r>
              <a:rPr lang="de-DE" dirty="0"/>
              <a:t> </a:t>
            </a:r>
          </a:p>
          <a:p>
            <a:pPr>
              <a:defRPr/>
            </a:pPr>
            <a:r>
              <a:rPr lang="de-DE" dirty="0"/>
              <a:t>	-er:  	</a:t>
            </a:r>
            <a:r>
              <a:rPr lang="de-DE" i="1" dirty="0"/>
              <a:t>Mann/Männer, Kalb/Kälber, Gut/Güter</a:t>
            </a:r>
            <a:endParaRPr lang="de-DE" dirty="0"/>
          </a:p>
          <a:p>
            <a:pPr>
              <a:defRPr/>
            </a:pPr>
            <a:r>
              <a:rPr lang="de-DE" dirty="0"/>
              <a:t>	-</a:t>
            </a:r>
            <a:r>
              <a:rPr lang="de-DE" dirty="0" err="1"/>
              <a:t>e</a:t>
            </a:r>
            <a:r>
              <a:rPr lang="de-DE" dirty="0"/>
              <a:t>:  	</a:t>
            </a:r>
            <a:r>
              <a:rPr lang="de-DE" i="1" dirty="0"/>
              <a:t>Baum/Bäume, Stuhl/Stühle, Bach/Bäche</a:t>
            </a:r>
            <a:r>
              <a:rPr lang="de-DE" dirty="0"/>
              <a:t> </a:t>
            </a:r>
          </a:p>
          <a:p>
            <a:pPr marL="317500" indent="-303213">
              <a:defRPr/>
            </a:pPr>
            <a:r>
              <a:rPr lang="de-DE" dirty="0"/>
              <a:t>		{</a:t>
            </a:r>
            <a:r>
              <a:rPr lang="de-DE" dirty="0" err="1"/>
              <a:t>Ø</a:t>
            </a:r>
            <a:r>
              <a:rPr lang="de-DE" dirty="0"/>
              <a:t>}: 	</a:t>
            </a:r>
            <a:r>
              <a:rPr lang="de-DE" i="1" dirty="0"/>
              <a:t>Vogel/Vögel, Kloster/Klöster, Vater/Väter, Mutter/Mütter, Bruder/Brüder</a:t>
            </a:r>
            <a:endParaRPr lang="de-DE" dirty="0"/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7EC2FC2-DF4E-4D4A-8124-711FBDFB7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9788" y="4332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4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atumsplatzhalter 3">
            <a:extLst>
              <a:ext uri="{FF2B5EF4-FFF2-40B4-BE49-F238E27FC236}">
                <a16:creationId xmlns:a16="http://schemas.microsoft.com/office/drawing/2014/main" id="{70D1F796-62FB-804B-B5B0-AD72A288332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81E38D1-877F-D944-B144-912FB5C246E1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19458" name="Foliennummernplatzhalter 5">
            <a:extLst>
              <a:ext uri="{FF2B5EF4-FFF2-40B4-BE49-F238E27FC236}">
                <a16:creationId xmlns:a16="http://schemas.microsoft.com/office/drawing/2014/main" id="{C96933A4-3963-1A4D-9D80-F403D37086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08EF50-A7A2-7C4D-BE5F-A179EA418C42}" type="slidenum">
              <a:rPr lang="de-DE" altLang="de-DE" sz="1400"/>
              <a:pPr>
                <a:spcBef>
                  <a:spcPct val="0"/>
                </a:spcBef>
              </a:pPr>
              <a:t>3</a:t>
            </a:fld>
            <a:endParaRPr lang="de-DE" altLang="de-DE" sz="14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7BBEACF-5F48-5A46-BBAA-86FAC88FD6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981076"/>
            <a:ext cx="8534400" cy="5038725"/>
          </a:xfrm>
        </p:spPr>
        <p:txBody>
          <a:bodyPr/>
          <a:lstStyle/>
          <a:p>
            <a:pPr marL="14288" indent="-14288"/>
            <a:r>
              <a:rPr lang="de-DE" altLang="en-DE" dirty="0">
                <a:ea typeface="ＭＳ Ｐゴシック" panose="020B0600070205080204" pitchFamily="34" charset="-128"/>
              </a:rPr>
              <a:t>Die deutschen dorsalen Frikative sind ein </a:t>
            </a:r>
            <a:r>
              <a:rPr lang="de-DE" altLang="en-DE" dirty="0" err="1">
                <a:ea typeface="ＭＳ Ｐゴシック" panose="020B0600070205080204" pitchFamily="34" charset="-128"/>
              </a:rPr>
              <a:t>Paratbeispiel</a:t>
            </a:r>
            <a:r>
              <a:rPr lang="de-DE" altLang="en-DE" dirty="0">
                <a:ea typeface="ＭＳ Ｐゴシック" panose="020B0600070205080204" pitchFamily="34" charset="-128"/>
              </a:rPr>
              <a:t> für komplementäre Distribution (Bloomfield 1930, Ito &amp; Mester 2003, </a:t>
            </a:r>
            <a:r>
              <a:rPr lang="de-DE" altLang="en-DE" dirty="0" err="1">
                <a:ea typeface="ＭＳ Ｐゴシック" panose="020B0600070205080204" pitchFamily="34" charset="-128"/>
              </a:rPr>
              <a:t>Kloeke</a:t>
            </a:r>
            <a:r>
              <a:rPr lang="de-DE" altLang="en-DE" dirty="0">
                <a:ea typeface="ＭＳ Ｐゴシック" panose="020B0600070205080204" pitchFamily="34" charset="-128"/>
              </a:rPr>
              <a:t> 1982, Kohler 1977, </a:t>
            </a:r>
            <a:r>
              <a:rPr lang="de-DE" altLang="en-DE" dirty="0" err="1">
                <a:ea typeface="ＭＳ Ｐゴシック" panose="020B0600070205080204" pitchFamily="34" charset="-128"/>
              </a:rPr>
              <a:t>Noske</a:t>
            </a:r>
            <a:r>
              <a:rPr lang="de-DE" altLang="en-DE" dirty="0">
                <a:ea typeface="ＭＳ Ｐゴシック" panose="020B0600070205080204" pitchFamily="34" charset="-128"/>
              </a:rPr>
              <a:t> 1996, </a:t>
            </a:r>
            <a:r>
              <a:rPr lang="de-DE" altLang="en-DE" dirty="0" err="1">
                <a:ea typeface="ＭＳ Ｐゴシック" panose="020B0600070205080204" pitchFamily="34" charset="-128"/>
              </a:rPr>
              <a:t>Ramers</a:t>
            </a:r>
            <a:r>
              <a:rPr lang="de-DE" altLang="en-DE" dirty="0">
                <a:ea typeface="ＭＳ Ｐゴシック" panose="020B0600070205080204" pitchFamily="34" charset="-128"/>
              </a:rPr>
              <a:t> &amp; Vater 1992, Wiese 1996, Wurzel 1970 u.v.a.). In den Umgebungen, in welchen ein Allophon obligatorisch ist, ist das andere Allophon nicht zulässig.</a:t>
            </a:r>
          </a:p>
          <a:p>
            <a:pPr marL="14288" indent="-14288"/>
            <a:endParaRPr lang="de-DE" altLang="en-DE" dirty="0"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3366A54-1D08-7043-95DF-743457DB5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1257" y="1682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8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Datumsplatzhalter 3">
            <a:extLst>
              <a:ext uri="{FF2B5EF4-FFF2-40B4-BE49-F238E27FC236}">
                <a16:creationId xmlns:a16="http://schemas.microsoft.com/office/drawing/2014/main" id="{441A4CA2-8AB1-0F47-87BD-65881421302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A9D89FC-33CA-6B46-B3D4-55383558F471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27650" name="Foliennummernplatzhalter 5">
            <a:extLst>
              <a:ext uri="{FF2B5EF4-FFF2-40B4-BE49-F238E27FC236}">
                <a16:creationId xmlns:a16="http://schemas.microsoft.com/office/drawing/2014/main" id="{F9B5E064-16C4-9847-B513-31021CD09C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0CADBEB-04FB-B34A-A088-C1E687854395}" type="slidenum">
              <a:rPr lang="de-DE" altLang="de-DE" sz="1400"/>
              <a:pPr>
                <a:spcBef>
                  <a:spcPct val="0"/>
                </a:spcBef>
              </a:pPr>
              <a:t>30</a:t>
            </a:fld>
            <a:endParaRPr lang="de-DE" altLang="de-DE" sz="14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4EFC5A5-50F9-7647-B618-65D9F5BB9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2857" y="981076"/>
            <a:ext cx="11146972" cy="5038725"/>
          </a:xfrm>
        </p:spPr>
        <p:txBody>
          <a:bodyPr/>
          <a:lstStyle/>
          <a:p>
            <a:pPr>
              <a:defRPr/>
            </a:pPr>
            <a:r>
              <a:rPr lang="de-DE" sz="2400" b="1" dirty="0"/>
              <a:t>b. 	Derivationssuffixe</a:t>
            </a:r>
            <a:r>
              <a:rPr lang="de-DE" sz="2400" dirty="0"/>
              <a:t>: </a:t>
            </a:r>
          </a:p>
          <a:p>
            <a:pPr>
              <a:defRPr/>
            </a:pPr>
            <a:r>
              <a:rPr lang="de-DE" sz="2400" dirty="0"/>
              <a:t>-er:  	</a:t>
            </a:r>
            <a:r>
              <a:rPr lang="de-DE" sz="2400" i="1" dirty="0"/>
              <a:t>tanzen/Tänzer, saufen/Säufer</a:t>
            </a:r>
            <a:endParaRPr lang="de-DE" sz="2400" dirty="0"/>
          </a:p>
          <a:p>
            <a:pPr>
              <a:defRPr/>
            </a:pPr>
            <a:r>
              <a:rPr lang="de-DE" sz="2400" dirty="0"/>
              <a:t>-in:  	</a:t>
            </a:r>
            <a:r>
              <a:rPr lang="de-DE" sz="2400" i="1" dirty="0"/>
              <a:t>Hund/Hündin, Franzose/Französin, Arzt/</a:t>
            </a:r>
            <a:r>
              <a:rPr lang="de-DE" sz="2400" i="1" dirty="0" err="1"/>
              <a:t>Ärtzin</a:t>
            </a:r>
            <a:r>
              <a:rPr lang="de-DE" sz="2400" dirty="0"/>
              <a:t>  </a:t>
            </a:r>
          </a:p>
          <a:p>
            <a:pPr>
              <a:defRPr/>
            </a:pPr>
            <a:r>
              <a:rPr lang="de-DE" sz="2400" dirty="0"/>
              <a:t>-</a:t>
            </a:r>
            <a:r>
              <a:rPr lang="de-DE" sz="2400" dirty="0" err="1"/>
              <a:t>lich</a:t>
            </a:r>
            <a:r>
              <a:rPr lang="de-DE" sz="2400" dirty="0"/>
              <a:t>: 	</a:t>
            </a:r>
            <a:r>
              <a:rPr lang="de-DE" sz="2400" i="1" dirty="0"/>
              <a:t>Tag/täglich, Stunde/stündlich, Kauf/käuflich, zart/zärtlich, rot/rötlich</a:t>
            </a:r>
            <a:endParaRPr lang="de-DE" sz="2400" dirty="0"/>
          </a:p>
          <a:p>
            <a:pPr>
              <a:defRPr/>
            </a:pPr>
            <a:r>
              <a:rPr lang="de-DE" sz="2400" dirty="0"/>
              <a:t>-</a:t>
            </a:r>
            <a:r>
              <a:rPr lang="de-DE" sz="2400" dirty="0" err="1"/>
              <a:t>isch</a:t>
            </a:r>
            <a:r>
              <a:rPr lang="de-DE" sz="2400" dirty="0"/>
              <a:t>:  	</a:t>
            </a:r>
            <a:r>
              <a:rPr lang="de-DE" sz="2400" i="1" dirty="0"/>
              <a:t>Europa/europäisch, Sachse/sächsisch, Hohn/höhnisch</a:t>
            </a:r>
            <a:endParaRPr lang="de-DE" sz="2400" dirty="0"/>
          </a:p>
          <a:p>
            <a:pPr>
              <a:defRPr/>
            </a:pPr>
            <a:r>
              <a:rPr lang="de-DE" sz="2400" dirty="0"/>
              <a:t>-</a:t>
            </a:r>
            <a:r>
              <a:rPr lang="de-DE" sz="2400" dirty="0" err="1"/>
              <a:t>ig</a:t>
            </a:r>
            <a:r>
              <a:rPr lang="de-DE" sz="2400" dirty="0"/>
              <a:t>:  	</a:t>
            </a:r>
            <a:r>
              <a:rPr lang="de-DE" sz="2400" i="1" dirty="0"/>
              <a:t>Bart/bärtig, Korn/körnig</a:t>
            </a:r>
            <a:endParaRPr lang="de-DE" sz="2400" dirty="0"/>
          </a:p>
          <a:p>
            <a:pPr>
              <a:defRPr/>
            </a:pPr>
            <a:r>
              <a:rPr lang="de-DE" sz="2400" dirty="0"/>
              <a:t>-</a:t>
            </a:r>
            <a:r>
              <a:rPr lang="de-DE" sz="2400" dirty="0" err="1"/>
              <a:t>nis</a:t>
            </a:r>
            <a:r>
              <a:rPr lang="de-DE" sz="2400" dirty="0"/>
              <a:t>: 	 </a:t>
            </a:r>
            <a:r>
              <a:rPr lang="de-DE" sz="2400" i="1" dirty="0"/>
              <a:t>begraben/Begräbnis, Bund/Bündnis, Gefängnis</a:t>
            </a:r>
            <a:r>
              <a:rPr lang="de-DE" sz="2400" dirty="0"/>
              <a:t> </a:t>
            </a:r>
            <a:r>
              <a:rPr lang="de-DE" sz="2400" i="1" dirty="0"/>
              <a:t>Gelöbnis</a:t>
            </a:r>
            <a:endParaRPr lang="de-DE" sz="2400" dirty="0"/>
          </a:p>
          <a:p>
            <a:pPr>
              <a:defRPr/>
            </a:pPr>
            <a:r>
              <a:rPr lang="de-DE" sz="2400" dirty="0"/>
              <a:t>-</a:t>
            </a:r>
            <a:r>
              <a:rPr lang="de-DE" sz="2400" dirty="0" err="1"/>
              <a:t>e</a:t>
            </a:r>
            <a:r>
              <a:rPr lang="de-DE" sz="2400" dirty="0"/>
              <a:t> (</a:t>
            </a:r>
            <a:r>
              <a:rPr lang="de-DE" sz="2400" dirty="0" err="1"/>
              <a:t>deadjektivale</a:t>
            </a:r>
            <a:r>
              <a:rPr lang="de-DE" sz="2400" dirty="0"/>
              <a:t> Substantive):  </a:t>
            </a:r>
            <a:r>
              <a:rPr lang="de-DE" sz="2400" i="1" dirty="0"/>
              <a:t>gut/Güte, rot/Röte, blau/Bläue</a:t>
            </a:r>
            <a:r>
              <a:rPr lang="de-DE" sz="2400" dirty="0"/>
              <a:t> </a:t>
            </a:r>
          </a:p>
          <a:p>
            <a:pPr>
              <a:defRPr/>
            </a:pPr>
            <a:r>
              <a:rPr lang="de-DE" sz="2400" dirty="0"/>
              <a:t>-</a:t>
            </a:r>
            <a:r>
              <a:rPr lang="de-DE" sz="2400" dirty="0" err="1"/>
              <a:t>ling</a:t>
            </a:r>
            <a:r>
              <a:rPr lang="de-DE" sz="2400" dirty="0"/>
              <a:t>:  	</a:t>
            </a:r>
            <a:r>
              <a:rPr lang="de-DE" sz="2400" i="1" dirty="0"/>
              <a:t>Häuptling, Abkömmling, Schädling</a:t>
            </a:r>
            <a:r>
              <a:rPr lang="de-DE" sz="2400" dirty="0"/>
              <a:t> </a:t>
            </a:r>
          </a:p>
          <a:p>
            <a:pPr>
              <a:defRPr/>
            </a:pPr>
            <a:r>
              <a:rPr lang="de-DE" sz="2400" dirty="0"/>
              <a:t>-</a:t>
            </a:r>
            <a:r>
              <a:rPr lang="de-DE" sz="2400" dirty="0" err="1"/>
              <a:t>erich</a:t>
            </a:r>
            <a:r>
              <a:rPr lang="de-DE" sz="2400" dirty="0"/>
              <a:t>:  </a:t>
            </a:r>
            <a:r>
              <a:rPr lang="de-DE" sz="2400" i="1" dirty="0"/>
              <a:t>Gans/Gänserich, Maus/Mäuserich</a:t>
            </a:r>
            <a:endParaRPr lang="de-DE" sz="2400" dirty="0"/>
          </a:p>
          <a:p>
            <a:pPr>
              <a:defRPr/>
            </a:pPr>
            <a:r>
              <a:rPr lang="de-DE" sz="2400" dirty="0" err="1"/>
              <a:t>Ge</a:t>
            </a:r>
            <a:r>
              <a:rPr lang="de-DE" sz="2400" dirty="0"/>
              <a:t> … (</a:t>
            </a:r>
            <a:r>
              <a:rPr lang="de-DE" sz="2400" dirty="0" err="1"/>
              <a:t>e</a:t>
            </a:r>
            <a:r>
              <a:rPr lang="de-DE" sz="2400" dirty="0"/>
              <a:t>): </a:t>
            </a:r>
            <a:r>
              <a:rPr lang="de-DE" sz="2400" i="1" dirty="0"/>
              <a:t>Darm/Gedärm, Strauch/Gesträuch</a:t>
            </a:r>
            <a:endParaRPr lang="de-DE" sz="2400" dirty="0"/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6826CBF-981F-D04A-A8A2-78FEE3DAC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412" y="4064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0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Datumsplatzhalter 3">
            <a:extLst>
              <a:ext uri="{FF2B5EF4-FFF2-40B4-BE49-F238E27FC236}">
                <a16:creationId xmlns:a16="http://schemas.microsoft.com/office/drawing/2014/main" id="{6BF9FC34-1345-B549-A0C1-59AB072BF2C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568EAF0-7D76-524B-BDD7-8E22D6FD27AF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29698" name="Foliennummernplatzhalter 5">
            <a:extLst>
              <a:ext uri="{FF2B5EF4-FFF2-40B4-BE49-F238E27FC236}">
                <a16:creationId xmlns:a16="http://schemas.microsoft.com/office/drawing/2014/main" id="{10E3595E-9DCB-1849-B4A3-43641D86A5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3F088D6-921D-224D-84E9-46DC98516CD0}" type="slidenum">
              <a:rPr lang="de-DE" altLang="de-DE" sz="1400"/>
              <a:pPr>
                <a:spcBef>
                  <a:spcPct val="0"/>
                </a:spcBef>
              </a:pPr>
              <a:t>31</a:t>
            </a:fld>
            <a:endParaRPr lang="de-DE" altLang="de-DE" sz="14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4EFC5A5-50F9-7647-B618-65D9F5BB9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3487" y="981076"/>
            <a:ext cx="11132456" cy="5038725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lphaLcPeriod" startAt="3"/>
              <a:defRPr/>
            </a:pPr>
            <a:r>
              <a:rPr lang="de-DE" b="1" dirty="0"/>
              <a:t>Verniedlichungssuffixen </a:t>
            </a:r>
          </a:p>
          <a:p>
            <a:pPr>
              <a:defRPr/>
            </a:pPr>
            <a:r>
              <a:rPr lang="de-DE" i="1" dirty="0"/>
              <a:t>-</a:t>
            </a:r>
            <a:r>
              <a:rPr lang="de-DE" i="1" dirty="0" err="1"/>
              <a:t>chen</a:t>
            </a:r>
            <a:r>
              <a:rPr lang="de-DE" i="1" dirty="0"/>
              <a:t>, Horn/Hörnchen, </a:t>
            </a:r>
          </a:p>
          <a:p>
            <a:pPr>
              <a:defRPr/>
            </a:pPr>
            <a:r>
              <a:rPr lang="de-DE" i="1" dirty="0"/>
              <a:t>-lein</a:t>
            </a:r>
            <a:r>
              <a:rPr lang="de-DE" dirty="0"/>
              <a:t>:  </a:t>
            </a:r>
            <a:r>
              <a:rPr lang="de-DE" i="1" dirty="0"/>
              <a:t>Blume/Blümlein</a:t>
            </a:r>
            <a:endParaRPr lang="de-DE" dirty="0"/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b="1" dirty="0"/>
              <a:t>d. 	Komparativ-Superlativ</a:t>
            </a:r>
            <a:r>
              <a:rPr lang="de-DE" dirty="0"/>
              <a:t>  </a:t>
            </a:r>
          </a:p>
          <a:p>
            <a:pPr>
              <a:defRPr/>
            </a:pPr>
            <a:r>
              <a:rPr lang="de-DE" i="1" dirty="0"/>
              <a:t>hoch/höher, lang/länger, kurz/kürzer</a:t>
            </a:r>
            <a:endParaRPr lang="de-DE" dirty="0"/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b="1" dirty="0"/>
              <a:t>e. Verbflexion</a:t>
            </a:r>
            <a:r>
              <a:rPr lang="de-DE" dirty="0"/>
              <a:t>  </a:t>
            </a:r>
          </a:p>
          <a:p>
            <a:pPr>
              <a:defRPr/>
            </a:pPr>
            <a:r>
              <a:rPr lang="de-DE" i="1" dirty="0"/>
              <a:t>fahren/fährst, laufen/läufst, wurde/würde, </a:t>
            </a:r>
            <a:endParaRPr lang="de-DE" dirty="0"/>
          </a:p>
          <a:p>
            <a:pPr>
              <a:defRPr/>
            </a:pPr>
            <a:r>
              <a:rPr lang="de-DE" i="1" dirty="0"/>
              <a:t>	backen/bäckt</a:t>
            </a:r>
            <a:endParaRPr lang="de-DE" dirty="0"/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D05C656-CE6A-044C-89B8-3BEC34AEE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7129" y="8247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1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Datumsplatzhalter 3">
            <a:extLst>
              <a:ext uri="{FF2B5EF4-FFF2-40B4-BE49-F238E27FC236}">
                <a16:creationId xmlns:a16="http://schemas.microsoft.com/office/drawing/2014/main" id="{615055D6-98A4-B640-975C-032906343E6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74623A-C4FE-B848-B00C-14877AC0C055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31746" name="Foliennummernplatzhalter 5">
            <a:extLst>
              <a:ext uri="{FF2B5EF4-FFF2-40B4-BE49-F238E27FC236}">
                <a16:creationId xmlns:a16="http://schemas.microsoft.com/office/drawing/2014/main" id="{23B112FB-8073-144D-B040-867A80CE13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3AF8B09-7E8E-A341-9FB5-DE276BA282E0}" type="slidenum">
              <a:rPr lang="de-DE" altLang="de-DE" sz="1400"/>
              <a:pPr>
                <a:spcBef>
                  <a:spcPct val="0"/>
                </a:spcBef>
              </a:pPr>
              <a:t>32</a:t>
            </a:fld>
            <a:endParaRPr lang="de-DE" altLang="de-DE" sz="14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4EFC5A5-50F9-7647-B618-65D9F5BB9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4457" y="981076"/>
            <a:ext cx="11103429" cy="5038725"/>
          </a:xfrm>
        </p:spPr>
        <p:txBody>
          <a:bodyPr/>
          <a:lstStyle/>
          <a:p>
            <a:pPr>
              <a:defRPr/>
            </a:pPr>
            <a:r>
              <a:rPr lang="de-DE" dirty="0"/>
              <a:t>(2) 	Derivation und Flexion ohne Umlaut</a:t>
            </a:r>
          </a:p>
          <a:p>
            <a:pPr>
              <a:defRPr/>
            </a:pPr>
            <a:r>
              <a:rPr lang="de-DE" b="1" dirty="0"/>
              <a:t> a. Pluralsuffixe </a:t>
            </a:r>
          </a:p>
          <a:p>
            <a:pPr>
              <a:defRPr/>
            </a:pPr>
            <a:r>
              <a:rPr lang="de-DE" dirty="0"/>
              <a:t>-er:  	kein Beispiel</a:t>
            </a:r>
          </a:p>
          <a:p>
            <a:pPr>
              <a:defRPr/>
            </a:pPr>
            <a:r>
              <a:rPr lang="de-DE" dirty="0"/>
              <a:t>-</a:t>
            </a:r>
            <a:r>
              <a:rPr lang="de-DE" dirty="0" err="1"/>
              <a:t>e</a:t>
            </a:r>
            <a:r>
              <a:rPr lang="de-DE" dirty="0"/>
              <a:t>:  	</a:t>
            </a:r>
            <a:r>
              <a:rPr lang="de-DE" i="1" dirty="0"/>
              <a:t>Schuh/Schuhe, Tag/Tage, Brot/Brote</a:t>
            </a:r>
            <a:endParaRPr lang="de-DE" dirty="0"/>
          </a:p>
          <a:p>
            <a:pPr>
              <a:defRPr/>
            </a:pPr>
            <a:r>
              <a:rPr lang="de-DE" dirty="0"/>
              <a:t>{</a:t>
            </a:r>
            <a:r>
              <a:rPr lang="de-DE" dirty="0" err="1"/>
              <a:t>Ø</a:t>
            </a:r>
            <a:r>
              <a:rPr lang="de-DE" dirty="0"/>
              <a:t>}:  	</a:t>
            </a:r>
            <a:r>
              <a:rPr lang="de-DE" i="1" dirty="0"/>
              <a:t>Araber/Araber, Kabel/Kabel</a:t>
            </a:r>
            <a:r>
              <a:rPr lang="de-DE" dirty="0"/>
              <a:t> </a:t>
            </a:r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AC250D7-8BFC-1444-B477-679A4E738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5083" y="5746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0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Datumsplatzhalter 3">
            <a:extLst>
              <a:ext uri="{FF2B5EF4-FFF2-40B4-BE49-F238E27FC236}">
                <a16:creationId xmlns:a16="http://schemas.microsoft.com/office/drawing/2014/main" id="{14AF3A8E-A7F6-5D43-B4D0-05101CE8F49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DADECDD-EC12-CE44-B9CA-A2128FC483CD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33794" name="Foliennummernplatzhalter 5">
            <a:extLst>
              <a:ext uri="{FF2B5EF4-FFF2-40B4-BE49-F238E27FC236}">
                <a16:creationId xmlns:a16="http://schemas.microsoft.com/office/drawing/2014/main" id="{A2F697B4-E090-134D-8ED0-AC0DDAE8C5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8D45EEE-5F2C-5748-9722-E30AD60928ED}" type="slidenum">
              <a:rPr lang="de-DE" altLang="de-DE" sz="1400"/>
              <a:pPr>
                <a:spcBef>
                  <a:spcPct val="0"/>
                </a:spcBef>
              </a:pPr>
              <a:t>33</a:t>
            </a:fld>
            <a:endParaRPr lang="de-DE" altLang="de-DE" sz="14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4EFC5A5-50F9-7647-B618-65D9F5BB9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9943" y="981076"/>
            <a:ext cx="11292114" cy="5038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2000" b="1" dirty="0"/>
              <a:t>b. Derivationsaffixe</a:t>
            </a:r>
          </a:p>
          <a:p>
            <a:pPr>
              <a:defRPr/>
            </a:pPr>
            <a:r>
              <a:rPr lang="de-DE" sz="2000" dirty="0"/>
              <a:t>-er:  	</a:t>
            </a:r>
            <a:r>
              <a:rPr lang="de-DE" sz="2000" i="1" dirty="0"/>
              <a:t>malen/Maler, fahren/Fahrer, tauchen/Taucher</a:t>
            </a:r>
            <a:r>
              <a:rPr lang="de-DE" sz="2000" dirty="0"/>
              <a:t>,  </a:t>
            </a:r>
            <a:r>
              <a:rPr lang="de-DE" sz="2000" i="1" dirty="0"/>
              <a:t>boxen/Boxer, Fußball/Fußballer</a:t>
            </a:r>
            <a:endParaRPr lang="de-DE" sz="2000" dirty="0"/>
          </a:p>
          <a:p>
            <a:pPr>
              <a:defRPr/>
            </a:pPr>
            <a:r>
              <a:rPr lang="de-DE" sz="2000" dirty="0"/>
              <a:t>-in:  	</a:t>
            </a:r>
            <a:r>
              <a:rPr lang="de-DE" sz="2000" i="1" dirty="0"/>
              <a:t>Kunde/Kundin, Pole/Polin, Gatte/Gattin, Bote/Botin</a:t>
            </a:r>
            <a:r>
              <a:rPr lang="de-DE" sz="2000" dirty="0"/>
              <a:t>  </a:t>
            </a:r>
          </a:p>
          <a:p>
            <a:pPr>
              <a:defRPr/>
            </a:pPr>
            <a:r>
              <a:rPr lang="de-DE" sz="2000" dirty="0"/>
              <a:t>-</a:t>
            </a:r>
            <a:r>
              <a:rPr lang="de-DE" sz="2000" dirty="0" err="1"/>
              <a:t>lich</a:t>
            </a:r>
            <a:r>
              <a:rPr lang="de-DE" sz="2000" dirty="0"/>
              <a:t>:  	</a:t>
            </a:r>
            <a:r>
              <a:rPr lang="de-DE" sz="2000" i="1" dirty="0"/>
              <a:t>rund/rundlich, Amt/amtlich, Monat/monatlich</a:t>
            </a:r>
            <a:r>
              <a:rPr lang="de-DE" sz="2000" dirty="0"/>
              <a:t> </a:t>
            </a:r>
          </a:p>
          <a:p>
            <a:pPr>
              <a:defRPr/>
            </a:pPr>
            <a:r>
              <a:rPr lang="de-DE" sz="2000" dirty="0"/>
              <a:t>-</a:t>
            </a:r>
            <a:r>
              <a:rPr lang="de-DE" sz="2000" dirty="0" err="1"/>
              <a:t>isch</a:t>
            </a:r>
            <a:r>
              <a:rPr lang="de-DE" sz="2000" dirty="0"/>
              <a:t>:  	</a:t>
            </a:r>
            <a:r>
              <a:rPr lang="de-DE" sz="2000" i="1" dirty="0"/>
              <a:t>Plastik/plastisch, Symbol/symbolisch</a:t>
            </a:r>
            <a:endParaRPr lang="de-DE" sz="2000" dirty="0"/>
          </a:p>
          <a:p>
            <a:pPr>
              <a:defRPr/>
            </a:pPr>
            <a:r>
              <a:rPr lang="de-DE" sz="2000" dirty="0"/>
              <a:t>-</a:t>
            </a:r>
            <a:r>
              <a:rPr lang="de-DE" sz="2000" dirty="0" err="1"/>
              <a:t>ig</a:t>
            </a:r>
            <a:r>
              <a:rPr lang="de-DE" sz="2000" dirty="0"/>
              <a:t>:  	</a:t>
            </a:r>
            <a:r>
              <a:rPr lang="de-DE" sz="2000" i="1" dirty="0"/>
              <a:t>Wolle/wollig, rosa/rosig, Wolke/wolkig</a:t>
            </a:r>
            <a:endParaRPr lang="de-DE" sz="2000" dirty="0"/>
          </a:p>
          <a:p>
            <a:pPr>
              <a:defRPr/>
            </a:pPr>
            <a:r>
              <a:rPr lang="de-DE" sz="2000" dirty="0"/>
              <a:t>-</a:t>
            </a:r>
            <a:r>
              <a:rPr lang="de-DE" sz="2000" dirty="0" err="1"/>
              <a:t>nis</a:t>
            </a:r>
            <a:r>
              <a:rPr lang="de-DE" sz="2000" dirty="0"/>
              <a:t>:  	</a:t>
            </a:r>
            <a:r>
              <a:rPr lang="de-DE" sz="2000" i="1" dirty="0"/>
              <a:t>wagen/Wagnis, befugen/Befugnis, erlauben/Erlaubnis, Ersparnis</a:t>
            </a:r>
            <a:r>
              <a:rPr lang="de-DE" sz="2000" dirty="0"/>
              <a:t> und </a:t>
            </a:r>
            <a:r>
              <a:rPr lang="de-DE" sz="2000" i="1" dirty="0"/>
              <a:t>Besorgnis</a:t>
            </a:r>
            <a:endParaRPr lang="de-DE" sz="2000" dirty="0"/>
          </a:p>
          <a:p>
            <a:pPr>
              <a:defRPr/>
            </a:pPr>
            <a:r>
              <a:rPr lang="de-DE" sz="2000" dirty="0"/>
              <a:t>-</a:t>
            </a:r>
            <a:r>
              <a:rPr lang="de-DE" sz="2000" dirty="0" err="1"/>
              <a:t>e</a:t>
            </a:r>
            <a:r>
              <a:rPr lang="de-DE" sz="2000" dirty="0"/>
              <a:t> (</a:t>
            </a:r>
            <a:r>
              <a:rPr lang="de-DE" sz="2000" dirty="0" err="1"/>
              <a:t>deverbale</a:t>
            </a:r>
            <a:r>
              <a:rPr lang="de-DE" sz="2000" dirty="0"/>
              <a:t> Substantive):  </a:t>
            </a:r>
            <a:r>
              <a:rPr lang="de-DE" sz="2000" i="1" dirty="0"/>
              <a:t>folgen/Folge, ruhen/Ruhe, fragen/Frage</a:t>
            </a:r>
            <a:r>
              <a:rPr lang="de-DE" sz="2000" dirty="0"/>
              <a:t> </a:t>
            </a:r>
          </a:p>
          <a:p>
            <a:pPr>
              <a:defRPr/>
            </a:pPr>
            <a:r>
              <a:rPr lang="de-DE" sz="2000" dirty="0"/>
              <a:t>-</a:t>
            </a:r>
            <a:r>
              <a:rPr lang="de-DE" sz="2000" dirty="0" err="1"/>
              <a:t>ling</a:t>
            </a:r>
            <a:r>
              <a:rPr lang="de-DE" sz="2000" dirty="0"/>
              <a:t>:  	</a:t>
            </a:r>
            <a:r>
              <a:rPr lang="de-DE" sz="2000" i="1" dirty="0"/>
              <a:t>Sonderling, Rohling, Bratling</a:t>
            </a:r>
            <a:endParaRPr lang="de-DE" sz="2000" dirty="0"/>
          </a:p>
          <a:p>
            <a:pPr>
              <a:defRPr/>
            </a:pPr>
            <a:r>
              <a:rPr lang="de-DE" sz="2000" dirty="0"/>
              <a:t>-</a:t>
            </a:r>
            <a:r>
              <a:rPr lang="de-DE" sz="2000" dirty="0" err="1"/>
              <a:t>erich</a:t>
            </a:r>
            <a:r>
              <a:rPr lang="de-DE" sz="2000" dirty="0"/>
              <a:t>:	</a:t>
            </a:r>
            <a:r>
              <a:rPr lang="de-DE" sz="2000" i="1" dirty="0"/>
              <a:t>Ratte/?</a:t>
            </a:r>
            <a:r>
              <a:rPr lang="de-DE" sz="2000" i="1" dirty="0" err="1"/>
              <a:t>Ratterich</a:t>
            </a:r>
            <a:endParaRPr lang="de-DE" sz="2000" dirty="0"/>
          </a:p>
          <a:p>
            <a:pPr>
              <a:defRPr/>
            </a:pPr>
            <a:r>
              <a:rPr lang="de-DE" sz="2000" dirty="0" err="1"/>
              <a:t>Ge</a:t>
            </a:r>
            <a:r>
              <a:rPr lang="de-DE" sz="2000" dirty="0"/>
              <a:t> … (</a:t>
            </a:r>
            <a:r>
              <a:rPr lang="de-DE" sz="2000" dirty="0" err="1"/>
              <a:t>e</a:t>
            </a:r>
            <a:r>
              <a:rPr lang="de-DE" sz="2000" dirty="0"/>
              <a:t>):  	</a:t>
            </a:r>
            <a:r>
              <a:rPr lang="de-DE" sz="2000" i="1" dirty="0" err="1"/>
              <a:t>rumsauen</a:t>
            </a:r>
            <a:r>
              <a:rPr lang="de-DE" sz="2000" i="1" dirty="0"/>
              <a:t>/</a:t>
            </a:r>
            <a:r>
              <a:rPr lang="de-DE" sz="2000" i="1" dirty="0" err="1"/>
              <a:t>Rumgesaue</a:t>
            </a:r>
            <a:r>
              <a:rPr lang="de-DE" sz="2000" i="1" dirty="0"/>
              <a:t>,</a:t>
            </a:r>
            <a:r>
              <a:rPr lang="de-DE" sz="2000" dirty="0"/>
              <a:t> </a:t>
            </a:r>
            <a:r>
              <a:rPr lang="de-DE" sz="2000" i="1" dirty="0"/>
              <a:t>tun/Getue,</a:t>
            </a:r>
            <a:r>
              <a:rPr lang="de-DE" sz="2000" dirty="0"/>
              <a:t> </a:t>
            </a:r>
            <a:r>
              <a:rPr lang="de-DE" sz="2000" i="1" dirty="0"/>
              <a:t>husten/</a:t>
            </a:r>
            <a:r>
              <a:rPr lang="de-DE" sz="2000" i="1" dirty="0" err="1"/>
              <a:t>Gehuste</a:t>
            </a:r>
            <a:endParaRPr lang="de-DE" sz="2000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809F575-F9AB-7E47-AF5A-EE246015B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000" y="6445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2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Datumsplatzhalter 3">
            <a:extLst>
              <a:ext uri="{FF2B5EF4-FFF2-40B4-BE49-F238E27FC236}">
                <a16:creationId xmlns:a16="http://schemas.microsoft.com/office/drawing/2014/main" id="{B92CABED-9C13-D14D-8059-6144DBF8FAB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863A6D2-A643-C149-9B70-C32A436B79CA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35842" name="Foliennummernplatzhalter 5">
            <a:extLst>
              <a:ext uri="{FF2B5EF4-FFF2-40B4-BE49-F238E27FC236}">
                <a16:creationId xmlns:a16="http://schemas.microsoft.com/office/drawing/2014/main" id="{30D22505-6E8C-6C44-8206-D6DFCDD5F1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9C8068-A520-DA49-AC77-C11EBCAB180F}" type="slidenum">
              <a:rPr lang="de-DE" altLang="de-DE" sz="1400"/>
              <a:pPr>
                <a:spcBef>
                  <a:spcPct val="0"/>
                </a:spcBef>
              </a:pPr>
              <a:t>34</a:t>
            </a:fld>
            <a:endParaRPr lang="de-DE" altLang="de-DE" sz="14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4EFC5A5-50F9-7647-B618-65D9F5BB9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1887" y="981076"/>
            <a:ext cx="11132456" cy="5038725"/>
          </a:xfrm>
        </p:spPr>
        <p:txBody>
          <a:bodyPr/>
          <a:lstStyle/>
          <a:p>
            <a:pPr>
              <a:defRPr/>
            </a:pPr>
            <a:r>
              <a:rPr lang="de-DE" b="1" dirty="0"/>
              <a:t>c. </a:t>
            </a:r>
            <a:r>
              <a:rPr lang="de-DE" b="1" dirty="0" err="1"/>
              <a:t>Affigierung</a:t>
            </a:r>
            <a:r>
              <a:rPr lang="de-DE" b="1" dirty="0"/>
              <a:t> mit Verniedlichungsaffixen </a:t>
            </a:r>
          </a:p>
          <a:p>
            <a:pPr>
              <a:defRPr/>
            </a:pPr>
            <a:r>
              <a:rPr lang="de-DE" i="1" dirty="0"/>
              <a:t>-</a:t>
            </a:r>
            <a:r>
              <a:rPr lang="de-DE" i="1" dirty="0" err="1"/>
              <a:t>chen</a:t>
            </a:r>
            <a:r>
              <a:rPr lang="de-DE" i="1" dirty="0"/>
              <a:t>: Frau/Frauchen, Blond/</a:t>
            </a:r>
            <a:r>
              <a:rPr lang="de-DE" i="1" dirty="0" err="1"/>
              <a:t>Blondchen</a:t>
            </a:r>
            <a:r>
              <a:rPr lang="de-DE" dirty="0"/>
              <a:t> </a:t>
            </a:r>
          </a:p>
          <a:p>
            <a:pPr>
              <a:defRPr/>
            </a:pPr>
            <a:endParaRPr lang="de-DE" dirty="0"/>
          </a:p>
          <a:p>
            <a:pPr marL="514350" indent="-514350">
              <a:buAutoNum type="alphaLcPeriod" startAt="4"/>
              <a:defRPr/>
            </a:pPr>
            <a:r>
              <a:rPr lang="de-DE" b="1" dirty="0"/>
              <a:t>Komparativ-Superlativ</a:t>
            </a:r>
            <a:r>
              <a:rPr lang="de-DE" dirty="0"/>
              <a:t>  </a:t>
            </a:r>
          </a:p>
          <a:p>
            <a:pPr>
              <a:defRPr/>
            </a:pPr>
            <a:r>
              <a:rPr lang="de-DE" i="1" dirty="0"/>
              <a:t>blau/blauer, schmal/schmaler, rund/runder</a:t>
            </a:r>
            <a:endParaRPr lang="de-DE" dirty="0"/>
          </a:p>
          <a:p>
            <a:pPr>
              <a:defRPr/>
            </a:pPr>
            <a:r>
              <a:rPr lang="de-DE" i="1" dirty="0"/>
              <a:t> </a:t>
            </a:r>
            <a:endParaRPr lang="de-DE" dirty="0"/>
          </a:p>
          <a:p>
            <a:pPr>
              <a:defRPr/>
            </a:pPr>
            <a:r>
              <a:rPr lang="de-DE" b="1" dirty="0"/>
              <a:t>e. Verbflexion  </a:t>
            </a:r>
          </a:p>
          <a:p>
            <a:pPr>
              <a:defRPr/>
            </a:pPr>
            <a:r>
              <a:rPr lang="de-DE" i="1" dirty="0"/>
              <a:t>lachen/lachst</a:t>
            </a:r>
            <a:endParaRPr lang="de-DE" dirty="0"/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86109B8-0046-AA4B-BFCF-A9159BF5B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5800" y="6714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4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Datumsplatzhalter 3">
            <a:extLst>
              <a:ext uri="{FF2B5EF4-FFF2-40B4-BE49-F238E27FC236}">
                <a16:creationId xmlns:a16="http://schemas.microsoft.com/office/drawing/2014/main" id="{9D3C169A-3B12-424B-A260-F12B64C2C72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F266923-BB6B-914A-A056-82996144AE57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37890" name="Foliennummernplatzhalter 5">
            <a:extLst>
              <a:ext uri="{FF2B5EF4-FFF2-40B4-BE49-F238E27FC236}">
                <a16:creationId xmlns:a16="http://schemas.microsoft.com/office/drawing/2014/main" id="{042A32B4-55F1-2144-A481-A74CFE3119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FB85ABA-AA2F-5448-ABB8-64DB790FBC94}" type="slidenum">
              <a:rPr lang="de-DE" altLang="de-DE" sz="1400"/>
              <a:pPr>
                <a:spcBef>
                  <a:spcPct val="0"/>
                </a:spcBef>
              </a:pPr>
              <a:t>35</a:t>
            </a:fld>
            <a:endParaRPr lang="de-DE" altLang="de-DE" sz="14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4EFC5A5-50F9-7647-B618-65D9F5BB9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3829" y="981076"/>
            <a:ext cx="10154785" cy="5038725"/>
          </a:xfrm>
        </p:spPr>
        <p:txBody>
          <a:bodyPr/>
          <a:lstStyle/>
          <a:p>
            <a:pPr>
              <a:defRPr/>
            </a:pPr>
            <a:r>
              <a:rPr lang="de-DE" dirty="0"/>
              <a:t>Umlaut ist auch keine Eigenschaft mancher Stämme (gegen Wiese 1987, 1994)</a:t>
            </a:r>
          </a:p>
          <a:p>
            <a:pPr>
              <a:defRPr/>
            </a:pPr>
            <a:r>
              <a:rPr lang="de-DE" dirty="0"/>
              <a:t>	</a:t>
            </a:r>
            <a:r>
              <a:rPr lang="de-DE" i="1" dirty="0"/>
              <a:t>kaufen </a:t>
            </a:r>
            <a:r>
              <a:rPr lang="de-DE" dirty="0"/>
              <a:t>vs.</a:t>
            </a:r>
            <a:r>
              <a:rPr lang="de-DE" i="1" dirty="0"/>
              <a:t> käuflich, Einkäufe</a:t>
            </a:r>
            <a:r>
              <a:rPr lang="de-DE" dirty="0"/>
              <a:t>, </a:t>
            </a:r>
          </a:p>
          <a:p>
            <a:pPr>
              <a:defRPr/>
            </a:pPr>
            <a:r>
              <a:rPr lang="de-DE" i="1" dirty="0"/>
              <a:t>	Beamter, amtlich</a:t>
            </a:r>
            <a:r>
              <a:rPr lang="de-DE" dirty="0"/>
              <a:t> vs. </a:t>
            </a:r>
            <a:r>
              <a:rPr lang="de-DE" i="1" dirty="0"/>
              <a:t>Ämtchen</a:t>
            </a:r>
            <a:r>
              <a:rPr lang="de-DE" dirty="0"/>
              <a:t>, </a:t>
            </a:r>
          </a:p>
          <a:p>
            <a:pPr>
              <a:defRPr/>
            </a:pPr>
            <a:r>
              <a:rPr lang="de-DE" i="1" dirty="0"/>
              <a:t>	böse</a:t>
            </a:r>
            <a:r>
              <a:rPr lang="de-DE" dirty="0"/>
              <a:t> vs.</a:t>
            </a:r>
            <a:r>
              <a:rPr lang="de-DE" i="1" dirty="0"/>
              <a:t>  Boshaftigkeit</a:t>
            </a:r>
            <a:r>
              <a:rPr lang="de-DE" dirty="0"/>
              <a:t>,  etc.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Umlaut kommt meistens in erstarrten lexikalisierten oder </a:t>
            </a:r>
            <a:r>
              <a:rPr lang="de-DE" dirty="0" err="1"/>
              <a:t>usualisierten</a:t>
            </a:r>
            <a:r>
              <a:rPr lang="de-DE" dirty="0"/>
              <a:t> Formen.</a:t>
            </a:r>
          </a:p>
          <a:p>
            <a:pPr>
              <a:defRPr/>
            </a:pPr>
            <a:r>
              <a:rPr lang="de-DE" dirty="0"/>
              <a:t>Eine Ausnahme ist das produktive Suffix –</a:t>
            </a:r>
            <a:r>
              <a:rPr lang="de-DE" i="1" dirty="0" err="1"/>
              <a:t>chen</a:t>
            </a:r>
            <a:r>
              <a:rPr lang="de-DE" i="1" dirty="0"/>
              <a:t> </a:t>
            </a:r>
            <a:r>
              <a:rPr lang="de-DE" dirty="0"/>
              <a:t> (und vielleicht auch –</a:t>
            </a:r>
            <a:r>
              <a:rPr lang="de-DE" i="1" dirty="0"/>
              <a:t>lein)</a:t>
            </a:r>
            <a:r>
              <a:rPr lang="de-DE" dirty="0"/>
              <a:t>  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754A31D-58A5-D441-B75C-BBCE0204E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8614" y="4332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8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Datumsplatzhalter 3">
            <a:extLst>
              <a:ext uri="{FF2B5EF4-FFF2-40B4-BE49-F238E27FC236}">
                <a16:creationId xmlns:a16="http://schemas.microsoft.com/office/drawing/2014/main" id="{A30AE12F-5160-5B4A-A8F1-F489E30D239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B2C3EE8-2C70-B24D-9C71-83F67DE92FD9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39938" name="Foliennummernplatzhalter 5">
            <a:extLst>
              <a:ext uri="{FF2B5EF4-FFF2-40B4-BE49-F238E27FC236}">
                <a16:creationId xmlns:a16="http://schemas.microsoft.com/office/drawing/2014/main" id="{C960E0CB-32B2-864B-A1B6-408DF60772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9C0FE68-6B08-F849-A2F8-73591A7193D1}" type="slidenum">
              <a:rPr lang="de-DE" altLang="de-DE" sz="1400"/>
              <a:pPr>
                <a:spcBef>
                  <a:spcPct val="0"/>
                </a:spcBef>
              </a:pPr>
              <a:t>36</a:t>
            </a:fld>
            <a:endParaRPr lang="de-DE" altLang="de-DE" sz="14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4EFC5A5-50F9-7647-B618-65D9F5BB9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1543" y="981076"/>
            <a:ext cx="10929257" cy="5038725"/>
          </a:xfrm>
        </p:spPr>
        <p:txBody>
          <a:bodyPr/>
          <a:lstStyle/>
          <a:p>
            <a:pPr>
              <a:defRPr/>
            </a:pPr>
            <a:r>
              <a:rPr lang="de-DE" b="1" i="1" dirty="0"/>
              <a:t>-</a:t>
            </a:r>
            <a:r>
              <a:rPr lang="de-DE" b="1" i="1" dirty="0" err="1"/>
              <a:t>chen</a:t>
            </a:r>
            <a:r>
              <a:rPr lang="de-DE" b="1" i="1" dirty="0"/>
              <a:t> </a:t>
            </a:r>
            <a:endParaRPr lang="de-DE" dirty="0"/>
          </a:p>
          <a:p>
            <a:pPr>
              <a:defRPr/>
            </a:pPr>
            <a:r>
              <a:rPr lang="de-DE" dirty="0"/>
              <a:t>	Phonologische Eigenschaften des Umlauts	</a:t>
            </a:r>
          </a:p>
          <a:p>
            <a:pPr>
              <a:defRPr/>
            </a:pPr>
            <a:r>
              <a:rPr lang="de-DE" dirty="0"/>
              <a:t>a.	Umlaut ist Vorverlagerung eines Stammvokals.</a:t>
            </a:r>
          </a:p>
          <a:p>
            <a:pPr>
              <a:defRPr/>
            </a:pPr>
            <a:r>
              <a:rPr lang="de-DE" dirty="0"/>
              <a:t>b.	Umlaut findet in der Silbe statt, die zum Suffix </a:t>
            </a:r>
            <a:r>
              <a:rPr lang="de-DE" dirty="0" err="1"/>
              <a:t>adjazent</a:t>
            </a:r>
            <a:r>
              <a:rPr lang="de-DE" dirty="0"/>
              <a:t> ist: Sie bilden zusammen einen metrischen Fuß.</a:t>
            </a:r>
          </a:p>
          <a:p>
            <a:pPr>
              <a:defRPr/>
            </a:pPr>
            <a:r>
              <a:rPr lang="de-DE" dirty="0"/>
              <a:t>c. 	Es können dabei </a:t>
            </a:r>
            <a:r>
              <a:rPr lang="de-DE" dirty="0" err="1"/>
              <a:t>Schwasilben</a:t>
            </a:r>
            <a:r>
              <a:rPr lang="de-DE" dirty="0"/>
              <a:t> übersprungen werden.</a:t>
            </a:r>
          </a:p>
          <a:p>
            <a:pPr>
              <a:defRPr/>
            </a:pPr>
            <a:r>
              <a:rPr lang="de-DE" dirty="0"/>
              <a:t>d. 	Umlaut betrifft betonte Vokale.</a:t>
            </a:r>
          </a:p>
          <a:p>
            <a:pPr>
              <a:defRPr/>
            </a:pPr>
            <a:r>
              <a:rPr lang="de-DE" dirty="0"/>
              <a:t>e.	Umlaut iteriert nicht.</a:t>
            </a:r>
          </a:p>
          <a:p>
            <a:pPr>
              <a:defRPr/>
            </a:pPr>
            <a:r>
              <a:rPr lang="de-DE" dirty="0"/>
              <a:t>f. 	Umlaut findet innerhalb eines Prosodischen Wortes statt.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CD23069-5DE5-7045-B904-E6D6B5379D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5083" y="5746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3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umsplatzhalter 3">
            <a:extLst>
              <a:ext uri="{FF2B5EF4-FFF2-40B4-BE49-F238E27FC236}">
                <a16:creationId xmlns:a16="http://schemas.microsoft.com/office/drawing/2014/main" id="{D9E87938-404C-D641-9AFD-A68BA25F02D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CFBC05B-A751-6846-A95C-2B09C01362D0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41986" name="Foliennummernplatzhalter 5">
            <a:extLst>
              <a:ext uri="{FF2B5EF4-FFF2-40B4-BE49-F238E27FC236}">
                <a16:creationId xmlns:a16="http://schemas.microsoft.com/office/drawing/2014/main" id="{1EFD724C-4FA4-AB4C-A0EC-E5D588BEAF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32FB089-A8EB-3A4C-9675-E03BCC9B5977}" type="slidenum">
              <a:rPr lang="de-DE" altLang="de-DE" sz="1400"/>
              <a:pPr>
                <a:spcBef>
                  <a:spcPct val="0"/>
                </a:spcBef>
              </a:pPr>
              <a:t>37</a:t>
            </a:fld>
            <a:endParaRPr lang="de-DE" altLang="de-DE" sz="14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4EFC5A5-50F9-7647-B618-65D9F5BB9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3829" y="981076"/>
            <a:ext cx="10154785" cy="5038725"/>
          </a:xfrm>
        </p:spPr>
        <p:txBody>
          <a:bodyPr/>
          <a:lstStyle/>
          <a:p>
            <a:pPr>
              <a:defRPr/>
            </a:pPr>
            <a:r>
              <a:rPr lang="de-DE" dirty="0"/>
              <a:t>	Bruder		–	Brüderchen</a:t>
            </a:r>
          </a:p>
          <a:p>
            <a:pPr>
              <a:defRPr/>
            </a:pPr>
            <a:r>
              <a:rPr lang="de-DE" dirty="0"/>
              <a:t>	Vater			–	Väterchen</a:t>
            </a:r>
          </a:p>
          <a:p>
            <a:pPr>
              <a:defRPr/>
            </a:pPr>
            <a:r>
              <a:rPr lang="de-DE" dirty="0"/>
              <a:t>	Mauer		–	Mäuerchen</a:t>
            </a:r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dirty="0"/>
              <a:t>	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83547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Datumsplatzhalter 3">
            <a:extLst>
              <a:ext uri="{FF2B5EF4-FFF2-40B4-BE49-F238E27FC236}">
                <a16:creationId xmlns:a16="http://schemas.microsoft.com/office/drawing/2014/main" id="{8D2ABDEA-FB0D-9541-902E-B9E5BE25051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1F15483-805B-9F44-8871-E02EA395EE60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44034" name="Foliennummernplatzhalter 5">
            <a:extLst>
              <a:ext uri="{FF2B5EF4-FFF2-40B4-BE49-F238E27FC236}">
                <a16:creationId xmlns:a16="http://schemas.microsoft.com/office/drawing/2014/main" id="{BA46958F-41E9-4A4B-90DD-D26B1921B4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359C13F-E307-0146-BF2B-94B4CDBE092C}" type="slidenum">
              <a:rPr lang="de-DE" altLang="de-DE" sz="1400"/>
              <a:pPr>
                <a:spcBef>
                  <a:spcPct val="0"/>
                </a:spcBef>
              </a:pPr>
              <a:t>38</a:t>
            </a:fld>
            <a:endParaRPr lang="de-DE" altLang="de-DE" sz="14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4EFC5A5-50F9-7647-B618-65D9F5BB9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5771" y="981076"/>
            <a:ext cx="11596915" cy="5038725"/>
          </a:xfrm>
        </p:spPr>
        <p:txBody>
          <a:bodyPr/>
          <a:lstStyle/>
          <a:p>
            <a:pPr>
              <a:defRPr/>
            </a:pPr>
            <a:r>
              <a:rPr lang="de-DE" dirty="0"/>
              <a:t>Umlaut im Althochdeutschen (Braune 1961)</a:t>
            </a:r>
          </a:p>
          <a:p>
            <a:pPr>
              <a:defRPr/>
            </a:pPr>
            <a:r>
              <a:rPr lang="de-DE" dirty="0"/>
              <a:t>a.	[</a:t>
            </a:r>
            <a:r>
              <a:rPr lang="de-DE" dirty="0" err="1"/>
              <a:t>zahar-zæheri</a:t>
            </a:r>
            <a:r>
              <a:rPr lang="de-DE" dirty="0"/>
              <a:t>]  ‘Träne-Tränen’	(geschrieben als </a:t>
            </a:r>
            <a:r>
              <a:rPr lang="de-DE" dirty="0" err="1"/>
              <a:t>zahari</a:t>
            </a:r>
            <a:r>
              <a:rPr lang="de-DE" dirty="0"/>
              <a:t> oder </a:t>
            </a:r>
            <a:r>
              <a:rPr lang="de-DE" dirty="0" err="1"/>
              <a:t>zahiri</a:t>
            </a:r>
            <a:r>
              <a:rPr lang="de-DE" dirty="0"/>
              <a:t>) </a:t>
            </a:r>
          </a:p>
          <a:p>
            <a:pPr>
              <a:defRPr/>
            </a:pPr>
            <a:r>
              <a:rPr lang="de-DE" dirty="0"/>
              <a:t>	[</a:t>
            </a:r>
            <a:r>
              <a:rPr lang="de-DE" dirty="0" err="1"/>
              <a:t>fræveli</a:t>
            </a:r>
            <a:r>
              <a:rPr lang="de-DE" dirty="0"/>
              <a:t>]            ‘kühn’   	(geschrieben als </a:t>
            </a:r>
            <a:r>
              <a:rPr lang="de-DE" dirty="0" err="1"/>
              <a:t>fravali</a:t>
            </a:r>
            <a:r>
              <a:rPr lang="de-DE" dirty="0"/>
              <a:t> oder </a:t>
            </a:r>
            <a:r>
              <a:rPr lang="de-DE" dirty="0" err="1"/>
              <a:t>fravili</a:t>
            </a:r>
            <a:r>
              <a:rPr lang="de-DE" dirty="0"/>
              <a:t>)</a:t>
            </a:r>
          </a:p>
          <a:p>
            <a:pPr>
              <a:defRPr/>
            </a:pPr>
            <a:r>
              <a:rPr lang="de-DE" dirty="0"/>
              <a:t>	[</a:t>
            </a:r>
            <a:r>
              <a:rPr lang="de-DE" dirty="0" err="1"/>
              <a:t>mægedi</a:t>
            </a:r>
            <a:r>
              <a:rPr lang="de-DE" dirty="0"/>
              <a:t>]   	     ‘Mädchen, </a:t>
            </a:r>
            <a:r>
              <a:rPr lang="de-DE" dirty="0" err="1"/>
              <a:t>pl</a:t>
            </a:r>
            <a:r>
              <a:rPr lang="de-DE" dirty="0"/>
              <a:t>’(geschrieben als </a:t>
            </a:r>
            <a:r>
              <a:rPr lang="de-DE" dirty="0" err="1"/>
              <a:t>magadi</a:t>
            </a:r>
            <a:r>
              <a:rPr lang="de-DE" dirty="0"/>
              <a:t> oder </a:t>
            </a:r>
            <a:r>
              <a:rPr lang="de-DE" dirty="0" err="1"/>
              <a:t>magedi</a:t>
            </a:r>
            <a:r>
              <a:rPr lang="de-DE" dirty="0"/>
              <a:t>)</a:t>
            </a:r>
          </a:p>
          <a:p>
            <a:pPr>
              <a:defRPr/>
            </a:pPr>
            <a:r>
              <a:rPr lang="de-DE" dirty="0"/>
              <a:t>	[</a:t>
            </a:r>
            <a:r>
              <a:rPr lang="de-DE" dirty="0" err="1"/>
              <a:t>jægeri</a:t>
            </a:r>
            <a:r>
              <a:rPr lang="de-DE" dirty="0"/>
              <a:t>]             ‘Jäger’     	(geschrieben als </a:t>
            </a:r>
            <a:r>
              <a:rPr lang="de-DE" dirty="0" err="1"/>
              <a:t>jagari</a:t>
            </a:r>
            <a:r>
              <a:rPr lang="de-DE" dirty="0"/>
              <a:t> oder </a:t>
            </a:r>
            <a:r>
              <a:rPr lang="de-DE" dirty="0" err="1"/>
              <a:t>jagiri</a:t>
            </a:r>
            <a:r>
              <a:rPr lang="de-DE" dirty="0"/>
              <a:t>)</a:t>
            </a:r>
          </a:p>
          <a:p>
            <a:pPr>
              <a:defRPr/>
            </a:pPr>
            <a:r>
              <a:rPr lang="de-DE" dirty="0"/>
              <a:t>b.	[gast-</a:t>
            </a:r>
            <a:r>
              <a:rPr lang="de-DE" dirty="0" err="1"/>
              <a:t>gesti</a:t>
            </a:r>
            <a:r>
              <a:rPr lang="de-DE" dirty="0"/>
              <a:t>]        ‘Gast’ – ‘Gäste’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889F8CB-4B24-FC48-A73C-F27EF842C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5800" y="5746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9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umsplatzhalter 3">
            <a:extLst>
              <a:ext uri="{FF2B5EF4-FFF2-40B4-BE49-F238E27FC236}">
                <a16:creationId xmlns:a16="http://schemas.microsoft.com/office/drawing/2014/main" id="{0A2E4CF4-2603-2A46-B832-82D461E907C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DC5B19A-AFFB-F148-BE35-B07DDF3EC721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41986" name="Foliennummernplatzhalter 5">
            <a:extLst>
              <a:ext uri="{FF2B5EF4-FFF2-40B4-BE49-F238E27FC236}">
                <a16:creationId xmlns:a16="http://schemas.microsoft.com/office/drawing/2014/main" id="{24A999F9-6C4E-AF43-BA9D-21CA38E10D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D73DD1-E5E4-B24B-B0E3-6590B2799B76}" type="slidenum">
              <a:rPr lang="de-DE" altLang="de-DE" sz="1400"/>
              <a:pPr>
                <a:spcBef>
                  <a:spcPct val="0"/>
                </a:spcBef>
              </a:pPr>
              <a:t>39</a:t>
            </a:fld>
            <a:endParaRPr lang="de-DE" altLang="de-DE" sz="140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BEB8A3FF-5BBF-2A49-8B00-EDC4F4E10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1671" y="981076"/>
            <a:ext cx="9771529" cy="5038725"/>
          </a:xfrm>
        </p:spPr>
        <p:txBody>
          <a:bodyPr/>
          <a:lstStyle/>
          <a:p>
            <a:r>
              <a:rPr lang="en-GB" altLang="en-DE" sz="2000" dirty="0">
                <a:ea typeface="ＭＳ Ｐゴシック" panose="020B0600070205080204" pitchFamily="34" charset="-128"/>
              </a:rPr>
              <a:t>Hall, T.A. (1989). ‘Lexical Phonology and the distribution of German [</a:t>
            </a:r>
            <a:r>
              <a:rPr lang="en-GB" altLang="en-DE" sz="2000" dirty="0" err="1">
                <a:ea typeface="ＭＳ Ｐゴシック" panose="020B0600070205080204" pitchFamily="34" charset="-128"/>
              </a:rPr>
              <a:t>ç</a:t>
            </a:r>
            <a:r>
              <a:rPr lang="en-GB" altLang="en-DE" sz="2000" dirty="0">
                <a:ea typeface="ＭＳ Ｐゴシック" panose="020B0600070205080204" pitchFamily="34" charset="-128"/>
              </a:rPr>
              <a:t>] and [x].’ Phonology 6, 1. 1-17.</a:t>
            </a:r>
            <a:endParaRPr lang="de-DE" altLang="en-DE" sz="2000" dirty="0">
              <a:ea typeface="ＭＳ Ｐゴシック" panose="020B0600070205080204" pitchFamily="34" charset="-128"/>
            </a:endParaRPr>
          </a:p>
          <a:p>
            <a:r>
              <a:rPr lang="en-GB" altLang="en-DE" sz="2000" dirty="0" err="1">
                <a:ea typeface="ＭＳ Ｐゴシック" panose="020B0600070205080204" pitchFamily="34" charset="-128"/>
              </a:rPr>
              <a:t>Itô</a:t>
            </a:r>
            <a:r>
              <a:rPr lang="en-GB" altLang="en-DE" sz="2000" dirty="0">
                <a:ea typeface="ＭＳ Ｐゴシック" panose="020B0600070205080204" pitchFamily="34" charset="-128"/>
              </a:rPr>
              <a:t>, Junko &amp; </a:t>
            </a:r>
            <a:r>
              <a:rPr lang="en-GB" altLang="en-DE" sz="2000" dirty="0" err="1">
                <a:ea typeface="ＭＳ Ｐゴシック" panose="020B0600070205080204" pitchFamily="34" charset="-128"/>
              </a:rPr>
              <a:t>Mester</a:t>
            </a:r>
            <a:r>
              <a:rPr lang="en-GB" altLang="en-DE" sz="2000" dirty="0">
                <a:ea typeface="ＭＳ Ｐゴシック" panose="020B0600070205080204" pitchFamily="34" charset="-128"/>
              </a:rPr>
              <a:t>, Armin (2003). ‘On the sources of opacity in OT: Coda processes in German.’ In: C. </a:t>
            </a:r>
            <a:r>
              <a:rPr lang="en-GB" altLang="en-DE" sz="2000" dirty="0" err="1">
                <a:ea typeface="ＭＳ Ｐゴシック" panose="020B0600070205080204" pitchFamily="34" charset="-128"/>
              </a:rPr>
              <a:t>Féry</a:t>
            </a:r>
            <a:r>
              <a:rPr lang="en-GB" altLang="en-DE" sz="2000" dirty="0">
                <a:ea typeface="ＭＳ Ｐゴシック" panose="020B0600070205080204" pitchFamily="34" charset="-128"/>
              </a:rPr>
              <a:t> &amp; Ruben van de </a:t>
            </a:r>
            <a:r>
              <a:rPr lang="en-GB" altLang="en-DE" sz="2000" dirty="0" err="1">
                <a:ea typeface="ＭＳ Ｐゴシック" panose="020B0600070205080204" pitchFamily="34" charset="-128"/>
              </a:rPr>
              <a:t>Vijver</a:t>
            </a:r>
            <a:r>
              <a:rPr lang="en-GB" altLang="en-DE" sz="2000" dirty="0">
                <a:ea typeface="ＭＳ Ｐゴシック" panose="020B0600070205080204" pitchFamily="34" charset="-128"/>
              </a:rPr>
              <a:t> (eds.) “The Syllable in Optimality Theory”. Cambridge University Press. 271-303.</a:t>
            </a:r>
            <a:endParaRPr lang="de-DE" altLang="en-DE" sz="2000" dirty="0">
              <a:ea typeface="ＭＳ Ｐゴシック" panose="020B0600070205080204" pitchFamily="34" charset="-128"/>
            </a:endParaRPr>
          </a:p>
          <a:p>
            <a:r>
              <a:rPr lang="en-GB" altLang="en-DE" sz="2000" dirty="0">
                <a:ea typeface="ＭＳ Ｐゴシック" panose="020B0600070205080204" pitchFamily="34" charset="-128"/>
              </a:rPr>
              <a:t>Iverson Gregory K. &amp; Joe Salmons (1992). ‘The place of Structure Preservation in German diminutive formation.’ Phonology 9.1. 137-143.</a:t>
            </a:r>
          </a:p>
          <a:p>
            <a:r>
              <a:rPr lang="de-DE" altLang="en-DE" sz="2000" dirty="0">
                <a:ea typeface="ＭＳ Ｐゴシック" panose="020B0600070205080204" pitchFamily="34" charset="-128"/>
              </a:rPr>
              <a:t> </a:t>
            </a:r>
            <a:r>
              <a:rPr lang="de-DE" altLang="en-DE" sz="2000" dirty="0" err="1">
                <a:ea typeface="ＭＳ Ｐゴシック" panose="020B0600070205080204" pitchFamily="34" charset="-128"/>
              </a:rPr>
              <a:t>Macfarland</a:t>
            </a:r>
            <a:r>
              <a:rPr lang="de-DE" altLang="en-DE" sz="2000" dirty="0">
                <a:ea typeface="ＭＳ Ｐゴシック" panose="020B0600070205080204" pitchFamily="34" charset="-128"/>
              </a:rPr>
              <a:t>, T. &amp; J. </a:t>
            </a:r>
            <a:r>
              <a:rPr lang="de-DE" altLang="en-DE" sz="2000" dirty="0" err="1">
                <a:ea typeface="ＭＳ Ｐゴシック" panose="020B0600070205080204" pitchFamily="34" charset="-128"/>
              </a:rPr>
              <a:t>Pierrehumbert</a:t>
            </a:r>
            <a:r>
              <a:rPr lang="de-DE" altLang="en-DE" sz="2000" dirty="0">
                <a:ea typeface="ＭＳ Ｐゴシック" panose="020B0600070205080204" pitchFamily="34" charset="-128"/>
              </a:rPr>
              <a:t> (1991). </a:t>
            </a:r>
            <a:r>
              <a:rPr lang="en-GB" altLang="en-DE" sz="2000" dirty="0">
                <a:ea typeface="ＭＳ Ｐゴシック" panose="020B0600070205080204" pitchFamily="34" charset="-128"/>
              </a:rPr>
              <a:t>‘On ich-</a:t>
            </a:r>
            <a:r>
              <a:rPr lang="en-GB" altLang="en-DE" sz="2000" dirty="0" err="1">
                <a:ea typeface="ＭＳ Ｐゴシック" panose="020B0600070205080204" pitchFamily="34" charset="-128"/>
              </a:rPr>
              <a:t>Laut</a:t>
            </a:r>
            <a:r>
              <a:rPr lang="en-GB" altLang="en-DE" sz="2000" dirty="0">
                <a:ea typeface="ＭＳ Ｐゴシック" panose="020B0600070205080204" pitchFamily="34" charset="-128"/>
              </a:rPr>
              <a:t>, ach-</a:t>
            </a:r>
            <a:r>
              <a:rPr lang="en-GB" altLang="en-DE" sz="2000" dirty="0" err="1">
                <a:ea typeface="ＭＳ Ｐゴシック" panose="020B0600070205080204" pitchFamily="34" charset="-128"/>
              </a:rPr>
              <a:t>Laut</a:t>
            </a:r>
            <a:r>
              <a:rPr lang="en-GB" altLang="en-DE" sz="2000" dirty="0">
                <a:ea typeface="ＭＳ Ｐゴシック" panose="020B0600070205080204" pitchFamily="34" charset="-128"/>
              </a:rPr>
              <a:t> and Structure Preservation.’ Phonology 8. </a:t>
            </a:r>
            <a:r>
              <a:rPr lang="de-DE" altLang="en-DE" sz="2000" dirty="0">
                <a:ea typeface="ＭＳ Ｐゴシック" panose="020B0600070205080204" pitchFamily="34" charset="-128"/>
              </a:rPr>
              <a:t>171-180.</a:t>
            </a:r>
          </a:p>
          <a:p>
            <a:r>
              <a:rPr lang="en-GB" altLang="en-DE" sz="2000" dirty="0">
                <a:ea typeface="ＭＳ Ｐゴシック" panose="020B0600070205080204" pitchFamily="34" charset="-128"/>
              </a:rPr>
              <a:t>Merchant, J. (1996). ‘Alignment and fricative assimilation in German.’ </a:t>
            </a:r>
            <a:r>
              <a:rPr lang="de-DE" altLang="en-DE" sz="2000" dirty="0" err="1">
                <a:ea typeface="ＭＳ Ｐゴシック" panose="020B0600070205080204" pitchFamily="34" charset="-128"/>
              </a:rPr>
              <a:t>Linguistic</a:t>
            </a:r>
            <a:r>
              <a:rPr lang="de-DE" altLang="en-DE" sz="2000" dirty="0">
                <a:ea typeface="ＭＳ Ｐゴシック" panose="020B0600070205080204" pitchFamily="34" charset="-128"/>
              </a:rPr>
              <a:t> </a:t>
            </a:r>
            <a:r>
              <a:rPr lang="de-DE" altLang="en-DE" sz="2000" dirty="0" err="1">
                <a:ea typeface="ＭＳ Ｐゴシック" panose="020B0600070205080204" pitchFamily="34" charset="-128"/>
              </a:rPr>
              <a:t>Inquiry</a:t>
            </a:r>
            <a:r>
              <a:rPr lang="de-DE" altLang="en-DE" sz="2000" dirty="0">
                <a:ea typeface="ＭＳ Ｐゴシック" panose="020B0600070205080204" pitchFamily="34" charset="-128"/>
              </a:rPr>
              <a:t>, 27, 709-719.</a:t>
            </a:r>
          </a:p>
          <a:p>
            <a:r>
              <a:rPr lang="en-GB" altLang="en-DE" sz="2000" dirty="0" err="1">
                <a:ea typeface="ＭＳ Ｐゴシック" panose="020B0600070205080204" pitchFamily="34" charset="-128"/>
              </a:rPr>
              <a:t>Noske</a:t>
            </a:r>
            <a:r>
              <a:rPr lang="en-GB" altLang="en-DE" sz="2000" dirty="0">
                <a:ea typeface="ＭＳ Ｐゴシック" panose="020B0600070205080204" pitchFamily="34" charset="-128"/>
              </a:rPr>
              <a:t>, Manuela (1997). ‘Feature Spreading as Dealignment: The Distribution of </a:t>
            </a:r>
            <a:r>
              <a:rPr lang="en-GB" altLang="en-DE" sz="2000" i="1" dirty="0" err="1">
                <a:ea typeface="ＭＳ Ｐゴシック" panose="020B0600070205080204" pitchFamily="34" charset="-128"/>
              </a:rPr>
              <a:t>ç</a:t>
            </a:r>
            <a:r>
              <a:rPr lang="en-GB" altLang="en-DE" sz="2000" dirty="0">
                <a:ea typeface="ＭＳ Ｐゴシック" panose="020B0600070205080204" pitchFamily="34" charset="-128"/>
              </a:rPr>
              <a:t> and </a:t>
            </a:r>
            <a:r>
              <a:rPr lang="en-GB" altLang="en-DE" sz="2000" i="1" dirty="0">
                <a:ea typeface="ＭＳ Ｐゴシック" panose="020B0600070205080204" pitchFamily="34" charset="-128"/>
              </a:rPr>
              <a:t>x</a:t>
            </a:r>
            <a:r>
              <a:rPr lang="en-GB" altLang="en-DE" sz="2000" dirty="0">
                <a:ea typeface="ＭＳ Ｐゴシック" panose="020B0600070205080204" pitchFamily="34" charset="-128"/>
              </a:rPr>
              <a:t> in German.’ Phonology 14. 221-34.</a:t>
            </a:r>
            <a:endParaRPr lang="de-DE" altLang="en-DE" sz="2000" dirty="0">
              <a:ea typeface="ＭＳ Ｐゴシック" panose="020B0600070205080204" pitchFamily="34" charset="-128"/>
            </a:endParaRPr>
          </a:p>
          <a:p>
            <a:r>
              <a:rPr lang="en-GB" altLang="en-DE" sz="2000" dirty="0">
                <a:ea typeface="ＭＳ Ｐゴシック" panose="020B0600070205080204" pitchFamily="34" charset="-128"/>
              </a:rPr>
              <a:t>Wiese, R. (1996). ‘The phonology of German.’ Oxford: Clarendon Press.</a:t>
            </a:r>
            <a:endParaRPr lang="de-DE" altLang="en-DE" sz="2000" dirty="0">
              <a:ea typeface="ＭＳ Ｐゴシック" panose="020B0600070205080204" pitchFamily="34" charset="-128"/>
            </a:endParaRP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endParaRPr lang="de-DE" altLang="en-DE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7018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atumsplatzhalter 3">
            <a:extLst>
              <a:ext uri="{FF2B5EF4-FFF2-40B4-BE49-F238E27FC236}">
                <a16:creationId xmlns:a16="http://schemas.microsoft.com/office/drawing/2014/main" id="{A21D53D1-B845-4B43-BBCB-8FF87661AB6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C25431-528C-784F-A1C7-A26B7B89E199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21506" name="Foliennummernplatzhalter 5">
            <a:extLst>
              <a:ext uri="{FF2B5EF4-FFF2-40B4-BE49-F238E27FC236}">
                <a16:creationId xmlns:a16="http://schemas.microsoft.com/office/drawing/2014/main" id="{47B02173-998E-904F-A758-F35ED3A0E3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0AAC13-A64B-5D45-BA15-806A7202F0AB}" type="slidenum">
              <a:rPr lang="de-DE" altLang="de-DE" sz="1400"/>
              <a:pPr>
                <a:spcBef>
                  <a:spcPct val="0"/>
                </a:spcBef>
              </a:pPr>
              <a:t>4</a:t>
            </a:fld>
            <a:endParaRPr lang="de-DE" altLang="de-DE" sz="140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2468030-EC23-4249-A6D3-EAACCCDC9D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1671" y="981076"/>
            <a:ext cx="10762129" cy="5038725"/>
          </a:xfrm>
        </p:spPr>
        <p:txBody>
          <a:bodyPr/>
          <a:lstStyle/>
          <a:p>
            <a:pPr>
              <a:defRPr/>
            </a:pPr>
            <a:r>
              <a:rPr lang="de-DE" dirty="0"/>
              <a:t>[x] nach einem hinteren Vokal </a:t>
            </a:r>
          </a:p>
          <a:p>
            <a:pPr>
              <a:defRPr/>
            </a:pPr>
            <a:r>
              <a:rPr lang="de-DE" dirty="0"/>
              <a:t>Nach [</a:t>
            </a:r>
            <a:r>
              <a:rPr lang="de-DE" dirty="0" err="1"/>
              <a:t>u</a:t>
            </a:r>
            <a:r>
              <a:rPr lang="de-DE" dirty="0"/>
              <a:t>/</a:t>
            </a:r>
            <a:r>
              <a:rPr lang="de-DE" dirty="0" err="1"/>
              <a:t>ʊ</a:t>
            </a:r>
            <a:r>
              <a:rPr lang="de-DE" dirty="0"/>
              <a:t>]:</a:t>
            </a:r>
            <a:r>
              <a:rPr lang="en-DE" dirty="0"/>
              <a:t> </a:t>
            </a:r>
            <a:r>
              <a:rPr lang="de-DE" dirty="0"/>
              <a:t>	Buch [</a:t>
            </a:r>
            <a:r>
              <a:rPr lang="de-DE" dirty="0" err="1"/>
              <a:t>u:x</a:t>
            </a:r>
            <a:r>
              <a:rPr lang="de-DE" dirty="0"/>
              <a:t>]	Buche [</a:t>
            </a:r>
            <a:r>
              <a:rPr lang="de-DE" dirty="0" err="1"/>
              <a:t>u:x</a:t>
            </a:r>
            <a:r>
              <a:rPr lang="de-DE" dirty="0"/>
              <a:t>]	 	Bucht, Sucht [</a:t>
            </a:r>
            <a:r>
              <a:rPr lang="de-DE" dirty="0" err="1"/>
              <a:t>ʊx</a:t>
            </a:r>
            <a:r>
              <a:rPr lang="de-DE" dirty="0"/>
              <a:t>] </a:t>
            </a:r>
          </a:p>
          <a:p>
            <a:pPr>
              <a:defRPr/>
            </a:pPr>
            <a:r>
              <a:rPr lang="en-US" dirty="0" err="1"/>
              <a:t>Nach</a:t>
            </a:r>
            <a:r>
              <a:rPr lang="en-US" dirty="0"/>
              <a:t> [o/</a:t>
            </a:r>
            <a:r>
              <a:rPr lang="en-US" dirty="0" err="1"/>
              <a:t>ɔ</a:t>
            </a:r>
            <a:r>
              <a:rPr lang="en-US" dirty="0"/>
              <a:t>]:</a:t>
            </a:r>
            <a:r>
              <a:rPr lang="en-DE" dirty="0"/>
              <a:t> </a:t>
            </a:r>
            <a:r>
              <a:rPr lang="de-DE" dirty="0"/>
              <a:t>	hoch [</a:t>
            </a:r>
            <a:r>
              <a:rPr lang="de-DE" dirty="0" err="1"/>
              <a:t>o:x</a:t>
            </a:r>
            <a:r>
              <a:rPr lang="de-DE" dirty="0"/>
              <a:t>]	 Bochum [</a:t>
            </a:r>
            <a:r>
              <a:rPr lang="de-DE" dirty="0" err="1"/>
              <a:t>o:x</a:t>
            </a:r>
            <a:r>
              <a:rPr lang="de-DE" dirty="0"/>
              <a:t>] 	</a:t>
            </a:r>
            <a:r>
              <a:rPr lang="de-DE" dirty="0" err="1"/>
              <a:t>Masoch</a:t>
            </a:r>
            <a:r>
              <a:rPr lang="de-DE" dirty="0"/>
              <a:t>, Masochist [</a:t>
            </a:r>
            <a:r>
              <a:rPr lang="de-DE" dirty="0" err="1"/>
              <a:t>ɔx</a:t>
            </a:r>
            <a:r>
              <a:rPr lang="de-DE" dirty="0"/>
              <a:t>] 	</a:t>
            </a:r>
          </a:p>
          <a:p>
            <a:pPr>
              <a:defRPr/>
            </a:pPr>
            <a:r>
              <a:rPr lang="de-DE" dirty="0"/>
              <a:t>Nach [a]:	nach [</a:t>
            </a:r>
            <a:r>
              <a:rPr lang="de-DE" dirty="0" err="1"/>
              <a:t>a:x</a:t>
            </a:r>
            <a:r>
              <a:rPr lang="de-DE" dirty="0"/>
              <a:t>]	 Lache [</a:t>
            </a:r>
            <a:r>
              <a:rPr lang="de-DE" dirty="0" err="1"/>
              <a:t>a:x</a:t>
            </a:r>
            <a:r>
              <a:rPr lang="de-DE" dirty="0"/>
              <a:t>] 		sachte, Rachel [</a:t>
            </a:r>
            <a:r>
              <a:rPr lang="de-DE" dirty="0" err="1"/>
              <a:t>ax</a:t>
            </a:r>
            <a:r>
              <a:rPr lang="de-DE" dirty="0"/>
              <a:t>]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[x] nach Diphthong [</a:t>
            </a:r>
            <a:r>
              <a:rPr lang="de-DE" dirty="0" err="1"/>
              <a:t>aʊ</a:t>
            </a:r>
            <a:r>
              <a:rPr lang="de-DE" dirty="0"/>
              <a:t>̯]</a:t>
            </a:r>
          </a:p>
          <a:p>
            <a:pPr>
              <a:defRPr/>
            </a:pPr>
            <a:r>
              <a:rPr lang="de-DE" dirty="0"/>
              <a:t>	Bauch, tauchen [</a:t>
            </a:r>
            <a:r>
              <a:rPr lang="de-DE" dirty="0" err="1"/>
              <a:t>aʊ̯x</a:t>
            </a:r>
            <a:r>
              <a:rPr lang="de-DE" dirty="0"/>
              <a:t>]</a:t>
            </a:r>
          </a:p>
          <a:p>
            <a:pPr marL="14288" indent="-14288">
              <a:defRPr/>
            </a:pPr>
            <a:endParaRPr lang="de-DE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A62E6C8-6D67-A54C-A137-BF1170B5C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1257" y="3810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2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 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de-DE" altLang="de-DE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Bis nächste Woche!</a:t>
            </a:r>
            <a:endParaRPr lang="de-DE" altLang="de-DE" i="1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4417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atumsplatzhalter 3">
            <a:extLst>
              <a:ext uri="{FF2B5EF4-FFF2-40B4-BE49-F238E27FC236}">
                <a16:creationId xmlns:a16="http://schemas.microsoft.com/office/drawing/2014/main" id="{A21D53D1-B845-4B43-BBCB-8FF87661AB6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C25431-528C-784F-A1C7-A26B7B89E199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21506" name="Foliennummernplatzhalter 5">
            <a:extLst>
              <a:ext uri="{FF2B5EF4-FFF2-40B4-BE49-F238E27FC236}">
                <a16:creationId xmlns:a16="http://schemas.microsoft.com/office/drawing/2014/main" id="{47B02173-998E-904F-A758-F35ED3A0E3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0AAC13-A64B-5D45-BA15-806A7202F0AB}" type="slidenum">
              <a:rPr lang="de-DE" altLang="de-DE" sz="1400"/>
              <a:pPr>
                <a:spcBef>
                  <a:spcPct val="0"/>
                </a:spcBef>
              </a:pPr>
              <a:t>5</a:t>
            </a:fld>
            <a:endParaRPr lang="de-DE" altLang="de-DE" sz="140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2468030-EC23-4249-A6D3-EAACCCDC9D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1671" y="981076"/>
            <a:ext cx="10762129" cy="5038725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FF0000"/>
                </a:solidFill>
              </a:rPr>
              <a:t>Und wo genau finden Sie [</a:t>
            </a:r>
            <a:r>
              <a:rPr lang="de-DE" dirty="0" err="1">
                <a:solidFill>
                  <a:srgbClr val="FF0000"/>
                </a:solidFill>
              </a:rPr>
              <a:t>ç</a:t>
            </a:r>
            <a:r>
              <a:rPr lang="de-DE" dirty="0">
                <a:solidFill>
                  <a:srgbClr val="FF0000"/>
                </a:solidFill>
              </a:rPr>
              <a:t>]?</a:t>
            </a:r>
          </a:p>
          <a:p>
            <a:pPr>
              <a:defRPr/>
            </a:pPr>
            <a:r>
              <a:rPr lang="de-DE" dirty="0">
                <a:solidFill>
                  <a:srgbClr val="FF0000"/>
                </a:solidFill>
              </a:rPr>
              <a:t>Listen Sie alle Umgebungen auf.</a:t>
            </a:r>
          </a:p>
          <a:p>
            <a:pPr marL="14288" indent="-14288"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5021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Datumsplatzhalter 3">
            <a:extLst>
              <a:ext uri="{FF2B5EF4-FFF2-40B4-BE49-F238E27FC236}">
                <a16:creationId xmlns:a16="http://schemas.microsoft.com/office/drawing/2014/main" id="{84270D73-472F-BE48-83AC-470A2229175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A84C52-9743-AC4D-A12C-5ABFD94A892E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23554" name="Foliennummernplatzhalter 5">
            <a:extLst>
              <a:ext uri="{FF2B5EF4-FFF2-40B4-BE49-F238E27FC236}">
                <a16:creationId xmlns:a16="http://schemas.microsoft.com/office/drawing/2014/main" id="{37B06871-0876-BA4E-92C1-31C13338C3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A5529D-F2CD-5041-8738-691ADDA61801}" type="slidenum">
              <a:rPr lang="de-DE" altLang="de-DE" sz="1400"/>
              <a:pPr>
                <a:spcBef>
                  <a:spcPct val="0"/>
                </a:spcBef>
              </a:pPr>
              <a:t>6</a:t>
            </a:fld>
            <a:endParaRPr lang="de-DE" altLang="de-DE" sz="14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F7F64D2-2C3C-6245-9068-91049618EA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3388" y="981076"/>
            <a:ext cx="10560424" cy="5038725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lphaLcPeriod"/>
            </a:pPr>
            <a:r>
              <a:rPr lang="de-DE" dirty="0"/>
              <a:t>[</a:t>
            </a:r>
            <a:r>
              <a:rPr lang="de-DE" dirty="0" err="1"/>
              <a:t>ç</a:t>
            </a:r>
            <a:r>
              <a:rPr lang="de-DE" dirty="0"/>
              <a:t>]</a:t>
            </a:r>
            <a:r>
              <a:rPr lang="de-DE" altLang="en-DE" dirty="0">
                <a:ea typeface="ＭＳ Ｐゴシック" panose="020B0600070205080204" pitchFamily="34" charset="-128"/>
              </a:rPr>
              <a:t> hat eine größere Distribution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nach einem vorderen Vokal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en-US" dirty="0" err="1"/>
              <a:t>nach</a:t>
            </a:r>
            <a:r>
              <a:rPr lang="en-US" dirty="0"/>
              <a:t> [</a:t>
            </a:r>
            <a:r>
              <a:rPr lang="en-US" dirty="0" err="1"/>
              <a:t>i</a:t>
            </a:r>
            <a:r>
              <a:rPr lang="en-US" dirty="0"/>
              <a:t>]:  	</a:t>
            </a:r>
            <a:r>
              <a:rPr lang="en-US" dirty="0" err="1"/>
              <a:t>riechen</a:t>
            </a:r>
            <a:r>
              <a:rPr lang="en-US" dirty="0"/>
              <a:t> [</a:t>
            </a:r>
            <a:r>
              <a:rPr lang="en-US" dirty="0" err="1"/>
              <a:t>i:ç</a:t>
            </a:r>
            <a:r>
              <a:rPr lang="en-US" dirty="0"/>
              <a:t>] 		</a:t>
            </a:r>
            <a:r>
              <a:rPr lang="en-US" dirty="0" err="1"/>
              <a:t>nach</a:t>
            </a:r>
            <a:r>
              <a:rPr lang="en-US" dirty="0"/>
              <a:t> [</a:t>
            </a:r>
            <a:r>
              <a:rPr lang="en-US" dirty="0" err="1"/>
              <a:t>ɪ</a:t>
            </a:r>
            <a:r>
              <a:rPr lang="en-US" dirty="0"/>
              <a:t>]: ich [</a:t>
            </a:r>
            <a:r>
              <a:rPr lang="en-US" dirty="0" err="1"/>
              <a:t>ɪç</a:t>
            </a:r>
            <a:r>
              <a:rPr lang="en-US" dirty="0"/>
              <a:t>] </a:t>
            </a:r>
          </a:p>
          <a:p>
            <a:r>
              <a:rPr lang="en-US" dirty="0" err="1"/>
              <a:t>nach</a:t>
            </a:r>
            <a:r>
              <a:rPr lang="en-US" dirty="0"/>
              <a:t> [y]:  	</a:t>
            </a:r>
            <a:r>
              <a:rPr lang="en-US" dirty="0" err="1"/>
              <a:t>Bücher</a:t>
            </a:r>
            <a:r>
              <a:rPr lang="en-US" dirty="0"/>
              <a:t> [</a:t>
            </a:r>
            <a:r>
              <a:rPr lang="en-US" dirty="0" err="1"/>
              <a:t>y:ç</a:t>
            </a:r>
            <a:r>
              <a:rPr lang="en-US" dirty="0"/>
              <a:t>] 		</a:t>
            </a:r>
            <a:r>
              <a:rPr lang="en-US" dirty="0" err="1"/>
              <a:t>nach</a:t>
            </a:r>
            <a:r>
              <a:rPr lang="en-US" dirty="0"/>
              <a:t> [</a:t>
            </a:r>
            <a:r>
              <a:rPr lang="en-US" dirty="0" err="1"/>
              <a:t>ʏ</a:t>
            </a:r>
            <a:r>
              <a:rPr lang="en-US" dirty="0"/>
              <a:t>]:</a:t>
            </a:r>
            <a:r>
              <a:rPr lang="en-US" dirty="0" err="1"/>
              <a:t>nüchtern</a:t>
            </a:r>
            <a:r>
              <a:rPr lang="en-US" dirty="0"/>
              <a:t> [</a:t>
            </a:r>
            <a:r>
              <a:rPr lang="en-US" dirty="0" err="1"/>
              <a:t>ʏç</a:t>
            </a:r>
            <a:r>
              <a:rPr lang="en-US" dirty="0"/>
              <a:t>]</a:t>
            </a:r>
            <a:endParaRPr lang="en-DE" dirty="0"/>
          </a:p>
          <a:p>
            <a:r>
              <a:rPr lang="en-US" dirty="0" err="1"/>
              <a:t>nach</a:t>
            </a:r>
            <a:r>
              <a:rPr lang="en-US" dirty="0"/>
              <a:t> [e]		—		</a:t>
            </a:r>
            <a:r>
              <a:rPr lang="en-US" dirty="0" err="1"/>
              <a:t>nach</a:t>
            </a:r>
            <a:r>
              <a:rPr lang="en-US" dirty="0"/>
              <a:t> [</a:t>
            </a:r>
            <a:r>
              <a:rPr lang="en-US" dirty="0" err="1"/>
              <a:t>ε</a:t>
            </a:r>
            <a:r>
              <a:rPr lang="en-US" dirty="0"/>
              <a:t>]: Blech [</a:t>
            </a:r>
            <a:r>
              <a:rPr lang="en-US" dirty="0" err="1"/>
              <a:t>εç</a:t>
            </a:r>
            <a:r>
              <a:rPr lang="en-US" dirty="0"/>
              <a:t>] </a:t>
            </a:r>
          </a:p>
          <a:p>
            <a:r>
              <a:rPr lang="en-US" dirty="0" err="1"/>
              <a:t>nach</a:t>
            </a:r>
            <a:r>
              <a:rPr lang="en-US" dirty="0"/>
              <a:t> [</a:t>
            </a:r>
            <a:r>
              <a:rPr lang="en-US" dirty="0" err="1"/>
              <a:t>ø</a:t>
            </a:r>
            <a:r>
              <a:rPr lang="en-US" dirty="0"/>
              <a:t>]		__		</a:t>
            </a:r>
            <a:r>
              <a:rPr lang="en-US" dirty="0" err="1"/>
              <a:t>nach</a:t>
            </a:r>
            <a:r>
              <a:rPr lang="en-US" dirty="0"/>
              <a:t> [</a:t>
            </a:r>
            <a:r>
              <a:rPr lang="en-US" dirty="0" err="1"/>
              <a:t>œ</a:t>
            </a:r>
            <a:r>
              <a:rPr lang="en-US" dirty="0"/>
              <a:t>]: </a:t>
            </a:r>
            <a:r>
              <a:rPr lang="en-US" dirty="0" err="1"/>
              <a:t>Löcher</a:t>
            </a:r>
            <a:r>
              <a:rPr lang="en-US" dirty="0"/>
              <a:t>, </a:t>
            </a:r>
            <a:r>
              <a:rPr lang="en-US" dirty="0" err="1"/>
              <a:t>möchte</a:t>
            </a:r>
            <a:r>
              <a:rPr lang="en-US" dirty="0"/>
              <a:t> [</a:t>
            </a:r>
            <a:r>
              <a:rPr lang="en-US" dirty="0" err="1"/>
              <a:t>œç</a:t>
            </a:r>
            <a:r>
              <a:rPr lang="en-US" dirty="0"/>
              <a:t>] 	</a:t>
            </a:r>
          </a:p>
          <a:p>
            <a:r>
              <a:rPr lang="en-US" dirty="0"/>
              <a:t>	</a:t>
            </a:r>
          </a:p>
          <a:p>
            <a:r>
              <a:rPr lang="en-US" dirty="0" err="1"/>
              <a:t>Kein</a:t>
            </a:r>
            <a:r>
              <a:rPr lang="en-US" dirty="0"/>
              <a:t> [</a:t>
            </a:r>
            <a:r>
              <a:rPr lang="en-US" dirty="0" err="1"/>
              <a:t>ç</a:t>
            </a:r>
            <a:r>
              <a:rPr lang="en-US" dirty="0"/>
              <a:t>] </a:t>
            </a:r>
            <a:r>
              <a:rPr lang="en-US" dirty="0" err="1"/>
              <a:t>nach</a:t>
            </a:r>
            <a:r>
              <a:rPr lang="en-US" dirty="0"/>
              <a:t> [</a:t>
            </a:r>
            <a:r>
              <a:rPr lang="en-US" dirty="0" err="1"/>
              <a:t>ø</a:t>
            </a:r>
            <a:r>
              <a:rPr lang="en-US" dirty="0"/>
              <a:t>] und [</a:t>
            </a:r>
            <a:r>
              <a:rPr lang="en-US" dirty="0" err="1"/>
              <a:t>œ</a:t>
            </a:r>
            <a:r>
              <a:rPr lang="en-US" dirty="0"/>
              <a:t>]. </a:t>
            </a:r>
            <a:r>
              <a:rPr lang="en-US" dirty="0" err="1"/>
              <a:t>Stattdessen</a:t>
            </a:r>
            <a:r>
              <a:rPr lang="en-US" dirty="0"/>
              <a:t> [k]				</a:t>
            </a:r>
          </a:p>
          <a:p>
            <a:pPr lvl="0"/>
            <a:r>
              <a:rPr lang="en-US" i="1" dirty="0" err="1"/>
              <a:t>nach</a:t>
            </a:r>
            <a:r>
              <a:rPr lang="en-US" i="1" dirty="0"/>
              <a:t> </a:t>
            </a:r>
            <a:r>
              <a:rPr lang="en-US" dirty="0"/>
              <a:t>[</a:t>
            </a:r>
            <a:r>
              <a:rPr lang="en-US" dirty="0" err="1"/>
              <a:t>na:x</a:t>
            </a:r>
            <a:r>
              <a:rPr lang="en-US" dirty="0"/>
              <a:t>] ~ </a:t>
            </a:r>
            <a:r>
              <a:rPr lang="en-US" i="1" dirty="0" err="1"/>
              <a:t>nächste</a:t>
            </a:r>
            <a:r>
              <a:rPr lang="en-US" dirty="0"/>
              <a:t> [</a:t>
            </a:r>
            <a:r>
              <a:rPr lang="en-US" dirty="0" err="1"/>
              <a:t>ne:kst</a:t>
            </a:r>
            <a:r>
              <a:rPr lang="en-GB" dirty="0" err="1"/>
              <a:t>ә</a:t>
            </a:r>
            <a:r>
              <a:rPr lang="en-US" dirty="0"/>
              <a:t>]	</a:t>
            </a:r>
          </a:p>
          <a:p>
            <a:pPr lvl="0"/>
            <a:r>
              <a:rPr lang="en-GB" i="1" dirty="0" err="1"/>
              <a:t>hoch</a:t>
            </a:r>
            <a:r>
              <a:rPr lang="en-GB" dirty="0"/>
              <a:t> [</a:t>
            </a:r>
            <a:r>
              <a:rPr lang="en-GB" dirty="0" err="1"/>
              <a:t>ho:x</a:t>
            </a:r>
            <a:r>
              <a:rPr lang="en-GB" dirty="0"/>
              <a:t>] ~ </a:t>
            </a:r>
            <a:r>
              <a:rPr lang="en-GB" i="1" dirty="0" err="1"/>
              <a:t>höchstens</a:t>
            </a:r>
            <a:r>
              <a:rPr lang="en-GB" dirty="0"/>
              <a:t> [</a:t>
            </a:r>
            <a:r>
              <a:rPr lang="en-GB" dirty="0" err="1"/>
              <a:t>hø:kstn̩s</a:t>
            </a:r>
            <a:r>
              <a:rPr lang="en-GB" dirty="0"/>
              <a:t>] </a:t>
            </a:r>
            <a:r>
              <a:rPr lang="en-US" dirty="0"/>
              <a:t>						</a:t>
            </a:r>
          </a:p>
          <a:p>
            <a:r>
              <a:rPr lang="en-US" dirty="0"/>
              <a:t>							</a:t>
            </a:r>
            <a:endParaRPr lang="en-DE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7591AD6-3F32-4F43-85A0-07705EDAC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9286" y="4317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8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Datumsplatzhalter 3">
            <a:extLst>
              <a:ext uri="{FF2B5EF4-FFF2-40B4-BE49-F238E27FC236}">
                <a16:creationId xmlns:a16="http://schemas.microsoft.com/office/drawing/2014/main" id="{9BB71806-8B7E-B84B-B182-2915BBE71E0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B036074-C370-644D-980E-E1608E60EFAD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25602" name="Foliennummernplatzhalter 5">
            <a:extLst>
              <a:ext uri="{FF2B5EF4-FFF2-40B4-BE49-F238E27FC236}">
                <a16:creationId xmlns:a16="http://schemas.microsoft.com/office/drawing/2014/main" id="{3B24B3DE-446A-F540-A047-312CBC3C48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26D115-1262-754C-956E-A4B849930E77}" type="slidenum">
              <a:rPr lang="de-DE" altLang="de-DE" sz="1400"/>
              <a:pPr>
                <a:spcBef>
                  <a:spcPct val="0"/>
                </a:spcBef>
              </a:pPr>
              <a:t>7</a:t>
            </a:fld>
            <a:endParaRPr lang="de-DE" altLang="de-DE" sz="140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52FD998F-AFEC-814F-A73D-18670A1E62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9247" y="981076"/>
            <a:ext cx="10488706" cy="5038725"/>
          </a:xfrm>
        </p:spPr>
        <p:txBody>
          <a:bodyPr>
            <a:normAutofit fontScale="92500" lnSpcReduction="20000"/>
          </a:bodyPr>
          <a:lstStyle/>
          <a:p>
            <a:r>
              <a:rPr lang="de-DE" altLang="en-DE" dirty="0">
                <a:ea typeface="ＭＳ Ｐゴシック" panose="020B0600070205080204" pitchFamily="34" charset="-128"/>
              </a:rPr>
              <a:t> b. Nach den Diphthongen [</a:t>
            </a:r>
            <a:r>
              <a:rPr lang="de-DE" altLang="en-DE" dirty="0" err="1">
                <a:ea typeface="ＭＳ Ｐゴシック" panose="020B0600070205080204" pitchFamily="34" charset="-128"/>
              </a:rPr>
              <a:t>aɪ</a:t>
            </a:r>
            <a:r>
              <a:rPr lang="de-DE" altLang="en-DE" dirty="0">
                <a:ea typeface="ＭＳ Ｐゴシック" panose="020B0600070205080204" pitchFamily="34" charset="-128"/>
              </a:rPr>
              <a:t>̯] und [</a:t>
            </a:r>
            <a:r>
              <a:rPr lang="de-DE" altLang="en-DE" dirty="0" err="1">
                <a:ea typeface="ＭＳ Ｐゴシック" panose="020B0600070205080204" pitchFamily="34" charset="-128"/>
              </a:rPr>
              <a:t>ɔʏ</a:t>
            </a:r>
            <a:r>
              <a:rPr lang="de-DE" altLang="en-DE" dirty="0">
                <a:ea typeface="ＭＳ Ｐゴシック" panose="020B0600070205080204" pitchFamily="34" charset="-128"/>
              </a:rPr>
              <a:t>̯]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Eiche, beichte [</a:t>
            </a:r>
            <a:r>
              <a:rPr lang="de-DE" altLang="en-DE" dirty="0" err="1">
                <a:ea typeface="ＭＳ Ｐゴシック" panose="020B0600070205080204" pitchFamily="34" charset="-128"/>
              </a:rPr>
              <a:t>aɪ̯ç</a:t>
            </a:r>
            <a:r>
              <a:rPr lang="de-DE" altLang="en-DE" dirty="0">
                <a:ea typeface="ＭＳ Ｐゴシック" panose="020B0600070205080204" pitchFamily="34" charset="-128"/>
              </a:rPr>
              <a:t>]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heucheln, Bäuche [</a:t>
            </a:r>
            <a:r>
              <a:rPr lang="de-DE" altLang="en-DE" dirty="0" err="1">
                <a:ea typeface="ＭＳ Ｐゴシック" panose="020B0600070205080204" pitchFamily="34" charset="-128"/>
              </a:rPr>
              <a:t>ɔʏ̯ç</a:t>
            </a:r>
            <a:r>
              <a:rPr lang="de-DE" altLang="en-DE" dirty="0">
                <a:ea typeface="ＭＳ Ｐゴシック" panose="020B0600070205080204" pitchFamily="34" charset="-128"/>
              </a:rPr>
              <a:t>]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</a:t>
            </a:r>
          </a:p>
          <a:p>
            <a:r>
              <a:rPr lang="de-DE" dirty="0"/>
              <a:t>[</a:t>
            </a:r>
            <a:r>
              <a:rPr lang="de-DE" dirty="0" err="1"/>
              <a:t>ç</a:t>
            </a:r>
            <a:r>
              <a:rPr lang="de-DE" dirty="0"/>
              <a:t>]</a:t>
            </a:r>
            <a:r>
              <a:rPr lang="de-DE" altLang="en-DE" dirty="0">
                <a:ea typeface="ＭＳ Ｐゴシック" panose="020B0600070205080204" pitchFamily="34" charset="-128"/>
              </a:rPr>
              <a:t>  nach einem Konsonanten (im selben Morphem)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Milch, Dolch [</a:t>
            </a:r>
            <a:r>
              <a:rPr lang="de-DE" altLang="en-DE" dirty="0" err="1">
                <a:ea typeface="ＭＳ Ｐゴシック" panose="020B0600070205080204" pitchFamily="34" charset="-128"/>
              </a:rPr>
              <a:t>lç</a:t>
            </a:r>
            <a:r>
              <a:rPr lang="de-DE" altLang="en-DE" dirty="0">
                <a:ea typeface="ＭＳ Ｐゴシック" panose="020B0600070205080204" pitchFamily="34" charset="-128"/>
              </a:rPr>
              <a:t>]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Mönch, manche [</a:t>
            </a:r>
            <a:r>
              <a:rPr lang="de-DE" altLang="en-DE" dirty="0" err="1">
                <a:ea typeface="ＭＳ Ｐゴシック" panose="020B0600070205080204" pitchFamily="34" charset="-128"/>
              </a:rPr>
              <a:t>nç</a:t>
            </a:r>
            <a:r>
              <a:rPr lang="de-DE" altLang="en-DE" dirty="0">
                <a:ea typeface="ＭＳ Ｐゴシック" panose="020B0600070205080204" pitchFamily="34" charset="-128"/>
              </a:rPr>
              <a:t>]	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durch [</a:t>
            </a:r>
            <a:r>
              <a:rPr lang="de-DE" altLang="en-DE" dirty="0" err="1">
                <a:ea typeface="ＭＳ Ｐゴシック" panose="020B0600070205080204" pitchFamily="34" charset="-128"/>
              </a:rPr>
              <a:t>ʁç</a:t>
            </a:r>
            <a:r>
              <a:rPr lang="de-DE" altLang="en-DE" dirty="0">
                <a:ea typeface="ＭＳ Ｐゴシック" panose="020B0600070205080204" pitchFamily="34" charset="-128"/>
              </a:rPr>
              <a:t>]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	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 </a:t>
            </a:r>
            <a:r>
              <a:rPr lang="de-DE" dirty="0"/>
              <a:t>[</a:t>
            </a:r>
            <a:r>
              <a:rPr lang="de-DE" dirty="0" err="1"/>
              <a:t>ç</a:t>
            </a:r>
            <a:r>
              <a:rPr lang="de-DE" dirty="0"/>
              <a:t>]</a:t>
            </a:r>
            <a:r>
              <a:rPr lang="de-DE" altLang="en-DE" dirty="0">
                <a:ea typeface="ＭＳ Ｐゴシック" panose="020B0600070205080204" pitchFamily="34" charset="-128"/>
              </a:rPr>
              <a:t> </a:t>
            </a:r>
            <a:r>
              <a:rPr lang="de-DE" altLang="en-DE" i="1" dirty="0">
                <a:ea typeface="ＭＳ Ｐゴシック" panose="020B0600070205080204" pitchFamily="34" charset="-128"/>
              </a:rPr>
              <a:t> ~</a:t>
            </a:r>
            <a:r>
              <a:rPr lang="de-DE" altLang="en-DE" dirty="0">
                <a:ea typeface="ＭＳ Ｐゴシック" panose="020B0600070205080204" pitchFamily="34" charset="-128"/>
              </a:rPr>
              <a:t>  </a:t>
            </a:r>
            <a:r>
              <a:rPr lang="de-DE" dirty="0"/>
              <a:t>[∫]</a:t>
            </a:r>
            <a:r>
              <a:rPr lang="de-DE" altLang="en-DE" dirty="0">
                <a:ea typeface="ＭＳ Ｐゴシック" panose="020B0600070205080204" pitchFamily="34" charset="-128"/>
              </a:rPr>
              <a:t> </a:t>
            </a:r>
            <a:r>
              <a:rPr lang="de-DE" altLang="en-DE" i="1" dirty="0">
                <a:ea typeface="ＭＳ Ｐゴシック" panose="020B0600070205080204" pitchFamily="34" charset="-128"/>
              </a:rPr>
              <a:t> ~ </a:t>
            </a:r>
            <a:r>
              <a:rPr lang="de-DE" altLang="en-DE" dirty="0">
                <a:ea typeface="ＭＳ Ｐゴシック" panose="020B0600070205080204" pitchFamily="34" charset="-128"/>
              </a:rPr>
              <a:t> </a:t>
            </a:r>
            <a:r>
              <a:rPr lang="de-DE" dirty="0"/>
              <a:t>[k]</a:t>
            </a:r>
            <a:r>
              <a:rPr lang="de-DE" altLang="en-DE" dirty="0">
                <a:ea typeface="ＭＳ Ｐゴシック" panose="020B0600070205080204" pitchFamily="34" charset="-128"/>
              </a:rPr>
              <a:t>  am Anfang eines Prosodischen Wortes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China [</a:t>
            </a:r>
            <a:r>
              <a:rPr lang="de-DE" altLang="en-DE" dirty="0" err="1">
                <a:ea typeface="ＭＳ Ｐゴシック" panose="020B0600070205080204" pitchFamily="34" charset="-128"/>
              </a:rPr>
              <a:t>çi:na</a:t>
            </a:r>
            <a:r>
              <a:rPr lang="de-DE" altLang="en-DE" dirty="0">
                <a:ea typeface="ＭＳ Ｐゴシック" panose="020B0600070205080204" pitchFamily="34" charset="-128"/>
              </a:rPr>
              <a:t>] ~ [</a:t>
            </a:r>
            <a:r>
              <a:rPr lang="de-DE" altLang="en-DE" dirty="0" err="1">
                <a:ea typeface="ＭＳ Ｐゴシック" panose="020B0600070205080204" pitchFamily="34" charset="-128"/>
              </a:rPr>
              <a:t>ki:na</a:t>
            </a:r>
            <a:r>
              <a:rPr lang="de-DE" altLang="en-DE" dirty="0">
                <a:ea typeface="ＭＳ Ｐゴシック" panose="020B0600070205080204" pitchFamily="34" charset="-128"/>
              </a:rPr>
              <a:t>] ~ [∫</a:t>
            </a:r>
            <a:r>
              <a:rPr lang="de-DE" altLang="en-DE" dirty="0" err="1">
                <a:ea typeface="ＭＳ Ｐゴシック" panose="020B0600070205080204" pitchFamily="34" charset="-128"/>
              </a:rPr>
              <a:t>i:na</a:t>
            </a:r>
            <a:r>
              <a:rPr lang="de-DE" altLang="en-DE" dirty="0">
                <a:ea typeface="ＭＳ Ｐゴシック" panose="020B0600070205080204" pitchFamily="34" charset="-128"/>
              </a:rPr>
              <a:t>]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Chemie [</a:t>
            </a:r>
            <a:r>
              <a:rPr lang="de-DE" altLang="en-DE" dirty="0" err="1">
                <a:ea typeface="ＭＳ Ｐゴシック" panose="020B0600070205080204" pitchFamily="34" charset="-128"/>
              </a:rPr>
              <a:t>çemi</a:t>
            </a:r>
            <a:r>
              <a:rPr lang="de-DE" altLang="en-DE" dirty="0">
                <a:ea typeface="ＭＳ Ｐゴシック" panose="020B0600070205080204" pitchFamily="34" charset="-128"/>
              </a:rPr>
              <a:t>:] ~ [</a:t>
            </a:r>
            <a:r>
              <a:rPr lang="de-DE" altLang="en-DE" dirty="0" err="1">
                <a:ea typeface="ＭＳ Ｐゴシック" panose="020B0600070205080204" pitchFamily="34" charset="-128"/>
              </a:rPr>
              <a:t>kemi</a:t>
            </a:r>
            <a:r>
              <a:rPr lang="de-DE" altLang="en-DE" dirty="0">
                <a:ea typeface="ＭＳ Ｐゴシック" panose="020B0600070205080204" pitchFamily="34" charset="-128"/>
              </a:rPr>
              <a:t>]: ~ [∫</a:t>
            </a:r>
            <a:r>
              <a:rPr lang="de-DE" altLang="en-DE" dirty="0" err="1">
                <a:ea typeface="ＭＳ Ｐゴシック" panose="020B0600070205080204" pitchFamily="34" charset="-128"/>
              </a:rPr>
              <a:t>emi</a:t>
            </a:r>
            <a:r>
              <a:rPr lang="de-DE" altLang="en-DE" dirty="0">
                <a:ea typeface="ＭＳ Ｐゴシック" panose="020B0600070205080204" pitchFamily="34" charset="-128"/>
              </a:rPr>
              <a:t>:]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E60B5CD-4962-6A43-9A45-E78F6C7772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0971" y="4064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3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Datumsplatzhalter 3">
            <a:extLst>
              <a:ext uri="{FF2B5EF4-FFF2-40B4-BE49-F238E27FC236}">
                <a16:creationId xmlns:a16="http://schemas.microsoft.com/office/drawing/2014/main" id="{9BB71806-8B7E-B84B-B182-2915BBE71E0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B036074-C370-644D-980E-E1608E60EFAD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25602" name="Foliennummernplatzhalter 5">
            <a:extLst>
              <a:ext uri="{FF2B5EF4-FFF2-40B4-BE49-F238E27FC236}">
                <a16:creationId xmlns:a16="http://schemas.microsoft.com/office/drawing/2014/main" id="{3B24B3DE-446A-F540-A047-312CBC3C48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26D115-1262-754C-956E-A4B849930E77}" type="slidenum">
              <a:rPr lang="de-DE" altLang="de-DE" sz="1400"/>
              <a:pPr>
                <a:spcBef>
                  <a:spcPct val="0"/>
                </a:spcBef>
              </a:pPr>
              <a:t>8</a:t>
            </a:fld>
            <a:endParaRPr lang="de-DE" altLang="de-DE" sz="140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52FD998F-AFEC-814F-A73D-18670A1E62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9247" y="981076"/>
            <a:ext cx="10488706" cy="5038725"/>
          </a:xfrm>
        </p:spPr>
        <p:txBody>
          <a:bodyPr>
            <a:normAutofit/>
          </a:bodyPr>
          <a:lstStyle/>
          <a:p>
            <a:pPr lvl="0"/>
            <a:r>
              <a:rPr lang="de-DE" dirty="0">
                <a:ea typeface="ＭＳ Ｐゴシック" panose="020B0600070205080204" pitchFamily="34" charset="-128"/>
              </a:rPr>
              <a:t>[x]: </a:t>
            </a:r>
            <a:r>
              <a:rPr lang="de-DE" dirty="0"/>
              <a:t>Assimilation vom Merkmal [+hinten] vom Vokal zum nächsten dorsalen Frikativ. V steht für Vokal, C steht für Konsonant, [+</a:t>
            </a:r>
            <a:r>
              <a:rPr lang="de-DE" dirty="0" err="1"/>
              <a:t>kont</a:t>
            </a:r>
            <a:r>
              <a:rPr lang="de-DE" dirty="0"/>
              <a:t>] für das Merkmal [+kontinuierlich], das für Frikative zuständig ist. [x] ist ein hinterer dorsaler Frikativ, [</a:t>
            </a:r>
            <a:r>
              <a:rPr lang="de-DE" dirty="0" err="1"/>
              <a:t>ç</a:t>
            </a:r>
            <a:r>
              <a:rPr lang="de-DE" dirty="0"/>
              <a:t>] ist ein vorderer dorsaler Frikativ.</a:t>
            </a:r>
            <a:endParaRPr lang="en-DE" dirty="0"/>
          </a:p>
          <a:p>
            <a:r>
              <a:rPr lang="de-DE" dirty="0"/>
              <a:t>	 				</a:t>
            </a:r>
            <a:r>
              <a:rPr lang="de-DE" dirty="0" err="1"/>
              <a:t>ω</a:t>
            </a:r>
            <a:r>
              <a:rPr lang="en-DE" dirty="0"/>
              <a:t> </a:t>
            </a:r>
          </a:p>
          <a:p>
            <a:r>
              <a:rPr lang="de-DE" dirty="0"/>
              <a:t> </a:t>
            </a:r>
            <a:endParaRPr lang="en-D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622004-7F2A-FD4B-80D9-2F826C7FE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043" y="3049866"/>
            <a:ext cx="4396816" cy="3124546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9D35CAF-055E-6245-83ED-6807CE90E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41000" y="2381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Datumsplatzhalter 3">
            <a:extLst>
              <a:ext uri="{FF2B5EF4-FFF2-40B4-BE49-F238E27FC236}">
                <a16:creationId xmlns:a16="http://schemas.microsoft.com/office/drawing/2014/main" id="{9BB71806-8B7E-B84B-B182-2915BBE71E0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B036074-C370-644D-980E-E1608E60EFAD}" type="datetime1">
              <a:rPr lang="de-DE" altLang="de-DE" sz="1400"/>
              <a:pPr>
                <a:spcBef>
                  <a:spcPct val="0"/>
                </a:spcBef>
              </a:pPr>
              <a:t>31.05.20</a:t>
            </a:fld>
            <a:endParaRPr lang="de-DE" altLang="de-DE" sz="1400"/>
          </a:p>
        </p:txBody>
      </p:sp>
      <p:sp>
        <p:nvSpPr>
          <p:cNvPr id="25602" name="Foliennummernplatzhalter 5">
            <a:extLst>
              <a:ext uri="{FF2B5EF4-FFF2-40B4-BE49-F238E27FC236}">
                <a16:creationId xmlns:a16="http://schemas.microsoft.com/office/drawing/2014/main" id="{3B24B3DE-446A-F540-A047-312CBC3C48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26D115-1262-754C-956E-A4B849930E77}" type="slidenum">
              <a:rPr lang="de-DE" altLang="de-DE" sz="1400"/>
              <a:pPr>
                <a:spcBef>
                  <a:spcPct val="0"/>
                </a:spcBef>
              </a:pPr>
              <a:t>9</a:t>
            </a:fld>
            <a:endParaRPr lang="de-DE" altLang="de-DE" sz="140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52FD998F-AFEC-814F-A73D-18670A1E62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9247" y="981076"/>
            <a:ext cx="10488706" cy="5038725"/>
          </a:xfrm>
        </p:spPr>
        <p:txBody>
          <a:bodyPr>
            <a:normAutofit/>
          </a:bodyPr>
          <a:lstStyle/>
          <a:p>
            <a:pPr lvl="0"/>
            <a:r>
              <a:rPr lang="de-DE" altLang="en-DE" dirty="0">
                <a:ea typeface="ＭＳ Ｐゴシック" panose="020B0600070205080204" pitchFamily="34" charset="-128"/>
              </a:rPr>
              <a:t>Wegen Umlaut alternieren die zwei Versionen des dorsalen Frikativs </a:t>
            </a:r>
            <a:r>
              <a:rPr lang="de-DE" dirty="0"/>
              <a:t>in manchen Morphemen</a:t>
            </a:r>
            <a:endParaRPr lang="en-DE" dirty="0"/>
          </a:p>
          <a:p>
            <a:r>
              <a:rPr lang="de-DE" dirty="0"/>
              <a:t>	 	Da[x]    ~ 	</a:t>
            </a:r>
            <a:r>
              <a:rPr lang="de-DE" dirty="0" err="1"/>
              <a:t>Dä</a:t>
            </a:r>
            <a:r>
              <a:rPr lang="de-DE" dirty="0"/>
              <a:t>[</a:t>
            </a:r>
            <a:r>
              <a:rPr lang="de-DE" dirty="0" err="1"/>
              <a:t>ç</a:t>
            </a:r>
            <a:r>
              <a:rPr lang="de-DE" dirty="0"/>
              <a:t>]er 								Lo[x]    ~  	</a:t>
            </a:r>
            <a:r>
              <a:rPr lang="de-DE" dirty="0" err="1"/>
              <a:t>Lö</a:t>
            </a:r>
            <a:r>
              <a:rPr lang="de-DE" dirty="0"/>
              <a:t>[</a:t>
            </a:r>
            <a:r>
              <a:rPr lang="de-DE" dirty="0" err="1"/>
              <a:t>ç</a:t>
            </a:r>
            <a:r>
              <a:rPr lang="de-DE" dirty="0"/>
              <a:t>]er					   </a:t>
            </a:r>
            <a:endParaRPr lang="en-DE" dirty="0"/>
          </a:p>
          <a:p>
            <a:r>
              <a:rPr lang="de-DE" dirty="0"/>
              <a:t>	   	</a:t>
            </a:r>
            <a:r>
              <a:rPr lang="de-DE" dirty="0" err="1"/>
              <a:t>Flu</a:t>
            </a:r>
            <a:r>
              <a:rPr lang="de-DE" dirty="0"/>
              <a:t>[x]t  ~  	</a:t>
            </a:r>
            <a:r>
              <a:rPr lang="de-DE" dirty="0" err="1"/>
              <a:t>flü</a:t>
            </a:r>
            <a:r>
              <a:rPr lang="de-DE" dirty="0"/>
              <a:t>[</a:t>
            </a:r>
            <a:r>
              <a:rPr lang="de-DE" dirty="0" err="1"/>
              <a:t>ç</a:t>
            </a:r>
            <a:r>
              <a:rPr lang="de-DE" dirty="0"/>
              <a:t>]</a:t>
            </a:r>
            <a:r>
              <a:rPr lang="de-DE" dirty="0" err="1"/>
              <a:t>tig</a:t>
            </a:r>
            <a:r>
              <a:rPr lang="de-DE" dirty="0"/>
              <a:t>					    </a:t>
            </a:r>
            <a:endParaRPr lang="en-DE" dirty="0"/>
          </a:p>
          <a:p>
            <a:r>
              <a:rPr lang="de-DE" dirty="0"/>
              <a:t>	   	Bau[x]  ~  	</a:t>
            </a:r>
            <a:r>
              <a:rPr lang="de-DE" dirty="0" err="1"/>
              <a:t>Bäu</a:t>
            </a:r>
            <a:r>
              <a:rPr lang="de-DE" dirty="0"/>
              <a:t>[</a:t>
            </a:r>
            <a:r>
              <a:rPr lang="de-DE" dirty="0" err="1"/>
              <a:t>ç</a:t>
            </a:r>
            <a:r>
              <a:rPr lang="de-DE" dirty="0"/>
              <a:t>]</a:t>
            </a:r>
            <a:r>
              <a:rPr lang="de-DE" dirty="0" err="1"/>
              <a:t>e</a:t>
            </a:r>
            <a:r>
              <a:rPr lang="de-DE" dirty="0"/>
              <a:t>				</a:t>
            </a:r>
            <a:endParaRPr lang="en-DE" dirty="0"/>
          </a:p>
          <a:p>
            <a:r>
              <a:rPr lang="de-DE" dirty="0"/>
              <a:t> </a:t>
            </a:r>
            <a:endParaRPr lang="en-DE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48C3524-F83A-6F44-83CB-D6C726C47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9953" y="17308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7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2953</Words>
  <Application>Microsoft Macintosh PowerPoint</Application>
  <PresentationFormat>Widescreen</PresentationFormat>
  <Paragraphs>348</Paragraphs>
  <Slides>40</Slides>
  <Notes>38</Notes>
  <HiddenSlides>0</HiddenSlides>
  <MMClips>30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Palatino</vt:lpstr>
      <vt:lpstr>Symbol</vt:lpstr>
      <vt:lpstr>Times</vt:lpstr>
      <vt:lpstr>Times New Roman</vt:lpstr>
      <vt:lpstr>Office Theme</vt:lpstr>
      <vt:lpstr>Phänomene der Phonologie</vt:lpstr>
      <vt:lpstr>       Teil 5 Die dorsalen Frikative [ç] und [x], -chen und Umlaut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Phänomene der Phonologie</dc:title>
  <dc:creator>Microsoft Office User</dc:creator>
  <cp:lastModifiedBy>Caroline Fery</cp:lastModifiedBy>
  <cp:revision>78</cp:revision>
  <dcterms:created xsi:type="dcterms:W3CDTF">2020-04-10T15:51:35Z</dcterms:created>
  <dcterms:modified xsi:type="dcterms:W3CDTF">2020-05-31T07:16:19Z</dcterms:modified>
</cp:coreProperties>
</file>