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6" r:id="rId3"/>
    <p:sldId id="259" r:id="rId4"/>
    <p:sldId id="263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7" r:id="rId18"/>
    <p:sldId id="274" r:id="rId19"/>
    <p:sldId id="275" r:id="rId20"/>
    <p:sldId id="272" r:id="rId21"/>
    <p:sldId id="278" r:id="rId22"/>
    <p:sldId id="281" r:id="rId23"/>
    <p:sldId id="282" r:id="rId24"/>
    <p:sldId id="279" r:id="rId25"/>
    <p:sldId id="280" r:id="rId26"/>
    <p:sldId id="283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300" r:id="rId38"/>
    <p:sldId id="295" r:id="rId39"/>
    <p:sldId id="298" r:id="rId40"/>
    <p:sldId id="299" r:id="rId41"/>
    <p:sldId id="296" r:id="rId42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59F1"/>
    <a:srgbClr val="2B1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7"/>
    <p:restoredTop sz="94663"/>
  </p:normalViewPr>
  <p:slideViewPr>
    <p:cSldViewPr snapToGrid="0" snapToObjects="1">
      <p:cViewPr varScale="1">
        <p:scale>
          <a:sx n="112" d="100"/>
          <a:sy n="112" d="100"/>
        </p:scale>
        <p:origin x="36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E599-4364-824E-9433-B1D81353F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1E8290-4BF6-A84B-85F1-EB4907D1B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58ADD-90ED-3E4E-9BF5-8CF9562BA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04.10.20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BF634-FCEC-4B4E-B5C0-0D5D5492B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5A095-D015-524B-99E5-19EBC9B69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08359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1B25B-A7F6-5642-87A4-9435EF217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97D0AE-9C0A-9747-B7C9-32CC16A92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5C0D1-5259-1B46-B9F2-96FAD3AA2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04.10.20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6F6AD-FF4A-F846-8907-BE5E7CD83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B51F3-9670-594D-942C-E1E89A2F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7550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797E9D-7EF2-9C42-8F95-A73622B27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6EBFF5-EFFE-8D4B-96B0-D8D59C9DA1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811C3-1223-0540-AF57-7E37C8FF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04.10.20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06C9B-1777-864E-9383-FF792ED33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BF719-99DC-C141-99E7-453B5EFA6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23725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0E10B-85DE-A44A-ABCB-056149801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827F1-3CB0-BC47-9131-31708108E0F3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4288E-075F-4B46-A1E2-42AE2675C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04.10.20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EC5F5-868A-8D44-A3B2-D7D3C1C77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98A16-076E-9B45-8B36-675E22995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73971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1A2D1-70F9-ED4D-87B6-CB5C6659C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F11AB1-20EB-D64D-A55E-61587F4D9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D36B1-CE49-0241-9205-C6E955803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04.10.20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EDA28-43F6-DA4A-9309-FC841421A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7D237-A0CD-6349-99E4-4090D9028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15761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59C37-4C6A-0E40-94E6-C270576A6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1DE3D-8477-1244-A110-C749FC7946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449AA9-EA16-9044-A938-B56344B6A0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6C7C3-9EF4-BD41-9C98-A0DC6F1E6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04.10.20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204A4-CC55-8F47-8419-DEC753837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D5FCF-326A-D54D-8A85-BDE834DE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8751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7737C-95F9-F34A-8E3F-01E43E9C8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846E9-2A5E-1C4C-885E-F8E915E62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AC7D24-E663-6D43-8373-18A481C3F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B58901-5C84-D742-B8A1-2AE56F3C8E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00B774-CC53-C14F-9C5B-533F598C4F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94A7E9-AFA0-194D-B05B-28194BA3A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04.10.20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249211-13E9-E44C-BD82-C13A08E74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E0A987-47E9-F046-A633-9D216896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80466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07F57-1A35-FB4E-BE65-6B9D4D074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70C1EC-B78A-874B-9FB0-7776E292E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04.10.20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D3A51-A8FD-9242-BA5A-F6EE18CD4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14B36-8066-F246-991C-6F4A7EAB9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81697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6FD9A7-C99F-B043-9844-F27305577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04.10.20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0CEA1E-030E-5B4E-A3E2-F54F34881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82CFD-99BB-5742-A562-A14613E1A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70669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AF94C-B5B6-CA48-9D2B-C3B30F0BB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CF4A6-0C40-E044-85AC-BFE272CAF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A3381C-BEEC-A944-9CC9-F9E6DE318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801494-BF52-B84D-A5FD-3FD44399A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04.10.20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C70D1D-D252-E948-8C2B-3047AA687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72542-D68E-6A43-93F0-B3C80B895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83115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AAE69-D576-814E-A8C6-2C3149959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ED6D0D-7F3A-974B-A47D-5A8B37F680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2EAA33-4782-104A-A7F4-5F1B91F52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ED3F60-BEC1-974E-AC47-416DCC6F4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04.10.20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C69FE-7F33-D54E-93C4-355777326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EAD3A-D6D6-2748-A9B4-E6D82F967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18398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2DB0F9-EEAB-D844-916A-C280CDD65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0D838-15A7-3049-B0C7-EEF883F89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B9F3C-8626-344D-B7AF-E80BE6405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91454-37DE-1543-BB5B-0CA2B9A8571E}" type="datetimeFigureOut">
              <a:rPr lang="en-DE" smtClean="0"/>
              <a:t>04.10.20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19A2B-4C26-A948-B38C-7F87858351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27CDD-6369-614D-8C74-DAC0CD0CC9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5959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F6830-D760-6141-BA49-D972F57985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DE" dirty="0"/>
              <a:t>Phänomene der Phonologie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F73F3F-27D3-D943-9B3B-CF5E529A8E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altLang="en-US" dirty="0" err="1">
                <a:ea typeface="ＭＳ Ｐゴシック" panose="020B0600070205080204" pitchFamily="34" charset="-128"/>
              </a:rPr>
              <a:t>Sommersemester</a:t>
            </a:r>
            <a:endParaRPr lang="en-GB" altLang="en-US" dirty="0">
              <a:ea typeface="ＭＳ Ｐゴシック" panose="020B0600070205080204" pitchFamily="34" charset="-128"/>
            </a:endParaRPr>
          </a:p>
          <a:p>
            <a:r>
              <a:rPr lang="en-GB" altLang="en-US" dirty="0">
                <a:ea typeface="ＭＳ Ｐゴシック" panose="020B0600070205080204" pitchFamily="34" charset="-128"/>
              </a:rPr>
              <a:t>2020</a:t>
            </a:r>
          </a:p>
          <a:p>
            <a:r>
              <a:rPr lang="en-GB" altLang="en-US" dirty="0">
                <a:ea typeface="ＭＳ Ｐゴシック" panose="020B0600070205080204" pitchFamily="34" charset="-128"/>
              </a:rPr>
              <a:t>Frankfurt</a:t>
            </a:r>
          </a:p>
          <a:p>
            <a:r>
              <a:rPr lang="de-DE" dirty="0"/>
              <a:t>Prof. Caroline </a:t>
            </a:r>
            <a:r>
              <a:rPr lang="de-DE" dirty="0" err="1"/>
              <a:t>Féry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129203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ea typeface="ＭＳ Ｐゴシック" panose="020B0600070205080204" pitchFamily="34" charset="-128"/>
              </a:rPr>
              <a:t>1. </a:t>
            </a:r>
            <a:r>
              <a:rPr lang="en-GB" altLang="de-DE" dirty="0">
                <a:ea typeface="ＭＳ Ｐゴシック" panose="020B0600070205080204" pitchFamily="34" charset="-128"/>
              </a:rPr>
              <a:t>Phoneme, Phone, </a:t>
            </a:r>
            <a:r>
              <a:rPr lang="en-GB" altLang="de-DE" dirty="0" err="1">
                <a:ea typeface="ＭＳ Ｐゴシック" panose="020B0600070205080204" pitchFamily="34" charset="-128"/>
              </a:rPr>
              <a:t>Segmente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altLang="de-DE" dirty="0" err="1">
                <a:ea typeface="ＭＳ Ｐゴシック" panose="020B0600070205080204" pitchFamily="34" charset="-128"/>
              </a:rPr>
              <a:t>Welche</a:t>
            </a:r>
            <a:r>
              <a:rPr lang="en-GB" altLang="de-DE" dirty="0">
                <a:ea typeface="ＭＳ Ｐゴシック" panose="020B0600070205080204" pitchFamily="34" charset="-128"/>
              </a:rPr>
              <a:t> </a:t>
            </a:r>
            <a:r>
              <a:rPr lang="en-GB" altLang="de-DE" dirty="0" err="1">
                <a:ea typeface="ＭＳ Ｐゴシック" panose="020B0600070205080204" pitchFamily="34" charset="-128"/>
              </a:rPr>
              <a:t>Laute</a:t>
            </a:r>
            <a:r>
              <a:rPr lang="en-GB" altLang="de-DE" dirty="0">
                <a:ea typeface="ＭＳ Ｐゴシック" panose="020B0600070205080204" pitchFamily="34" charset="-128"/>
              </a:rPr>
              <a:t> </a:t>
            </a:r>
            <a:r>
              <a:rPr lang="en-GB" altLang="de-DE" dirty="0" err="1">
                <a:ea typeface="ＭＳ Ｐゴシック" panose="020B0600070205080204" pitchFamily="34" charset="-128"/>
              </a:rPr>
              <a:t>gibt</a:t>
            </a:r>
            <a:r>
              <a:rPr lang="en-GB" altLang="de-DE" dirty="0">
                <a:ea typeface="ＭＳ Ｐゴシック" panose="020B0600070205080204" pitchFamily="34" charset="-128"/>
              </a:rPr>
              <a:t> </a:t>
            </a:r>
            <a:r>
              <a:rPr lang="en-GB" altLang="de-DE" dirty="0" err="1">
                <a:ea typeface="ＭＳ Ｐゴシック" panose="020B0600070205080204" pitchFamily="34" charset="-128"/>
              </a:rPr>
              <a:t>es</a:t>
            </a:r>
            <a:r>
              <a:rPr lang="en-GB" altLang="de-DE" dirty="0">
                <a:ea typeface="ＭＳ Ｐゴシック" panose="020B0600070205080204" pitchFamily="34" charset="-128"/>
              </a:rPr>
              <a:t> in </a:t>
            </a:r>
            <a:r>
              <a:rPr lang="en-GB" altLang="de-DE" dirty="0" err="1">
                <a:ea typeface="ＭＳ Ｐゴシック" panose="020B0600070205080204" pitchFamily="34" charset="-128"/>
              </a:rPr>
              <a:t>welchen</a:t>
            </a:r>
            <a:r>
              <a:rPr lang="en-GB" altLang="de-DE" dirty="0">
                <a:ea typeface="ＭＳ Ｐゴシック" panose="020B0600070205080204" pitchFamily="34" charset="-128"/>
              </a:rPr>
              <a:t> </a:t>
            </a:r>
            <a:r>
              <a:rPr lang="en-GB" altLang="de-DE" dirty="0" err="1">
                <a:ea typeface="ＭＳ Ｐゴシック" panose="020B0600070205080204" pitchFamily="34" charset="-128"/>
              </a:rPr>
              <a:t>Sprachen</a:t>
            </a:r>
            <a:r>
              <a:rPr lang="en-GB" altLang="de-DE" dirty="0">
                <a:ea typeface="ＭＳ Ｐゴシック" panose="020B0600070205080204" pitchFamily="34" charset="-128"/>
              </a:rPr>
              <a:t>?</a:t>
            </a:r>
            <a:endParaRPr lang="de-DE" altLang="de-DE" i="1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de-DE" altLang="de-DE" dirty="0">
                <a:ea typeface="ＭＳ Ｐゴシック" panose="020B0600070205080204" pitchFamily="34" charset="-128"/>
              </a:rPr>
              <a:t>Es gibt ein universelles Lautinventar und so viele einzelsprachliche Inventare wie es Sprachen gibt.</a:t>
            </a:r>
          </a:p>
          <a:p>
            <a:pPr marL="0" indent="0">
              <a:buNone/>
            </a:pPr>
            <a:endParaRPr lang="de-DE" altLang="de-DE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de-DE" altLang="de-DE" dirty="0">
                <a:ea typeface="ＭＳ Ｐゴシック" panose="020B0600070205080204" pitchFamily="34" charset="-128"/>
              </a:rPr>
              <a:t>Die Sprachen bedienen sich für ihre Lautinventare oder </a:t>
            </a:r>
            <a:r>
              <a:rPr lang="de-DE" altLang="de-DE" dirty="0" err="1">
                <a:ea typeface="ＭＳ Ｐゴシック" panose="020B0600070205080204" pitchFamily="34" charset="-128"/>
              </a:rPr>
              <a:t>Phoneminventare</a:t>
            </a:r>
            <a:r>
              <a:rPr lang="de-DE" altLang="de-DE" dirty="0">
                <a:ea typeface="ＭＳ Ｐゴシック" panose="020B0600070205080204" pitchFamily="34" charset="-128"/>
              </a:rPr>
              <a:t> aus diesem universellem Lautinventar.</a:t>
            </a:r>
          </a:p>
          <a:p>
            <a:pPr marL="0" indent="0">
              <a:buNone/>
            </a:pPr>
            <a:endParaRPr lang="de-DE" altLang="de-DE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de-DE" altLang="de-DE" dirty="0">
                <a:ea typeface="ＭＳ Ｐゴシック" panose="020B0600070205080204" pitchFamily="34" charset="-128"/>
              </a:rPr>
              <a:t>Keine Sprache hat alle (mögliche) sprachliche Laute als Phoneme.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8F374D-CD9E-CC40-B731-E4EC82D134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9936" y="6215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3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Minimalpaare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28000"/>
              </a:lnSpc>
            </a:pP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Tür, Tor		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sym typeface="Symbol" pitchFamily="2" charset="2"/>
              </a:rPr>
              <a:t>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/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y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/ und /o/ sind Phoneme</a:t>
            </a:r>
          </a:p>
          <a:p>
            <a:pPr algn="just">
              <a:lnSpc>
                <a:spcPct val="128000"/>
              </a:lnSpc>
            </a:pP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Not, tot, Boot	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sym typeface="Symbol" pitchFamily="2" charset="2"/>
              </a:rPr>
              <a:t>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/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/, /t/ und /b/ sind Phoneme </a:t>
            </a:r>
          </a:p>
          <a:p>
            <a:pPr algn="just">
              <a:lnSpc>
                <a:spcPct val="128000"/>
              </a:lnSpc>
            </a:pP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Buch, Bach   	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sym typeface="Symbol" pitchFamily="2" charset="2"/>
              </a:rPr>
              <a:t>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/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/ und /a/ sind Phoneme</a:t>
            </a:r>
          </a:p>
          <a:p>
            <a:pPr algn="just">
              <a:lnSpc>
                <a:spcPct val="128000"/>
              </a:lnSpc>
            </a:pP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Räume, Säume	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  <a:sym typeface="Symbol" pitchFamily="2" charset="2"/>
              </a:rPr>
              <a:t>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/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ʁ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/ und /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/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sind Phoneme</a:t>
            </a:r>
            <a:endParaRPr lang="en-GB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C6DD16-EF65-9A45-804F-DB9800705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5581" y="7601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7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Phonem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Laute, die distinktiv (kontrastiv) benutzt werden, werden Phoneme genannt.</a:t>
            </a:r>
          </a:p>
          <a:p>
            <a:endParaRPr lang="de-DE" altLang="de-DE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r>
              <a:rPr lang="de-DE" altLang="de-DE" dirty="0">
                <a:ea typeface="ＭＳ Ｐゴシック" panose="020B0600070205080204" pitchFamily="34" charset="-128"/>
              </a:rPr>
              <a:t>Minimalpaare werden herangezogen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86C1F6-3A31-8140-8EB3-9CA006880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0851" y="3651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Phonem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de-DE" altLang="de-DE" dirty="0">
                <a:ea typeface="ＭＳ Ｐゴシック" panose="020B0600070205080204" pitchFamily="34" charset="-128"/>
              </a:rPr>
              <a:t>Laute, die distinktiv (kontrastiv) benutzt werden, werden Phoneme genannt.</a:t>
            </a:r>
          </a:p>
          <a:p>
            <a:pPr>
              <a:defRPr/>
            </a:pPr>
            <a:endParaRPr lang="de-DE" altLang="de-DE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de-DE" altLang="de-DE" dirty="0">
                <a:solidFill>
                  <a:srgbClr val="2859F1"/>
                </a:solidFill>
                <a:ea typeface="ＭＳ Ｐゴシック" panose="020B0600070205080204" pitchFamily="34" charset="-128"/>
              </a:rPr>
              <a:t>Diese funktionale Definition macht nur innerhalb einer Sprache Sinn.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535E2F-5FD6-9E4B-B292-0FEE9A0596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1639" y="5389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3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06400"/>
            <a:ext cx="10515600" cy="229419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1174"/>
            <a:ext cx="10515600" cy="6061075"/>
          </a:xfrm>
        </p:spPr>
        <p:txBody>
          <a:bodyPr>
            <a:normAutofit/>
          </a:bodyPr>
          <a:lstStyle/>
          <a:p>
            <a:r>
              <a:rPr lang="de-DE" altLang="de-DE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Spanisch</a:t>
            </a:r>
          </a:p>
          <a:p>
            <a:r>
              <a:rPr lang="de-DE" alt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• [s] und [∫] sind nicht distinktiv (auch Griechisch)</a:t>
            </a:r>
          </a:p>
          <a:p>
            <a:r>
              <a:rPr lang="de-DE" alt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• [</a:t>
            </a:r>
            <a:r>
              <a:rPr lang="de-DE" altLang="de-DE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r</a:t>
            </a:r>
            <a:r>
              <a:rPr lang="de-DE" alt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 und [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ɾ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 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Schlaglaut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(flap =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Anschlag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  <a:r>
              <a:rPr lang="de-DE" alt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sind distinktiv</a:t>
            </a:r>
          </a:p>
          <a:p>
            <a:pPr marL="0" lvl="2" indent="0" algn="just">
              <a:buNone/>
            </a:pPr>
            <a:endParaRPr lang="de-DE" altLang="de-DE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lvl="2" indent="0" algn="just">
              <a:buNone/>
            </a:pPr>
            <a:r>
              <a:rPr lang="de-DE" altLang="de-DE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Koreanisch</a:t>
            </a:r>
          </a:p>
          <a:p>
            <a:pPr marL="0" lvl="2" indent="0" algn="just">
              <a:buNone/>
            </a:pPr>
            <a:r>
              <a:rPr lang="de-DE" alt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• [</a:t>
            </a:r>
            <a:r>
              <a:rPr lang="de-DE" altLang="de-DE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r</a:t>
            </a:r>
            <a:r>
              <a:rPr lang="de-DE" alt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 und [l] sind nicht distinktiv</a:t>
            </a:r>
          </a:p>
          <a:p>
            <a:pPr marL="0" lvl="2" indent="0" algn="just">
              <a:buNone/>
            </a:pPr>
            <a:endParaRPr lang="de-DE" altLang="de-DE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lvl="2" indent="0" algn="just">
              <a:buNone/>
            </a:pPr>
            <a:r>
              <a:rPr lang="de-DE" altLang="de-DE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Hindi</a:t>
            </a:r>
          </a:p>
          <a:p>
            <a:pPr marL="0" lvl="2" indent="0" algn="just">
              <a:buNone/>
            </a:pPr>
            <a:r>
              <a:rPr lang="de-DE" alt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[p], [</a:t>
            </a:r>
            <a:r>
              <a:rPr lang="de-DE" altLang="de-DE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</a:t>
            </a:r>
            <a:r>
              <a:rPr lang="de-DE" altLang="de-DE" sz="2400" baseline="300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</a:t>
            </a:r>
            <a:r>
              <a:rPr lang="de-DE" alt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], [b], [</a:t>
            </a:r>
            <a:r>
              <a:rPr lang="de-DE" altLang="de-DE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</a:t>
            </a:r>
            <a:r>
              <a:rPr lang="de-DE" altLang="de-DE" sz="2400" baseline="300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</a:t>
            </a:r>
            <a:r>
              <a:rPr lang="de-DE" alt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 sind distinktiv (auch </a:t>
            </a:r>
            <a:r>
              <a:rPr lang="de-DE" altLang="de-DE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koronale</a:t>
            </a:r>
            <a:r>
              <a:rPr lang="de-DE" alt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und dorsale Plosive) </a:t>
            </a:r>
          </a:p>
          <a:p>
            <a:pPr marL="0" lvl="2" indent="0" algn="just">
              <a:buNone/>
            </a:pPr>
            <a:r>
              <a:rPr lang="de-DE" altLang="de-DE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Finnish</a:t>
            </a:r>
            <a:r>
              <a:rPr lang="de-DE" alt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: nur [p] (auch </a:t>
            </a:r>
            <a:r>
              <a:rPr lang="de-DE" altLang="de-DE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koronaler</a:t>
            </a:r>
            <a:r>
              <a:rPr lang="de-DE" alt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und dorsaler Plosiv) </a:t>
            </a:r>
          </a:p>
          <a:p>
            <a:endParaRPr lang="de-DE" altLang="de-DE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S. </a:t>
            </a:r>
            <a:r>
              <a:rPr lang="de-DE" altLang="de-DE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Ladefoged</a:t>
            </a:r>
            <a:r>
              <a:rPr lang="de-DE" alt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&amp; </a:t>
            </a:r>
            <a:r>
              <a:rPr lang="de-DE" altLang="de-DE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Maddieson</a:t>
            </a:r>
            <a:r>
              <a:rPr lang="de-DE" alt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(1996) für ein universelles </a:t>
            </a:r>
            <a:r>
              <a:rPr lang="de-DE" altLang="de-DE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Phoneminventar</a:t>
            </a:r>
            <a:endParaRPr lang="de-DE" altLang="de-DE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FE6FB2-E8F2-BF40-BFFD-4F845E73AE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2516" y="736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Hindi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dirty="0">
                <a:ea typeface="ＭＳ Ｐゴシック" panose="020B0600070205080204" pitchFamily="34" charset="-128"/>
              </a:rPr>
              <a:t>Betrachten Sie die folgenden Daten aus Hindi:</a:t>
            </a:r>
          </a:p>
          <a:p>
            <a:r>
              <a:rPr lang="de-DE" altLang="de-DE" dirty="0">
                <a:ea typeface="ＭＳ Ｐゴシック" panose="020B0600070205080204" pitchFamily="34" charset="-128"/>
              </a:rPr>
              <a:t>(3)	a.	</a:t>
            </a:r>
            <a:r>
              <a:rPr lang="de-DE" altLang="de-DE" dirty="0" err="1">
                <a:ea typeface="ＭＳ Ｐゴシック" panose="020B0600070205080204" pitchFamily="34" charset="-128"/>
              </a:rPr>
              <a:t>pal</a:t>
            </a:r>
            <a:r>
              <a:rPr lang="de-DE" altLang="de-DE" dirty="0">
                <a:ea typeface="ＭＳ Ｐゴシック" panose="020B0600070205080204" pitchFamily="34" charset="-128"/>
              </a:rPr>
              <a:t>	„sorgen für“</a:t>
            </a:r>
            <a:br>
              <a:rPr lang="de-DE" altLang="de-DE" dirty="0">
                <a:ea typeface="ＭＳ Ｐゴシック" panose="020B0600070205080204" pitchFamily="34" charset="-128"/>
              </a:rPr>
            </a:br>
            <a:r>
              <a:rPr lang="de-DE" altLang="de-DE" dirty="0">
                <a:ea typeface="ＭＳ Ｐゴシック" panose="020B0600070205080204" pitchFamily="34" charset="-128"/>
              </a:rPr>
              <a:t>	b.	</a:t>
            </a:r>
            <a:r>
              <a:rPr lang="de-DE" altLang="de-DE" dirty="0" err="1">
                <a:ea typeface="ＭＳ Ｐゴシック" panose="020B0600070205080204" pitchFamily="34" charset="-128"/>
              </a:rPr>
              <a:t>kan</a:t>
            </a:r>
            <a:r>
              <a:rPr lang="de-DE" altLang="de-DE" dirty="0">
                <a:ea typeface="ＭＳ Ｐゴシック" panose="020B0600070205080204" pitchFamily="34" charset="-128"/>
              </a:rPr>
              <a:t>	„Ohr“</a:t>
            </a:r>
            <a:br>
              <a:rPr lang="de-DE" altLang="de-DE" dirty="0">
                <a:ea typeface="ＭＳ Ｐゴシック" panose="020B0600070205080204" pitchFamily="34" charset="-128"/>
              </a:rPr>
            </a:br>
            <a:r>
              <a:rPr lang="de-DE" altLang="de-DE" dirty="0">
                <a:ea typeface="ＭＳ Ｐゴシック" panose="020B0600070205080204" pitchFamily="34" charset="-128"/>
              </a:rPr>
              <a:t>	c.	</a:t>
            </a:r>
            <a:r>
              <a:rPr lang="de-DE" altLang="de-DE" dirty="0" err="1">
                <a:ea typeface="ＭＳ Ｐゴシック" panose="020B0600070205080204" pitchFamily="34" charset="-128"/>
              </a:rPr>
              <a:t>t</a:t>
            </a:r>
            <a:r>
              <a:rPr lang="de-DE" altLang="de-DE" baseline="30000" dirty="0" err="1">
                <a:ea typeface="ＭＳ Ｐゴシック" panose="020B0600070205080204" pitchFamily="34" charset="-128"/>
              </a:rPr>
              <a:t>h</a:t>
            </a:r>
            <a:r>
              <a:rPr lang="de-DE" altLang="de-DE" dirty="0" err="1">
                <a:ea typeface="ＭＳ Ｐゴシック" panose="020B0600070205080204" pitchFamily="34" charset="-128"/>
              </a:rPr>
              <a:t>al</a:t>
            </a:r>
            <a:r>
              <a:rPr lang="de-DE" altLang="de-DE" dirty="0">
                <a:ea typeface="ＭＳ Ｐゴシック" panose="020B0600070205080204" pitchFamily="34" charset="-128"/>
              </a:rPr>
              <a:t>	„Teller“</a:t>
            </a:r>
            <a:br>
              <a:rPr lang="de-DE" altLang="de-DE" dirty="0">
                <a:ea typeface="ＭＳ Ｐゴシック" panose="020B0600070205080204" pitchFamily="34" charset="-128"/>
              </a:rPr>
            </a:br>
            <a:r>
              <a:rPr lang="de-DE" altLang="de-DE" dirty="0">
                <a:ea typeface="ＭＳ Ｐゴシック" panose="020B0600070205080204" pitchFamily="34" charset="-128"/>
              </a:rPr>
              <a:t>	d.	</a:t>
            </a:r>
            <a:r>
              <a:rPr lang="de-DE" altLang="de-DE" dirty="0" err="1">
                <a:ea typeface="ＭＳ Ｐゴシック" panose="020B0600070205080204" pitchFamily="34" charset="-128"/>
              </a:rPr>
              <a:t>k</a:t>
            </a:r>
            <a:r>
              <a:rPr lang="de-DE" altLang="de-DE" baseline="30000" dirty="0" err="1">
                <a:ea typeface="ＭＳ Ｐゴシック" panose="020B0600070205080204" pitchFamily="34" charset="-128"/>
              </a:rPr>
              <a:t>h</a:t>
            </a:r>
            <a:r>
              <a:rPr lang="de-DE" altLang="de-DE" dirty="0" err="1">
                <a:ea typeface="ＭＳ Ｐゴシック" panose="020B0600070205080204" pitchFamily="34" charset="-128"/>
              </a:rPr>
              <a:t>an</a:t>
            </a:r>
            <a:r>
              <a:rPr lang="de-DE" altLang="de-DE" dirty="0">
                <a:ea typeface="ＭＳ Ｐゴシック" panose="020B0600070205080204" pitchFamily="34" charset="-128"/>
              </a:rPr>
              <a:t>	„mein“</a:t>
            </a:r>
            <a:br>
              <a:rPr lang="de-DE" altLang="de-DE" dirty="0">
                <a:ea typeface="ＭＳ Ｐゴシック" panose="020B0600070205080204" pitchFamily="34" charset="-128"/>
              </a:rPr>
            </a:br>
            <a:r>
              <a:rPr lang="de-DE" altLang="de-DE" dirty="0">
                <a:ea typeface="ＭＳ Ｐゴシック" panose="020B0600070205080204" pitchFamily="34" charset="-128"/>
              </a:rPr>
              <a:t>	e.	</a:t>
            </a:r>
            <a:r>
              <a:rPr lang="de-DE" altLang="de-DE" dirty="0" err="1">
                <a:ea typeface="ＭＳ Ｐゴシック" panose="020B0600070205080204" pitchFamily="34" charset="-128"/>
              </a:rPr>
              <a:t>tal</a:t>
            </a:r>
            <a:r>
              <a:rPr lang="de-DE" altLang="de-DE" dirty="0">
                <a:ea typeface="ＭＳ Ｐゴシック" panose="020B0600070205080204" pitchFamily="34" charset="-128"/>
              </a:rPr>
              <a:t>	„schlagen“</a:t>
            </a:r>
            <a:br>
              <a:rPr lang="de-DE" altLang="de-DE" dirty="0">
                <a:ea typeface="ＭＳ Ｐゴシック" panose="020B0600070205080204" pitchFamily="34" charset="-128"/>
              </a:rPr>
            </a:br>
            <a:r>
              <a:rPr lang="de-DE" altLang="de-DE" dirty="0">
                <a:ea typeface="ＭＳ Ｐゴシック" panose="020B0600070205080204" pitchFamily="34" charset="-128"/>
              </a:rPr>
              <a:t>	f.	</a:t>
            </a:r>
            <a:r>
              <a:rPr lang="de-DE" altLang="de-DE" dirty="0" err="1">
                <a:ea typeface="ＭＳ Ｐゴシック" panose="020B0600070205080204" pitchFamily="34" charset="-128"/>
              </a:rPr>
              <a:t>p</a:t>
            </a:r>
            <a:r>
              <a:rPr lang="de-DE" altLang="de-DE" baseline="30000" dirty="0" err="1">
                <a:ea typeface="ＭＳ Ｐゴシック" panose="020B0600070205080204" pitchFamily="34" charset="-128"/>
              </a:rPr>
              <a:t>h</a:t>
            </a:r>
            <a:r>
              <a:rPr lang="de-DE" altLang="de-DE" dirty="0" err="1">
                <a:ea typeface="ＭＳ Ｐゴシック" panose="020B0600070205080204" pitchFamily="34" charset="-128"/>
              </a:rPr>
              <a:t>al</a:t>
            </a:r>
            <a:r>
              <a:rPr lang="de-DE" altLang="de-DE" dirty="0">
                <a:ea typeface="ＭＳ Ｐゴシック" panose="020B0600070205080204" pitchFamily="34" charset="-128"/>
              </a:rPr>
              <a:t>	„Klinge“</a:t>
            </a:r>
          </a:p>
          <a:p>
            <a:r>
              <a:rPr lang="de-DE" altLang="de-DE" dirty="0">
                <a:ea typeface="ＭＳ Ｐゴシック" panose="020B0600070205080204" pitchFamily="34" charset="-128"/>
              </a:rPr>
              <a:t>Sind [</a:t>
            </a:r>
            <a:r>
              <a:rPr lang="de-DE" altLang="de-DE" dirty="0" err="1">
                <a:ea typeface="ＭＳ Ｐゴシック" panose="020B0600070205080204" pitchFamily="34" charset="-128"/>
              </a:rPr>
              <a:t>p</a:t>
            </a:r>
            <a:r>
              <a:rPr lang="de-DE" altLang="de-DE" baseline="30000" dirty="0" err="1">
                <a:ea typeface="ＭＳ Ｐゴシック" panose="020B0600070205080204" pitchFamily="34" charset="-128"/>
              </a:rPr>
              <a:t>h</a:t>
            </a:r>
            <a:r>
              <a:rPr lang="de-DE" altLang="de-DE" dirty="0">
                <a:ea typeface="ＭＳ Ｐゴシック" panose="020B0600070205080204" pitchFamily="34" charset="-128"/>
              </a:rPr>
              <a:t>] und [p] Phoneme oder Allophone in Hindi?</a:t>
            </a:r>
          </a:p>
          <a:p>
            <a:r>
              <a:rPr lang="de-DE" altLang="de-DE" dirty="0">
                <a:ea typeface="ＭＳ Ｐゴシック" panose="020B0600070205080204" pitchFamily="34" charset="-128"/>
                <a:sym typeface="Wingdings" pitchFamily="2" charset="2"/>
              </a:rPr>
              <a:t></a:t>
            </a:r>
            <a:r>
              <a:rPr lang="de-DE" altLang="de-DE" dirty="0">
                <a:ea typeface="ＭＳ Ｐゴシック" panose="020B0600070205080204" pitchFamily="34" charset="-128"/>
              </a:rPr>
              <a:t> (3): Minimalpaar: </a:t>
            </a:r>
            <a:r>
              <a:rPr lang="de-DE" altLang="de-DE" dirty="0" err="1">
                <a:ea typeface="ＭＳ Ｐゴシック" panose="020B0600070205080204" pitchFamily="34" charset="-128"/>
              </a:rPr>
              <a:t>pal</a:t>
            </a:r>
            <a:r>
              <a:rPr lang="de-DE" altLang="de-DE" dirty="0">
                <a:ea typeface="ＭＳ Ｐゴシック" panose="020B0600070205080204" pitchFamily="34" charset="-128"/>
              </a:rPr>
              <a:t>/</a:t>
            </a:r>
            <a:r>
              <a:rPr lang="de-DE" altLang="de-DE" dirty="0" err="1">
                <a:ea typeface="ＭＳ Ｐゴシック" panose="020B0600070205080204" pitchFamily="34" charset="-128"/>
              </a:rPr>
              <a:t>p</a:t>
            </a:r>
            <a:r>
              <a:rPr lang="de-DE" altLang="de-DE" baseline="30000" dirty="0" err="1">
                <a:ea typeface="ＭＳ Ｐゴシック" panose="020B0600070205080204" pitchFamily="34" charset="-128"/>
              </a:rPr>
              <a:t>h</a:t>
            </a:r>
            <a:r>
              <a:rPr lang="de-DE" altLang="de-DE" dirty="0" err="1">
                <a:ea typeface="ＭＳ Ｐゴシック" panose="020B0600070205080204" pitchFamily="34" charset="-128"/>
              </a:rPr>
              <a:t>al</a:t>
            </a:r>
            <a:r>
              <a:rPr lang="de-DE" altLang="de-DE" dirty="0">
                <a:ea typeface="ＭＳ Ｐゴシック" panose="020B0600070205080204" pitchFamily="34" charset="-128"/>
              </a:rPr>
              <a:t> </a:t>
            </a:r>
            <a:r>
              <a:rPr lang="de-DE" altLang="de-DE" dirty="0">
                <a:ea typeface="ＭＳ Ｐゴシック" panose="020B0600070205080204" pitchFamily="34" charset="-128"/>
                <a:sym typeface="Wingdings" pitchFamily="2" charset="2"/>
              </a:rPr>
              <a:t></a:t>
            </a:r>
            <a:r>
              <a:rPr lang="de-DE" altLang="de-DE" dirty="0">
                <a:ea typeface="ＭＳ Ｐゴシック" panose="020B0600070205080204" pitchFamily="34" charset="-128"/>
              </a:rPr>
              <a:t> Phoneme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AE32FB-9D78-7442-BD70-3A33D62C3F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04748" y="736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Allophonie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Ein Phonem hat Allophone, das sind </a:t>
            </a:r>
            <a:r>
              <a:rPr lang="de-DE" altLang="de-DE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Ausprachevarianten</a:t>
            </a:r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:</a:t>
            </a:r>
          </a:p>
          <a:p>
            <a:pPr algn="just"/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Ein Plosiv wie /</a:t>
            </a:r>
            <a:r>
              <a:rPr lang="de-DE" altLang="de-DE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k</a:t>
            </a:r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/ kann aspiriert oder </a:t>
            </a:r>
            <a:r>
              <a:rPr lang="de-DE" altLang="de-DE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unaspiriert</a:t>
            </a:r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werden, es kann </a:t>
            </a:r>
            <a:r>
              <a:rPr lang="de-DE" altLang="de-DE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unaufgelöst</a:t>
            </a:r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sein, kann nach vorne oder nach hinten verlagert werden. In allen Varianten bleibt es dasselbe Phonem.</a:t>
            </a:r>
            <a:endParaRPr lang="en-GB" altLang="de-DE" dirty="0">
              <a:solidFill>
                <a:srgbClr val="2859F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6ED376-266A-DC4E-BECB-811F1FAE3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72709" y="6215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0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Phonem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Definitionen des Phonems:</a:t>
            </a:r>
          </a:p>
          <a:p>
            <a:pPr algn="just"/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r>
              <a:rPr lang="de-DE" altLang="de-DE" dirty="0">
                <a:solidFill>
                  <a:srgbClr val="2859F1"/>
                </a:solidFill>
                <a:ea typeface="ＭＳ Ｐゴシック" panose="020B0600070205080204" pitchFamily="34" charset="-128"/>
              </a:rPr>
              <a:t>Das Phonem ist die kleinste bedeutungsdifferenzierende Einheit innerhalb einer Sprache.</a:t>
            </a:r>
          </a:p>
          <a:p>
            <a:endParaRPr lang="de-DE" altLang="de-DE" dirty="0">
              <a:solidFill>
                <a:srgbClr val="2859F1"/>
              </a:solidFill>
              <a:ea typeface="ＭＳ Ｐゴシック" panose="020B0600070205080204" pitchFamily="34" charset="-128"/>
            </a:endParaRPr>
          </a:p>
          <a:p>
            <a:r>
              <a:rPr lang="de-DE" altLang="de-DE" dirty="0">
                <a:solidFill>
                  <a:srgbClr val="2859F1"/>
                </a:solidFill>
                <a:ea typeface="ＭＳ Ｐゴシック" panose="020B0600070205080204" pitchFamily="34" charset="-128"/>
              </a:rPr>
              <a:t>Das Phonem ist die Summe seiner Allophone. </a:t>
            </a:r>
            <a:endParaRPr lang="en-GB" altLang="de-DE" dirty="0">
              <a:solidFill>
                <a:srgbClr val="2859F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0752AF-96E3-C244-9C22-11810B2161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82426" y="8778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9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err="1">
                <a:ea typeface="ＭＳ Ｐゴシック" panose="020B0600070205080204" pitchFamily="34" charset="-128"/>
              </a:rPr>
              <a:t>Definitionen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dirty="0">
                <a:ea typeface="ＭＳ Ｐゴシック" panose="020B0600070205080204" pitchFamily="34" charset="-128"/>
              </a:rPr>
              <a:t>Allophon: eine Variante eines Phonems, die nicht bedeutungsverändernd ist. (Jedes Phonem ist auch ein Allophon.)</a:t>
            </a:r>
          </a:p>
          <a:p>
            <a:r>
              <a:rPr lang="de-DE" altLang="de-DE" dirty="0">
                <a:ea typeface="ＭＳ Ｐゴシック" panose="020B0600070205080204" pitchFamily="34" charset="-128"/>
              </a:rPr>
              <a:t>Minimalpaar: Wortpaare, die sich nur in einem Laut voneinander unterscheiden.</a:t>
            </a:r>
          </a:p>
          <a:p>
            <a:r>
              <a:rPr lang="de-DE" altLang="de-DE" dirty="0">
                <a:ea typeface="ＭＳ Ｐゴシック" panose="020B0600070205080204" pitchFamily="34" charset="-128"/>
              </a:rPr>
              <a:t>Für den Status eines Lauts (oder Phons) als Phonem oder als Allophon ist es wesentlich, ob der Laut einen Bedeutungsunterschied verursacht.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F8E1EE-45DE-244E-826F-8394FD266C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28116" y="6215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err="1">
                <a:ea typeface="ＭＳ Ｐゴシック" panose="020B0600070205080204" pitchFamily="34" charset="-128"/>
              </a:rPr>
              <a:t>Definitionen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dirty="0">
                <a:ea typeface="ＭＳ Ｐゴシック" panose="020B0600070205080204" pitchFamily="34" charset="-128"/>
              </a:rPr>
              <a:t>Komplementäre Verteilung (Distribution): Eine Verteilung, wobei die verschiedenen Allophonen eines Phonems in nicht-überlappenden Kontexten vorkommen.</a:t>
            </a:r>
          </a:p>
          <a:p>
            <a:r>
              <a:rPr lang="de-DE" altLang="de-DE" dirty="0">
                <a:ea typeface="ＭＳ Ｐゴシック" panose="020B0600070205080204" pitchFamily="34" charset="-128"/>
              </a:rPr>
              <a:t>Anders ausgedrückt: Laute, die nie im selben phonetischen Kontext vorkommen. Wo ein Laut erscheint, kommt der andere Laut nie vor, und umgekehrt.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9AA3AB4-7022-5943-B3F2-6A7C48624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51135" y="3651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6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>
                <a:ea typeface="ＭＳ Ｐゴシック" panose="020B0600070205080204" pitchFamily="34" charset="-128"/>
              </a:rPr>
              <a:t>Ziele</a:t>
            </a:r>
            <a:r>
              <a:rPr lang="en-US" altLang="en-US" dirty="0">
                <a:ea typeface="ＭＳ Ｐゴシック" panose="020B0600070205080204" pitchFamily="34" charset="-128"/>
              </a:rPr>
              <a:t> der </a:t>
            </a:r>
            <a:r>
              <a:rPr lang="en-US" altLang="en-US" dirty="0" err="1">
                <a:ea typeface="ＭＳ Ｐゴシック" panose="020B0600070205080204" pitchFamily="34" charset="-128"/>
              </a:rPr>
              <a:t>Vorlesung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altLang="de-DE" dirty="0" err="1">
                <a:ea typeface="ＭＳ Ｐゴシック" panose="020B0600070205080204" pitchFamily="34" charset="-128"/>
              </a:rPr>
              <a:t>Erwerb</a:t>
            </a:r>
            <a:r>
              <a:rPr lang="en-US" altLang="de-DE" dirty="0">
                <a:ea typeface="ＭＳ Ｐゴシック" panose="020B0600070205080204" pitchFamily="34" charset="-128"/>
              </a:rPr>
              <a:t> </a:t>
            </a:r>
            <a:r>
              <a:rPr lang="en-US" altLang="de-DE" dirty="0" err="1">
                <a:ea typeface="ＭＳ Ｐゴシック" panose="020B0600070205080204" pitchFamily="34" charset="-128"/>
              </a:rPr>
              <a:t>phonologischer</a:t>
            </a:r>
            <a:r>
              <a:rPr lang="en-US" altLang="de-DE" dirty="0">
                <a:ea typeface="ＭＳ Ｐゴシック" panose="020B0600070205080204" pitchFamily="34" charset="-128"/>
              </a:rPr>
              <a:t> und </a:t>
            </a:r>
            <a:r>
              <a:rPr lang="en-US" altLang="de-DE" dirty="0" err="1">
                <a:ea typeface="ＭＳ Ｐゴシック" panose="020B0600070205080204" pitchFamily="34" charset="-128"/>
              </a:rPr>
              <a:t>morphologischer</a:t>
            </a:r>
            <a:r>
              <a:rPr lang="en-US" altLang="de-DE" dirty="0">
                <a:ea typeface="ＭＳ Ｐゴシック" panose="020B0600070205080204" pitchFamily="34" charset="-128"/>
              </a:rPr>
              <a:t> </a:t>
            </a:r>
            <a:r>
              <a:rPr lang="en-US" altLang="de-DE" dirty="0" err="1">
                <a:ea typeface="ＭＳ Ｐゴシック" panose="020B0600070205080204" pitchFamily="34" charset="-128"/>
              </a:rPr>
              <a:t>Grundkenntnisse</a:t>
            </a:r>
            <a:r>
              <a:rPr lang="en-US" altLang="de-DE" dirty="0">
                <a:ea typeface="ＭＳ Ｐゴシック" panose="020B0600070205080204" pitchFamily="34" charset="-128"/>
              </a:rPr>
              <a:t>.</a:t>
            </a:r>
          </a:p>
          <a:p>
            <a:pPr marL="457200" lvl="1" indent="0">
              <a:buNone/>
            </a:pPr>
            <a:endParaRPr lang="en-US" altLang="de-DE" dirty="0">
              <a:ea typeface="ＭＳ Ｐゴシック" panose="020B0600070205080204" pitchFamily="34" charset="-128"/>
            </a:endParaRPr>
          </a:p>
          <a:p>
            <a:pPr marL="457200" lvl="1" indent="0">
              <a:buNone/>
            </a:pPr>
            <a:r>
              <a:rPr lang="en-US" altLang="de-DE" dirty="0" err="1">
                <a:ea typeface="ＭＳ Ｐゴシック" panose="020B0600070205080204" pitchFamily="34" charset="-128"/>
              </a:rPr>
              <a:t>Verständnis</a:t>
            </a:r>
            <a:r>
              <a:rPr lang="en-US" altLang="de-DE" dirty="0">
                <a:ea typeface="ＭＳ Ｐゴシック" panose="020B0600070205080204" pitchFamily="34" charset="-128"/>
              </a:rPr>
              <a:t> der </a:t>
            </a:r>
            <a:r>
              <a:rPr lang="en-US" altLang="de-DE" dirty="0" err="1">
                <a:ea typeface="ＭＳ Ｐゴシック" panose="020B0600070205080204" pitchFamily="34" charset="-128"/>
              </a:rPr>
              <a:t>phonologischen</a:t>
            </a:r>
            <a:r>
              <a:rPr lang="en-US" altLang="de-DE" dirty="0">
                <a:ea typeface="ＭＳ Ｐゴシック" panose="020B0600070205080204" pitchFamily="34" charset="-128"/>
              </a:rPr>
              <a:t> </a:t>
            </a:r>
            <a:r>
              <a:rPr lang="en-US" altLang="de-DE" dirty="0" err="1">
                <a:ea typeface="ＭＳ Ｐゴシック" panose="020B0600070205080204" pitchFamily="34" charset="-128"/>
              </a:rPr>
              <a:t>Mustern</a:t>
            </a:r>
            <a:r>
              <a:rPr lang="en-US" altLang="de-DE" dirty="0">
                <a:ea typeface="ＭＳ Ｐゴシック" panose="020B0600070205080204" pitchFamily="34" charset="-128"/>
              </a:rPr>
              <a:t>: was </a:t>
            </a:r>
            <a:r>
              <a:rPr lang="en-US" altLang="de-DE" dirty="0" err="1">
                <a:ea typeface="ＭＳ Ｐゴシック" panose="020B0600070205080204" pitchFamily="34" charset="-128"/>
              </a:rPr>
              <a:t>ist</a:t>
            </a:r>
            <a:r>
              <a:rPr lang="en-US" altLang="de-DE" dirty="0">
                <a:ea typeface="ＭＳ Ｐゴシック" panose="020B0600070205080204" pitchFamily="34" charset="-128"/>
              </a:rPr>
              <a:t> das, </a:t>
            </a:r>
            <a:r>
              <a:rPr lang="en-US" altLang="de-DE" dirty="0" err="1">
                <a:ea typeface="ＭＳ Ｐゴシック" panose="020B0600070205080204" pitchFamily="34" charset="-128"/>
              </a:rPr>
              <a:t>welche</a:t>
            </a:r>
            <a:r>
              <a:rPr lang="en-US" altLang="de-DE" dirty="0">
                <a:ea typeface="ＭＳ Ｐゴシック" panose="020B0600070205080204" pitchFamily="34" charset="-128"/>
              </a:rPr>
              <a:t> </a:t>
            </a:r>
            <a:r>
              <a:rPr lang="en-US" altLang="de-DE" dirty="0" err="1">
                <a:ea typeface="ＭＳ Ｐゴシック" panose="020B0600070205080204" pitchFamily="34" charset="-128"/>
              </a:rPr>
              <a:t>linguistischen</a:t>
            </a:r>
            <a:r>
              <a:rPr lang="en-US" altLang="de-DE" dirty="0">
                <a:ea typeface="ＭＳ Ｐゴシック" panose="020B0600070205080204" pitchFamily="34" charset="-128"/>
              </a:rPr>
              <a:t> </a:t>
            </a:r>
            <a:r>
              <a:rPr lang="en-US" altLang="de-DE" dirty="0" err="1">
                <a:ea typeface="ＭＳ Ｐゴシック" panose="020B0600070205080204" pitchFamily="34" charset="-128"/>
              </a:rPr>
              <a:t>Fragen</a:t>
            </a:r>
            <a:r>
              <a:rPr lang="en-US" altLang="de-DE" dirty="0">
                <a:ea typeface="ＭＳ Ｐゴシック" panose="020B0600070205080204" pitchFamily="34" charset="-128"/>
              </a:rPr>
              <a:t> </a:t>
            </a:r>
            <a:r>
              <a:rPr lang="en-US" altLang="de-DE" dirty="0" err="1">
                <a:ea typeface="ＭＳ Ｐゴシック" panose="020B0600070205080204" pitchFamily="34" charset="-128"/>
              </a:rPr>
              <a:t>beantworten</a:t>
            </a:r>
            <a:r>
              <a:rPr lang="en-US" altLang="de-DE" dirty="0">
                <a:ea typeface="ＭＳ Ｐゴシック" panose="020B0600070205080204" pitchFamily="34" charset="-128"/>
              </a:rPr>
              <a:t> </a:t>
            </a:r>
            <a:r>
              <a:rPr lang="en-US" altLang="de-DE" dirty="0" err="1">
                <a:ea typeface="ＭＳ Ｐゴシック" panose="020B0600070205080204" pitchFamily="34" charset="-128"/>
              </a:rPr>
              <a:t>sie</a:t>
            </a:r>
            <a:r>
              <a:rPr lang="en-US" altLang="de-DE" dirty="0">
                <a:ea typeface="ＭＳ Ｐゴシック" panose="020B0600070205080204" pitchFamily="34" charset="-128"/>
              </a:rPr>
              <a:t>.</a:t>
            </a:r>
          </a:p>
          <a:p>
            <a:pPr marL="457200" lvl="1" indent="0">
              <a:buNone/>
            </a:pPr>
            <a:endParaRPr lang="en-US" altLang="de-DE" dirty="0">
              <a:ea typeface="ＭＳ Ｐゴシック" panose="020B0600070205080204" pitchFamily="34" charset="-128"/>
            </a:endParaRPr>
          </a:p>
          <a:p>
            <a:pPr marL="457200" lvl="1" indent="0">
              <a:buNone/>
            </a:pPr>
            <a:r>
              <a:rPr lang="en-US" altLang="de-DE" dirty="0" err="1">
                <a:ea typeface="ＭＳ Ｐゴシック" panose="020B0600070205080204" pitchFamily="34" charset="-128"/>
              </a:rPr>
              <a:t>Verständnis</a:t>
            </a:r>
            <a:r>
              <a:rPr lang="en-US" altLang="de-DE" dirty="0">
                <a:ea typeface="ＭＳ Ｐゴシック" panose="020B0600070205080204" pitchFamily="34" charset="-128"/>
              </a:rPr>
              <a:t> der </a:t>
            </a:r>
            <a:r>
              <a:rPr lang="en-US" altLang="de-DE" dirty="0" err="1">
                <a:ea typeface="ＭＳ Ｐゴシック" panose="020B0600070205080204" pitchFamily="34" charset="-128"/>
              </a:rPr>
              <a:t>phonetischen</a:t>
            </a:r>
            <a:r>
              <a:rPr lang="en-US" altLang="de-DE" dirty="0">
                <a:ea typeface="ＭＳ Ｐゴシック" panose="020B0600070205080204" pitchFamily="34" charset="-128"/>
              </a:rPr>
              <a:t> und </a:t>
            </a:r>
            <a:r>
              <a:rPr lang="en-US" altLang="de-DE" dirty="0" err="1">
                <a:ea typeface="ＭＳ Ｐゴシック" panose="020B0600070205080204" pitchFamily="34" charset="-128"/>
              </a:rPr>
              <a:t>merkmaltheoretischen</a:t>
            </a:r>
            <a:r>
              <a:rPr lang="en-US" altLang="de-DE" dirty="0">
                <a:ea typeface="ＭＳ Ｐゴシック" panose="020B0600070205080204" pitchFamily="34" charset="-128"/>
              </a:rPr>
              <a:t> </a:t>
            </a:r>
            <a:r>
              <a:rPr lang="en-US" altLang="de-DE" dirty="0" err="1">
                <a:ea typeface="ＭＳ Ｐゴシック" panose="020B0600070205080204" pitchFamily="34" charset="-128"/>
              </a:rPr>
              <a:t>Gruppierungen</a:t>
            </a:r>
            <a:r>
              <a:rPr lang="en-US" altLang="de-DE" dirty="0">
                <a:ea typeface="ＭＳ Ｐゴシック" panose="020B0600070205080204" pitchFamily="34" charset="-128"/>
              </a:rPr>
              <a:t> der </a:t>
            </a:r>
            <a:r>
              <a:rPr lang="en-US" altLang="de-DE" dirty="0" err="1">
                <a:ea typeface="ＭＳ Ｐゴシック" panose="020B0600070205080204" pitchFamily="34" charset="-128"/>
              </a:rPr>
              <a:t>sprachlichen</a:t>
            </a:r>
            <a:r>
              <a:rPr lang="en-US" altLang="de-DE" dirty="0">
                <a:ea typeface="ＭＳ Ｐゴシック" panose="020B0600070205080204" pitchFamily="34" charset="-128"/>
              </a:rPr>
              <a:t> </a:t>
            </a:r>
            <a:r>
              <a:rPr lang="en-US" altLang="de-DE" dirty="0" err="1">
                <a:ea typeface="ＭＳ Ｐゴシック" panose="020B0600070205080204" pitchFamily="34" charset="-128"/>
              </a:rPr>
              <a:t>Laute</a:t>
            </a:r>
            <a:r>
              <a:rPr lang="en-US" altLang="de-DE" dirty="0">
                <a:ea typeface="ＭＳ Ｐゴシック" panose="020B0600070205080204" pitchFamily="34" charset="-128"/>
              </a:rPr>
              <a:t> und </a:t>
            </a:r>
            <a:r>
              <a:rPr lang="en-US" altLang="de-DE" dirty="0" err="1">
                <a:ea typeface="ＭＳ Ｐゴシック" panose="020B0600070205080204" pitchFamily="34" charset="-128"/>
              </a:rPr>
              <a:t>ihre</a:t>
            </a:r>
            <a:r>
              <a:rPr lang="en-US" altLang="de-DE" dirty="0">
                <a:ea typeface="ＭＳ Ｐゴシック" panose="020B0600070205080204" pitchFamily="34" charset="-128"/>
              </a:rPr>
              <a:t> Klassen: was </a:t>
            </a:r>
            <a:r>
              <a:rPr lang="en-US" altLang="de-DE" dirty="0" err="1">
                <a:ea typeface="ＭＳ Ｐゴシック" panose="020B0600070205080204" pitchFamily="34" charset="-128"/>
              </a:rPr>
              <a:t>ist</a:t>
            </a:r>
            <a:r>
              <a:rPr lang="en-US" altLang="de-DE" dirty="0">
                <a:ea typeface="ＭＳ Ｐゴシック" panose="020B0600070205080204" pitchFamily="34" charset="-128"/>
              </a:rPr>
              <a:t> </a:t>
            </a:r>
            <a:r>
              <a:rPr lang="en-US" altLang="de-DE" dirty="0" err="1">
                <a:ea typeface="ＭＳ Ｐゴシック" panose="020B0600070205080204" pitchFamily="34" charset="-128"/>
              </a:rPr>
              <a:t>phonetisch</a:t>
            </a:r>
            <a:r>
              <a:rPr lang="en-US" altLang="de-DE" dirty="0">
                <a:ea typeface="ＭＳ Ｐゴシック" panose="020B0600070205080204" pitchFamily="34" charset="-128"/>
              </a:rPr>
              <a:t>, was </a:t>
            </a:r>
            <a:r>
              <a:rPr lang="en-US" altLang="de-DE" dirty="0" err="1">
                <a:ea typeface="ＭＳ Ｐゴシック" panose="020B0600070205080204" pitchFamily="34" charset="-128"/>
              </a:rPr>
              <a:t>ist</a:t>
            </a:r>
            <a:r>
              <a:rPr lang="en-US" altLang="de-DE" dirty="0">
                <a:ea typeface="ＭＳ Ｐゴシック" panose="020B0600070205080204" pitchFamily="34" charset="-128"/>
              </a:rPr>
              <a:t> </a:t>
            </a:r>
            <a:r>
              <a:rPr lang="en-US" altLang="de-DE" dirty="0" err="1">
                <a:ea typeface="ＭＳ Ｐゴシック" panose="020B0600070205080204" pitchFamily="34" charset="-128"/>
              </a:rPr>
              <a:t>phonologisch</a:t>
            </a:r>
            <a:r>
              <a:rPr lang="en-US" altLang="de-DE" dirty="0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162DE6-54F5-594B-9372-47EC03E769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61350" y="5389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[x] und [</a:t>
            </a:r>
            <a:r>
              <a:rPr lang="de-DE" altLang="de-DE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ç</a:t>
            </a:r>
            <a:r>
              <a:rPr lang="de-DE" altLang="de-DE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]</a:t>
            </a:r>
            <a:endParaRPr lang="en-DE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dirty="0">
                <a:ea typeface="ＭＳ Ｐゴシック" panose="020B0600070205080204" pitchFamily="34" charset="-128"/>
              </a:rPr>
              <a:t>Wenn zwei Laute komplementär verteilt sind (anders ausgedrückt: sie sind vorhersagbar), sind sie Allophone.</a:t>
            </a:r>
          </a:p>
          <a:p>
            <a:r>
              <a:rPr lang="de-DE" altLang="de-DE" dirty="0">
                <a:ea typeface="ＭＳ Ｐゴシック" panose="020B0600070205080204" pitchFamily="34" charset="-128"/>
              </a:rPr>
              <a:t>Wenn zwei Laute nicht komplementär verteilt sind, dann sind sie Phoneme.</a:t>
            </a: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r>
              <a:rPr lang="de-DE" altLang="de-DE" dirty="0">
                <a:ea typeface="ＭＳ Ｐゴシック" panose="020B0600070205080204" pitchFamily="34" charset="-128"/>
              </a:rPr>
              <a:t>Wie ist es mit: </a:t>
            </a:r>
            <a:r>
              <a:rPr lang="de-DE" altLang="de-DE" i="1" dirty="0">
                <a:ea typeface="ＭＳ Ｐゴシック" panose="020B0600070205080204" pitchFamily="34" charset="-128"/>
              </a:rPr>
              <a:t>Buch</a:t>
            </a:r>
            <a:r>
              <a:rPr lang="de-DE" altLang="de-DE" dirty="0">
                <a:ea typeface="ＭＳ Ｐゴシック" panose="020B0600070205080204" pitchFamily="34" charset="-128"/>
              </a:rPr>
              <a:t> [x] und </a:t>
            </a:r>
            <a:r>
              <a:rPr lang="de-DE" altLang="de-DE" i="1" dirty="0">
                <a:ea typeface="ＭＳ Ｐゴシック" panose="020B0600070205080204" pitchFamily="34" charset="-128"/>
              </a:rPr>
              <a:t>Bücher</a:t>
            </a:r>
            <a:r>
              <a:rPr lang="de-DE" altLang="de-DE" dirty="0">
                <a:ea typeface="ＭＳ Ｐゴシック" panose="020B0600070205080204" pitchFamily="34" charset="-128"/>
              </a:rPr>
              <a:t> [</a:t>
            </a:r>
            <a:r>
              <a:rPr lang="de-DE" altLang="de-DE" dirty="0" err="1">
                <a:ea typeface="ＭＳ Ｐゴシック" panose="020B0600070205080204" pitchFamily="34" charset="-128"/>
              </a:rPr>
              <a:t>ç</a:t>
            </a:r>
            <a:r>
              <a:rPr lang="de-DE" altLang="de-DE" dirty="0">
                <a:ea typeface="ＭＳ Ｐゴシック" panose="020B0600070205080204" pitchFamily="34" charset="-128"/>
              </a:rPr>
              <a:t>]?</a:t>
            </a:r>
          </a:p>
          <a:p>
            <a:r>
              <a:rPr lang="de-DE" altLang="de-DE" dirty="0">
                <a:ea typeface="ＭＳ Ｐゴシック" panose="020B0600070205080204" pitchFamily="34" charset="-128"/>
              </a:rPr>
              <a:t>Sind diese dorsale Frikative Allophone von einander?</a:t>
            </a:r>
          </a:p>
        </p:txBody>
      </p:sp>
    </p:spTree>
    <p:extLst>
      <p:ext uri="{BB962C8B-B14F-4D97-AF65-F5344CB8AC3E}">
        <p14:creationId xmlns:p14="http://schemas.microsoft.com/office/powerpoint/2010/main" val="3389200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Antwort</a:t>
            </a:r>
            <a:endParaRPr lang="en-DE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dirty="0">
                <a:ea typeface="ＭＳ Ｐゴシック" panose="020B0600070205080204" pitchFamily="34" charset="-128"/>
              </a:rPr>
              <a:t>Keine Minimalpaare und die Laute sind komplementär verteilt: [x] kommt nach hinteren Vokalen: [</a:t>
            </a:r>
            <a:r>
              <a:rPr lang="de-DE" altLang="de-DE" dirty="0" err="1">
                <a:ea typeface="ＭＳ Ｐゴシック" panose="020B0600070205080204" pitchFamily="34" charset="-128"/>
              </a:rPr>
              <a:t>u</a:t>
            </a:r>
            <a:r>
              <a:rPr lang="de-DE" altLang="de-DE" dirty="0">
                <a:ea typeface="ＭＳ Ｐゴシック" panose="020B0600070205080204" pitchFamily="34" charset="-128"/>
              </a:rPr>
              <a:t>:, </a:t>
            </a:r>
            <a:r>
              <a:rPr lang="de-DE" altLang="de-DE" dirty="0" err="1">
                <a:ea typeface="ＭＳ Ｐゴシック" panose="020B0600070205080204" pitchFamily="34" charset="-128"/>
              </a:rPr>
              <a:t>ʊ</a:t>
            </a:r>
            <a:r>
              <a:rPr lang="de-DE" altLang="de-DE" dirty="0">
                <a:ea typeface="ＭＳ Ｐゴシック" panose="020B0600070205080204" pitchFamily="34" charset="-128"/>
              </a:rPr>
              <a:t>, o:, a:, a, </a:t>
            </a:r>
            <a:r>
              <a:rPr lang="de-DE" altLang="de-DE" dirty="0" err="1">
                <a:ea typeface="ＭＳ Ｐゴシック" panose="020B0600070205080204" pitchFamily="34" charset="-128"/>
              </a:rPr>
              <a:t>aʊ</a:t>
            </a:r>
            <a:r>
              <a:rPr lang="de-DE" altLang="de-DE" dirty="0">
                <a:ea typeface="ＭＳ Ｐゴシック" panose="020B0600070205080204" pitchFamily="34" charset="-128"/>
              </a:rPr>
              <a:t>], [</a:t>
            </a:r>
            <a:r>
              <a:rPr lang="de-DE" altLang="de-DE" dirty="0" err="1">
                <a:ea typeface="ＭＳ Ｐゴシック" panose="020B0600070205080204" pitchFamily="34" charset="-128"/>
              </a:rPr>
              <a:t>ç</a:t>
            </a:r>
            <a:r>
              <a:rPr lang="de-DE" altLang="de-DE" dirty="0">
                <a:ea typeface="ＭＳ Ｐゴシック" panose="020B0600070205080204" pitchFamily="34" charset="-128"/>
              </a:rPr>
              <a:t>] erscheint woanders (in alle übrige Kontexte: nach vorderen Vokalen, </a:t>
            </a:r>
            <a:r>
              <a:rPr lang="de-DE" altLang="de-DE" dirty="0" err="1">
                <a:ea typeface="ＭＳ Ｐゴシック" panose="020B0600070205080204" pitchFamily="34" charset="-128"/>
              </a:rPr>
              <a:t>Sonoranten</a:t>
            </a:r>
            <a:r>
              <a:rPr lang="de-DE" altLang="de-DE" dirty="0">
                <a:ea typeface="ＭＳ Ｐゴシック" panose="020B0600070205080204" pitchFamily="34" charset="-128"/>
              </a:rPr>
              <a:t> und am Wortanfang: z.B. [</a:t>
            </a:r>
            <a:r>
              <a:rPr lang="de-DE" altLang="de-DE" dirty="0" err="1">
                <a:ea typeface="ＭＳ Ｐゴシック" panose="020B0600070205080204" pitchFamily="34" charset="-128"/>
              </a:rPr>
              <a:t>ç</a:t>
            </a:r>
            <a:r>
              <a:rPr lang="de-DE" altLang="de-DE" dirty="0">
                <a:ea typeface="ＭＳ Ｐゴシック" panose="020B0600070205080204" pitchFamily="34" charset="-128"/>
              </a:rPr>
              <a:t>]</a:t>
            </a:r>
            <a:r>
              <a:rPr lang="de-DE" altLang="de-DE" i="1" dirty="0" err="1">
                <a:ea typeface="ＭＳ Ｐゴシック" panose="020B0600070205080204" pitchFamily="34" charset="-128"/>
              </a:rPr>
              <a:t>emie</a:t>
            </a:r>
            <a:r>
              <a:rPr lang="de-DE" altLang="de-DE" dirty="0">
                <a:ea typeface="ＭＳ Ｐゴシック" panose="020B0600070205080204" pitchFamily="34" charset="-128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244106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Minimalpaare</a:t>
            </a:r>
            <a:endParaRPr lang="en-DE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dirty="0">
                <a:ea typeface="ＭＳ Ｐゴシック" panose="020B0600070205080204" pitchFamily="34" charset="-128"/>
              </a:rPr>
              <a:t>Sind die folgenden Laute Phoneme oder Allophone im Deutschen? Begründen Sie Ihre Antwort.</a:t>
            </a: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r>
              <a:rPr lang="de-DE" altLang="de-DE" dirty="0">
                <a:ea typeface="ＭＳ Ｐゴシック" panose="020B0600070205080204" pitchFamily="34" charset="-128"/>
              </a:rPr>
              <a:t>	a.	[b] vs. [p]</a:t>
            </a:r>
            <a:br>
              <a:rPr lang="de-DE" altLang="de-DE" dirty="0">
                <a:ea typeface="ＭＳ Ｐゴシック" panose="020B0600070205080204" pitchFamily="34" charset="-128"/>
              </a:rPr>
            </a:br>
            <a:r>
              <a:rPr lang="de-DE" altLang="de-DE" dirty="0">
                <a:ea typeface="ＭＳ Ｐゴシック" panose="020B0600070205080204" pitchFamily="34" charset="-128"/>
              </a:rPr>
              <a:t>	b.	[h] vs. [</a:t>
            </a:r>
            <a:r>
              <a:rPr lang="nl-NL" altLang="de-DE" dirty="0" err="1">
                <a:ea typeface="ＭＳ Ｐゴシック" panose="020B0600070205080204" pitchFamily="34" charset="-128"/>
              </a:rPr>
              <a:t>ŋ</a:t>
            </a:r>
            <a:r>
              <a:rPr lang="de-DE" altLang="de-DE" dirty="0">
                <a:ea typeface="ＭＳ Ｐゴシック" panose="020B0600070205080204" pitchFamily="34" charset="-128"/>
              </a:rPr>
              <a:t>]</a:t>
            </a:r>
            <a:br>
              <a:rPr lang="de-DE" altLang="de-DE" dirty="0">
                <a:ea typeface="ＭＳ Ｐゴシック" panose="020B0600070205080204" pitchFamily="34" charset="-128"/>
              </a:rPr>
            </a:br>
            <a:r>
              <a:rPr lang="de-DE" altLang="de-DE" dirty="0">
                <a:ea typeface="ＭＳ Ｐゴシック" panose="020B0600070205080204" pitchFamily="34" charset="-128"/>
              </a:rPr>
              <a:t>	c.	[</a:t>
            </a:r>
            <a:r>
              <a:rPr lang="de-DE" altLang="de-DE" dirty="0" err="1">
                <a:ea typeface="ＭＳ Ｐゴシック" panose="020B0600070205080204" pitchFamily="34" charset="-128"/>
              </a:rPr>
              <a:t>t</a:t>
            </a:r>
            <a:r>
              <a:rPr lang="de-DE" altLang="de-DE" baseline="30000" dirty="0" err="1">
                <a:ea typeface="ＭＳ Ｐゴシック" panose="020B0600070205080204" pitchFamily="34" charset="-128"/>
              </a:rPr>
              <a:t>h</a:t>
            </a:r>
            <a:r>
              <a:rPr lang="de-DE" altLang="de-DE" dirty="0">
                <a:ea typeface="ＭＳ Ｐゴシック" panose="020B0600070205080204" pitchFamily="34" charset="-128"/>
              </a:rPr>
              <a:t>] vs. [t]</a:t>
            </a:r>
            <a:br>
              <a:rPr lang="de-DE" altLang="de-DE" dirty="0">
                <a:ea typeface="ＭＳ Ｐゴシック" panose="020B0600070205080204" pitchFamily="34" charset="-128"/>
              </a:rPr>
            </a:br>
            <a:r>
              <a:rPr lang="de-DE" altLang="de-DE" dirty="0">
                <a:ea typeface="ＭＳ Ｐゴシック" panose="020B0600070205080204" pitchFamily="34" charset="-128"/>
              </a:rPr>
              <a:t>	d.	[m] vs. </a:t>
            </a:r>
            <a:r>
              <a:rPr lang="nl-NL" altLang="de-DE" dirty="0">
                <a:ea typeface="ＭＳ Ｐゴシック" panose="020B0600070205080204" pitchFamily="34" charset="-128"/>
              </a:rPr>
              <a:t>[n]</a:t>
            </a:r>
            <a:endParaRPr lang="de-DE" altLang="de-DE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5837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Lösungen</a:t>
            </a:r>
            <a:endParaRPr lang="en-DE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dirty="0">
                <a:ea typeface="ＭＳ Ｐゴシック" panose="020B0600070205080204" pitchFamily="34" charset="-128"/>
              </a:rPr>
              <a:t>(a) Minimalpaar: </a:t>
            </a:r>
            <a:r>
              <a:rPr lang="de-DE" altLang="de-DE" i="1" dirty="0">
                <a:ea typeface="ＭＳ Ｐゴシック" panose="020B0600070205080204" pitchFamily="34" charset="-128"/>
              </a:rPr>
              <a:t>Bein/Pein </a:t>
            </a:r>
            <a:r>
              <a:rPr lang="de-DE" altLang="de-DE" dirty="0">
                <a:ea typeface="ＭＳ Ｐゴシック" panose="020B0600070205080204" pitchFamily="34" charset="-128"/>
                <a:sym typeface="Wingdings" pitchFamily="2" charset="2"/>
              </a:rPr>
              <a:t></a:t>
            </a:r>
            <a:r>
              <a:rPr lang="de-DE" altLang="de-DE" dirty="0">
                <a:ea typeface="ＭＳ Ｐゴシック" panose="020B0600070205080204" pitchFamily="34" charset="-128"/>
              </a:rPr>
              <a:t> Phoneme</a:t>
            </a:r>
            <a:br>
              <a:rPr lang="de-DE" altLang="de-DE" dirty="0">
                <a:ea typeface="ＭＳ Ｐゴシック" panose="020B0600070205080204" pitchFamily="34" charset="-128"/>
              </a:rPr>
            </a:br>
            <a:r>
              <a:rPr lang="de-DE" altLang="de-DE" dirty="0">
                <a:ea typeface="ＭＳ Ｐゴシック" panose="020B0600070205080204" pitchFamily="34" charset="-128"/>
              </a:rPr>
              <a:t>(b) Kein Minimalpaar, da die Laute zu unterschiedlich sind, s. nächste Folie.</a:t>
            </a:r>
            <a:br>
              <a:rPr lang="de-DE" altLang="de-DE" dirty="0">
                <a:ea typeface="ＭＳ Ｐゴシック" panose="020B0600070205080204" pitchFamily="34" charset="-128"/>
              </a:rPr>
            </a:br>
            <a:r>
              <a:rPr lang="de-DE" altLang="de-DE" dirty="0">
                <a:ea typeface="ＭＳ Ｐゴシック" panose="020B0600070205080204" pitchFamily="34" charset="-128"/>
              </a:rPr>
              <a:t>(c) Kein Minimalpaar und die Laute sind komplementär verteilt: [</a:t>
            </a:r>
            <a:r>
              <a:rPr lang="de-DE" altLang="de-DE" dirty="0" err="1">
                <a:ea typeface="ＭＳ Ｐゴシック" panose="020B0600070205080204" pitchFamily="34" charset="-128"/>
              </a:rPr>
              <a:t>t</a:t>
            </a:r>
            <a:r>
              <a:rPr lang="de-DE" altLang="de-DE" baseline="30000" dirty="0" err="1">
                <a:ea typeface="ＭＳ Ｐゴシック" panose="020B0600070205080204" pitchFamily="34" charset="-128"/>
              </a:rPr>
              <a:t>h</a:t>
            </a:r>
            <a:r>
              <a:rPr lang="de-DE" altLang="de-DE" dirty="0">
                <a:ea typeface="ＭＳ Ｐゴシック" panose="020B0600070205080204" pitchFamily="34" charset="-128"/>
              </a:rPr>
              <a:t>] erscheint am Wortanfang (am Anfang einer betonten Silbe), [t] erscheint woanders (in alle übrige Kontexte).</a:t>
            </a:r>
            <a:br>
              <a:rPr lang="de-DE" altLang="de-DE" dirty="0">
                <a:ea typeface="ＭＳ Ｐゴシック" panose="020B0600070205080204" pitchFamily="34" charset="-128"/>
              </a:rPr>
            </a:br>
            <a:r>
              <a:rPr lang="de-DE" altLang="de-DE" dirty="0">
                <a:ea typeface="ＭＳ Ｐゴシック" panose="020B0600070205080204" pitchFamily="34" charset="-128"/>
              </a:rPr>
              <a:t>(d) Minimalpaar: </a:t>
            </a:r>
            <a:r>
              <a:rPr lang="de-DE" altLang="de-DE" i="1" dirty="0">
                <a:ea typeface="ＭＳ Ｐゴシック" panose="020B0600070205080204" pitchFamily="34" charset="-128"/>
              </a:rPr>
              <a:t>Kamm/kann </a:t>
            </a:r>
            <a:r>
              <a:rPr lang="de-DE" altLang="de-DE" dirty="0">
                <a:ea typeface="ＭＳ Ｐゴシック" panose="020B0600070205080204" pitchFamily="34" charset="-128"/>
                <a:sym typeface="Wingdings" pitchFamily="2" charset="2"/>
              </a:rPr>
              <a:t></a:t>
            </a:r>
            <a:r>
              <a:rPr lang="de-DE" altLang="de-DE" dirty="0">
                <a:ea typeface="ＭＳ Ｐゴシック" panose="020B0600070205080204" pitchFamily="34" charset="-128"/>
              </a:rPr>
              <a:t> Phoneme</a:t>
            </a:r>
          </a:p>
        </p:txBody>
      </p:sp>
    </p:spTree>
    <p:extLst>
      <p:ext uri="{BB962C8B-B14F-4D97-AF65-F5344CB8AC3E}">
        <p14:creationId xmlns:p14="http://schemas.microsoft.com/office/powerpoint/2010/main" val="2235305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err="1">
                <a:ea typeface="ＭＳ Ｐゴシック" panose="020B0600070205080204" pitchFamily="34" charset="-128"/>
              </a:rPr>
              <a:t>Definitionen</a:t>
            </a:r>
            <a:endParaRPr lang="en-DE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28000"/>
              </a:lnSpc>
            </a:pPr>
            <a:r>
              <a:rPr lang="de-DE" altLang="de-DE" b="1" i="1" dirty="0">
                <a:solidFill>
                  <a:srgbClr val="003300"/>
                </a:solidFill>
                <a:ea typeface="ＭＳ Ｐゴシック" panose="020B0600070205080204" pitchFamily="34" charset="-128"/>
              </a:rPr>
              <a:t>Phon</a:t>
            </a:r>
            <a:r>
              <a:rPr lang="de-DE" altLang="de-DE" dirty="0">
                <a:ea typeface="ＭＳ Ｐゴシック" panose="020B0600070205080204" pitchFamily="34" charset="-128"/>
              </a:rPr>
              <a:t>: Einheit der </a:t>
            </a:r>
            <a:r>
              <a:rPr lang="de-DE" altLang="de-DE" dirty="0">
                <a:solidFill>
                  <a:srgbClr val="003300"/>
                </a:solidFill>
                <a:ea typeface="ＭＳ Ｐゴシック" panose="020B0600070205080204" pitchFamily="34" charset="-128"/>
              </a:rPr>
              <a:t>phonetischen</a:t>
            </a:r>
            <a:r>
              <a:rPr lang="de-DE" altLang="de-DE" dirty="0">
                <a:ea typeface="ＭＳ Ｐゴシック" panose="020B0600070205080204" pitchFamily="34" charset="-128"/>
              </a:rPr>
              <a:t> Beschreibung </a:t>
            </a:r>
          </a:p>
          <a:p>
            <a:pPr>
              <a:lnSpc>
                <a:spcPct val="128000"/>
              </a:lnSpc>
            </a:pPr>
            <a:r>
              <a:rPr lang="de-DE" altLang="de-DE" b="1" i="1" dirty="0">
                <a:solidFill>
                  <a:srgbClr val="003300"/>
                </a:solidFill>
                <a:ea typeface="ＭＳ Ｐゴシック" panose="020B0600070205080204" pitchFamily="34" charset="-128"/>
              </a:rPr>
              <a:t>Phonem</a:t>
            </a:r>
            <a:r>
              <a:rPr lang="de-DE" altLang="de-DE" dirty="0">
                <a:ea typeface="ＭＳ Ｐゴシック" panose="020B0600070205080204" pitchFamily="34" charset="-128"/>
              </a:rPr>
              <a:t>: Einheit der phonologischen Beschreibung </a:t>
            </a:r>
          </a:p>
          <a:p>
            <a:pPr algn="just">
              <a:lnSpc>
                <a:spcPct val="128000"/>
              </a:lnSpc>
            </a:pPr>
            <a:r>
              <a:rPr lang="de-DE" altLang="de-DE" b="1" i="1" dirty="0">
                <a:solidFill>
                  <a:srgbClr val="003300"/>
                </a:solidFill>
                <a:ea typeface="ＭＳ Ｐゴシック" panose="020B0600070205080204" pitchFamily="34" charset="-128"/>
              </a:rPr>
              <a:t>Allophon: </a:t>
            </a:r>
            <a:r>
              <a:rPr lang="de-DE" altLang="de-DE" dirty="0">
                <a:ea typeface="ＭＳ Ｐゴシック" panose="020B0600070205080204" pitchFamily="34" charset="-128"/>
              </a:rPr>
              <a:t> Realisierungsvariante von einem Phonem.</a:t>
            </a:r>
          </a:p>
          <a:p>
            <a:pPr algn="just">
              <a:lnSpc>
                <a:spcPct val="128000"/>
              </a:lnSpc>
            </a:pPr>
            <a:endParaRPr lang="de-DE" altLang="de-DE" dirty="0">
              <a:ea typeface="ＭＳ Ｐゴシック" panose="020B0600070205080204" pitchFamily="34" charset="-128"/>
            </a:endParaRPr>
          </a:p>
          <a:p>
            <a:pPr>
              <a:lnSpc>
                <a:spcPct val="128000"/>
              </a:lnSpc>
            </a:pPr>
            <a:r>
              <a:rPr lang="de-DE" altLang="de-DE" dirty="0">
                <a:ea typeface="ＭＳ Ｐゴシック" panose="020B0600070205080204" pitchFamily="34" charset="-128"/>
              </a:rPr>
              <a:t>Das Phon ist hinsichtlich seiner Funktion im phonologischen System (noch) nicht analysiert. 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B28CC5-8B18-034A-BFBC-99A3CE9254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2013" y="6215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2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ea typeface="ＭＳ Ｐゴシック" panose="020B0600070205080204" pitchFamily="34" charset="-128"/>
              </a:rPr>
              <a:t>[</a:t>
            </a:r>
            <a:r>
              <a:rPr lang="de-DE" altLang="de-DE" dirty="0" err="1">
                <a:ea typeface="ＭＳ Ｐゴシック" panose="020B0600070205080204" pitchFamily="34" charset="-128"/>
              </a:rPr>
              <a:t>ŋ</a:t>
            </a:r>
            <a:r>
              <a:rPr lang="de-DE" altLang="de-DE" dirty="0">
                <a:ea typeface="ＭＳ Ｐゴシック" panose="020B0600070205080204" pitchFamily="34" charset="-128"/>
              </a:rPr>
              <a:t>] vs. [h]</a:t>
            </a:r>
            <a:endParaRPr lang="en-DE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de-DE" altLang="de-DE" dirty="0">
                <a:ea typeface="ＭＳ Ｐゴシック" panose="020B0600070205080204" pitchFamily="34" charset="-128"/>
              </a:rPr>
              <a:t>[</a:t>
            </a:r>
            <a:r>
              <a:rPr lang="de-DE" altLang="de-DE" dirty="0" err="1">
                <a:ea typeface="ＭＳ Ｐゴシック" panose="020B0600070205080204" pitchFamily="34" charset="-128"/>
              </a:rPr>
              <a:t>ŋ</a:t>
            </a:r>
            <a:r>
              <a:rPr lang="de-DE" altLang="de-DE" dirty="0">
                <a:ea typeface="ＭＳ Ｐゴシック" panose="020B0600070205080204" pitchFamily="34" charset="-128"/>
              </a:rPr>
              <a:t>] kommt nur am Silbenende vor, und [h] kommt nur am Silbenanfang vor.</a:t>
            </a:r>
          </a:p>
          <a:p>
            <a:pPr>
              <a:defRPr/>
            </a:pPr>
            <a:r>
              <a:rPr lang="de-DE" altLang="de-DE" dirty="0">
                <a:ea typeface="ＭＳ Ｐゴシック" panose="020B0600070205080204" pitchFamily="34" charset="-128"/>
              </a:rPr>
              <a:t>(2) 	</a:t>
            </a:r>
            <a:r>
              <a:rPr lang="de-DE" altLang="de-DE" i="1" dirty="0">
                <a:ea typeface="ＭＳ Ｐゴシック" panose="020B0600070205080204" pitchFamily="34" charset="-128"/>
              </a:rPr>
              <a:t>Haus 		Uhu		gehören</a:t>
            </a:r>
            <a:br>
              <a:rPr lang="de-DE" altLang="de-DE" i="1" dirty="0">
                <a:ea typeface="ＭＳ Ｐゴシック" panose="020B0600070205080204" pitchFamily="34" charset="-128"/>
              </a:rPr>
            </a:br>
            <a:r>
              <a:rPr lang="de-DE" altLang="de-DE" i="1" dirty="0">
                <a:ea typeface="ＭＳ Ｐゴシック" panose="020B0600070205080204" pitchFamily="34" charset="-128"/>
              </a:rPr>
              <a:t>  	Ding 		bangte 	Angst	 </a:t>
            </a:r>
          </a:p>
          <a:p>
            <a:pPr marL="14288" indent="-14288">
              <a:defRPr/>
            </a:pPr>
            <a:r>
              <a:rPr lang="de-DE" altLang="de-DE" dirty="0">
                <a:ea typeface="ＭＳ Ｐゴシック" panose="020B0600070205080204" pitchFamily="34" charset="-128"/>
              </a:rPr>
              <a:t>Obwohl [</a:t>
            </a:r>
            <a:r>
              <a:rPr lang="de-DE" altLang="de-DE" dirty="0" err="1">
                <a:ea typeface="ＭＳ Ｐゴシック" panose="020B0600070205080204" pitchFamily="34" charset="-128"/>
              </a:rPr>
              <a:t>ŋ</a:t>
            </a:r>
            <a:r>
              <a:rPr lang="de-DE" altLang="de-DE" dirty="0">
                <a:ea typeface="ＭＳ Ｐゴシック" panose="020B0600070205080204" pitchFamily="34" charset="-128"/>
              </a:rPr>
              <a:t>] und [h] komplementär verteilt sind, ist es falsch zu sagen, dass sie Allophone voneinander sind, weil sie phonetisch so gut wie nichts gemeinsam haben: [</a:t>
            </a:r>
            <a:r>
              <a:rPr lang="de-DE" altLang="de-DE" dirty="0" err="1">
                <a:ea typeface="ＭＳ Ｐゴシック" panose="020B0600070205080204" pitchFamily="34" charset="-128"/>
              </a:rPr>
              <a:t>ŋ</a:t>
            </a:r>
            <a:r>
              <a:rPr lang="de-DE" altLang="de-DE" dirty="0">
                <a:ea typeface="ＭＳ Ｐゴシック" panose="020B0600070205080204" pitchFamily="34" charset="-128"/>
              </a:rPr>
              <a:t>] ist ein stimmhafter dorsaler Nasal, und [h] ein stimmloser glottaler Frikativ.</a:t>
            </a:r>
          </a:p>
          <a:p>
            <a:pPr marL="14288" indent="-14288">
              <a:defRPr/>
            </a:pPr>
            <a:r>
              <a:rPr lang="de-DE" altLang="de-DE" dirty="0">
                <a:ea typeface="ＭＳ Ｐゴシック" panose="020B0600070205080204" pitchFamily="34" charset="-128"/>
              </a:rPr>
              <a:t>Zusätzlich zur komplementärer Verteilung, sollen Allophone phonetisch ähnlich sein.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9DF0FB-0C07-F946-8E0A-65FABCB46D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28116" y="5389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5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altLang="de-DE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Arabisch</a:t>
            </a:r>
            <a:endParaRPr lang="en-DE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de-DE" altLang="de-DE" dirty="0">
                <a:ea typeface="ＭＳ Ｐゴシック" panose="020B0600070205080204" pitchFamily="34" charset="-128"/>
              </a:rPr>
              <a:t>Betrachten Sie die folgenden arabischen Daten:</a:t>
            </a:r>
          </a:p>
          <a:p>
            <a:pPr>
              <a:defRPr/>
            </a:pPr>
            <a:r>
              <a:rPr lang="de-DE" altLang="de-DE" dirty="0">
                <a:ea typeface="ＭＳ Ｐゴシック" panose="020B0600070205080204" pitchFamily="34" charset="-128"/>
              </a:rPr>
              <a:t>          a.	</a:t>
            </a:r>
            <a:r>
              <a:rPr lang="de-DE" altLang="de-DE" dirty="0" err="1">
                <a:ea typeface="ＭＳ Ｐゴシック" panose="020B0600070205080204" pitchFamily="34" charset="-128"/>
              </a:rPr>
              <a:t>ʔuru:b</a:t>
            </a:r>
            <a:r>
              <a:rPr lang="de-DE" altLang="de-DE" dirty="0">
                <a:ea typeface="ＭＳ Ｐゴシック" panose="020B0600070205080204" pitchFamily="34" charset="-128"/>
              </a:rPr>
              <a:t>	 	‘Kriege’</a:t>
            </a:r>
            <a:br>
              <a:rPr lang="de-DE" altLang="de-DE" dirty="0">
                <a:ea typeface="ＭＳ Ｐゴシック" panose="020B0600070205080204" pitchFamily="34" charset="-128"/>
              </a:rPr>
            </a:br>
            <a:r>
              <a:rPr lang="de-DE" altLang="de-DE" dirty="0">
                <a:ea typeface="ＭＳ Ｐゴシック" panose="020B0600070205080204" pitchFamily="34" charset="-128"/>
              </a:rPr>
              <a:t>	b.	</a:t>
            </a:r>
            <a:r>
              <a:rPr lang="de-DE" altLang="de-DE" dirty="0" err="1">
                <a:ea typeface="ＭＳ Ｐゴシック" panose="020B0600070205080204" pitchFamily="34" charset="-128"/>
              </a:rPr>
              <a:t>fahm</a:t>
            </a:r>
            <a:r>
              <a:rPr lang="de-DE" altLang="de-DE" dirty="0">
                <a:ea typeface="ＭＳ Ｐゴシック" panose="020B0600070205080204" pitchFamily="34" charset="-128"/>
              </a:rPr>
              <a:t>		‘Verständnis’</a:t>
            </a:r>
            <a:br>
              <a:rPr lang="de-DE" altLang="de-DE" dirty="0">
                <a:ea typeface="ＭＳ Ｐゴシック" panose="020B0600070205080204" pitchFamily="34" charset="-128"/>
              </a:rPr>
            </a:br>
            <a:r>
              <a:rPr lang="de-DE" altLang="de-DE" dirty="0">
                <a:ea typeface="ＭＳ Ｐゴシック" panose="020B0600070205080204" pitchFamily="34" charset="-128"/>
              </a:rPr>
              <a:t>	c.	</a:t>
            </a:r>
            <a:r>
              <a:rPr lang="de-DE" altLang="de-DE" dirty="0" err="1">
                <a:ea typeface="ＭＳ Ｐゴシック" panose="020B0600070205080204" pitchFamily="34" charset="-128"/>
              </a:rPr>
              <a:t>habba</a:t>
            </a:r>
            <a:r>
              <a:rPr lang="de-DE" altLang="de-DE" dirty="0">
                <a:ea typeface="ＭＳ Ｐゴシック" panose="020B0600070205080204" pitchFamily="34" charset="-128"/>
              </a:rPr>
              <a:t>		‘Böe’</a:t>
            </a:r>
            <a:br>
              <a:rPr lang="de-DE" altLang="de-DE" dirty="0">
                <a:ea typeface="ＭＳ Ｐゴシック" panose="020B0600070205080204" pitchFamily="34" charset="-128"/>
              </a:rPr>
            </a:br>
            <a:r>
              <a:rPr lang="de-DE" altLang="de-DE" dirty="0">
                <a:ea typeface="ＭＳ Ｐゴシック" panose="020B0600070205080204" pitchFamily="34" charset="-128"/>
              </a:rPr>
              <a:t>	d.	</a:t>
            </a:r>
            <a:r>
              <a:rPr lang="de-DE" altLang="de-DE" dirty="0" err="1">
                <a:ea typeface="ＭＳ Ｐゴシック" panose="020B0600070205080204" pitchFamily="34" charset="-128"/>
              </a:rPr>
              <a:t>ha:l</a:t>
            </a:r>
            <a:r>
              <a:rPr lang="de-DE" altLang="de-DE" dirty="0">
                <a:ea typeface="ＭＳ Ｐゴシック" panose="020B0600070205080204" pitchFamily="34" charset="-128"/>
              </a:rPr>
              <a:t>		‘Kardamom’</a:t>
            </a:r>
            <a:br>
              <a:rPr lang="de-DE" altLang="de-DE" dirty="0">
                <a:ea typeface="ＭＳ Ｐゴシック" panose="020B0600070205080204" pitchFamily="34" charset="-128"/>
              </a:rPr>
            </a:br>
            <a:r>
              <a:rPr lang="de-DE" altLang="de-DE" dirty="0">
                <a:ea typeface="ＭＳ Ｐゴシック" panose="020B0600070205080204" pitchFamily="34" charset="-128"/>
              </a:rPr>
              <a:t>	e.	</a:t>
            </a:r>
            <a:r>
              <a:rPr lang="de-DE" altLang="de-DE" dirty="0" err="1">
                <a:ea typeface="ＭＳ Ｐゴシック" panose="020B0600070205080204" pitchFamily="34" charset="-128"/>
              </a:rPr>
              <a:t>huru:b</a:t>
            </a:r>
            <a:r>
              <a:rPr lang="de-DE" altLang="de-DE" dirty="0">
                <a:ea typeface="ＭＳ Ｐゴシック" panose="020B0600070205080204" pitchFamily="34" charset="-128"/>
              </a:rPr>
              <a:t>	‘Flug’</a:t>
            </a:r>
            <a:br>
              <a:rPr lang="de-DE" altLang="de-DE" dirty="0">
                <a:ea typeface="ＭＳ Ｐゴシック" panose="020B0600070205080204" pitchFamily="34" charset="-128"/>
              </a:rPr>
            </a:br>
            <a:r>
              <a:rPr lang="de-DE" altLang="de-DE" dirty="0">
                <a:ea typeface="ＭＳ Ｐゴシック" panose="020B0600070205080204" pitchFamily="34" charset="-128"/>
              </a:rPr>
              <a:t>	f.	</a:t>
            </a:r>
            <a:r>
              <a:rPr lang="de-DE" altLang="de-DE" dirty="0" err="1">
                <a:ea typeface="ＭＳ Ｐゴシック" panose="020B0600070205080204" pitchFamily="34" charset="-128"/>
              </a:rPr>
              <a:t>faʔm</a:t>
            </a:r>
            <a:r>
              <a:rPr lang="de-DE" altLang="de-DE" dirty="0">
                <a:ea typeface="ＭＳ Ｐゴシック" panose="020B0600070205080204" pitchFamily="34" charset="-128"/>
              </a:rPr>
              <a:t>		‘Kohle’</a:t>
            </a:r>
            <a:br>
              <a:rPr lang="de-DE" altLang="de-DE" dirty="0">
                <a:ea typeface="ＭＳ Ｐゴシック" panose="020B0600070205080204" pitchFamily="34" charset="-128"/>
              </a:rPr>
            </a:br>
            <a:r>
              <a:rPr lang="de-DE" altLang="de-DE" dirty="0">
                <a:ea typeface="ＭＳ Ｐゴシック" panose="020B0600070205080204" pitchFamily="34" charset="-128"/>
              </a:rPr>
              <a:t>	g.	</a:t>
            </a:r>
            <a:r>
              <a:rPr lang="de-DE" altLang="de-DE" dirty="0" err="1">
                <a:ea typeface="ＭＳ Ｐゴシック" panose="020B0600070205080204" pitchFamily="34" charset="-128"/>
              </a:rPr>
              <a:t>ʔabba</a:t>
            </a:r>
            <a:r>
              <a:rPr lang="de-DE" altLang="de-DE" dirty="0">
                <a:ea typeface="ＭＳ Ｐゴシック" panose="020B0600070205080204" pitchFamily="34" charset="-128"/>
              </a:rPr>
              <a:t>		‘Korn’</a:t>
            </a:r>
            <a:br>
              <a:rPr lang="de-DE" altLang="de-DE" dirty="0">
                <a:ea typeface="ＭＳ Ｐゴシック" panose="020B0600070205080204" pitchFamily="34" charset="-128"/>
              </a:rPr>
            </a:br>
            <a:r>
              <a:rPr lang="de-DE" altLang="de-DE" dirty="0">
                <a:ea typeface="ＭＳ Ｐゴシック" panose="020B0600070205080204" pitchFamily="34" charset="-128"/>
              </a:rPr>
              <a:t>	h.	</a:t>
            </a:r>
            <a:r>
              <a:rPr lang="de-DE" altLang="de-DE" dirty="0" err="1">
                <a:ea typeface="ＭＳ Ｐゴシック" panose="020B0600070205080204" pitchFamily="34" charset="-128"/>
              </a:rPr>
              <a:t>ʔa:l</a:t>
            </a:r>
            <a:r>
              <a:rPr lang="de-DE" altLang="de-DE" dirty="0">
                <a:ea typeface="ＭＳ Ｐゴシック" panose="020B0600070205080204" pitchFamily="34" charset="-128"/>
              </a:rPr>
              <a:t>		‘Zustand’</a:t>
            </a:r>
          </a:p>
          <a:p>
            <a:pPr>
              <a:defRPr/>
            </a:pPr>
            <a:r>
              <a:rPr lang="de-DE" altLang="de-DE" dirty="0">
                <a:ea typeface="ＭＳ Ｐゴシック" panose="020B0600070205080204" pitchFamily="34" charset="-128"/>
              </a:rPr>
              <a:t>Sind [h] und [</a:t>
            </a:r>
            <a:r>
              <a:rPr lang="de-DE" altLang="de-DE" dirty="0" err="1">
                <a:ea typeface="ＭＳ Ｐゴシック" panose="020B0600070205080204" pitchFamily="34" charset="-128"/>
              </a:rPr>
              <a:t>ʔ</a:t>
            </a:r>
            <a:r>
              <a:rPr lang="de-DE" altLang="de-DE" dirty="0">
                <a:ea typeface="ＭＳ Ｐゴシック" panose="020B0600070205080204" pitchFamily="34" charset="-128"/>
              </a:rPr>
              <a:t>] Phoneme oder Allophone im Arabischen?</a:t>
            </a:r>
          </a:p>
          <a:p>
            <a:pPr>
              <a:defRPr/>
            </a:pPr>
            <a:r>
              <a:rPr lang="de-DE" altLang="de-DE" dirty="0">
                <a:ea typeface="ＭＳ Ｐゴシック" panose="020B0600070205080204" pitchFamily="34" charset="-128"/>
                <a:sym typeface="Wingdings" pitchFamily="2" charset="2"/>
              </a:rPr>
              <a:t></a:t>
            </a:r>
            <a:r>
              <a:rPr lang="de-DE" altLang="de-DE" dirty="0">
                <a:ea typeface="ＭＳ Ｐゴシック" panose="020B0600070205080204" pitchFamily="34" charset="-128"/>
              </a:rPr>
              <a:t>  Minimalpaar: </a:t>
            </a:r>
            <a:r>
              <a:rPr lang="de-DE" altLang="de-DE" dirty="0" err="1">
                <a:ea typeface="ＭＳ Ｐゴシック" panose="020B0600070205080204" pitchFamily="34" charset="-128"/>
              </a:rPr>
              <a:t>ha:l</a:t>
            </a:r>
            <a:r>
              <a:rPr lang="de-DE" altLang="de-DE" dirty="0">
                <a:ea typeface="ＭＳ Ｐゴシック" panose="020B0600070205080204" pitchFamily="34" charset="-128"/>
              </a:rPr>
              <a:t>/</a:t>
            </a:r>
            <a:r>
              <a:rPr lang="de-DE" altLang="de-DE" dirty="0" err="1">
                <a:ea typeface="ＭＳ Ｐゴシック" panose="020B0600070205080204" pitchFamily="34" charset="-128"/>
              </a:rPr>
              <a:t>ʔa:l</a:t>
            </a:r>
            <a:r>
              <a:rPr lang="de-DE" altLang="de-DE" dirty="0">
                <a:ea typeface="ＭＳ Ｐゴシック" panose="020B0600070205080204" pitchFamily="34" charset="-128"/>
              </a:rPr>
              <a:t> </a:t>
            </a:r>
            <a:r>
              <a:rPr lang="de-DE" altLang="de-DE" dirty="0">
                <a:ea typeface="ＭＳ Ｐゴシック" panose="020B0600070205080204" pitchFamily="34" charset="-128"/>
                <a:sym typeface="Wingdings" pitchFamily="2" charset="2"/>
              </a:rPr>
              <a:t></a:t>
            </a:r>
            <a:r>
              <a:rPr lang="de-DE" altLang="de-DE" dirty="0">
                <a:ea typeface="ＭＳ Ｐゴシック" panose="020B0600070205080204" pitchFamily="34" charset="-128"/>
              </a:rPr>
              <a:t> Phoneme</a:t>
            </a:r>
          </a:p>
        </p:txBody>
      </p:sp>
    </p:spTree>
    <p:extLst>
      <p:ext uri="{BB962C8B-B14F-4D97-AF65-F5344CB8AC3E}">
        <p14:creationId xmlns:p14="http://schemas.microsoft.com/office/powerpoint/2010/main" val="36179736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 err="1">
                <a:ea typeface="ＭＳ Ｐゴシック" panose="020B0600070205080204" pitchFamily="34" charset="-128"/>
              </a:rPr>
              <a:t>Vergleich</a:t>
            </a:r>
            <a:r>
              <a:rPr lang="en-GB" altLang="de-DE" dirty="0">
                <a:ea typeface="ＭＳ Ｐゴシック" panose="020B0600070205080204" pitchFamily="34" charset="-128"/>
              </a:rPr>
              <a:t> </a:t>
            </a:r>
            <a:r>
              <a:rPr lang="en-GB" altLang="de-DE" dirty="0" err="1">
                <a:ea typeface="ＭＳ Ｐゴシック" panose="020B0600070205080204" pitchFamily="34" charset="-128"/>
              </a:rPr>
              <a:t>mit</a:t>
            </a:r>
            <a:r>
              <a:rPr lang="en-GB" altLang="de-DE" dirty="0">
                <a:ea typeface="ＭＳ Ｐゴシック" panose="020B0600070205080204" pitchFamily="34" charset="-128"/>
              </a:rPr>
              <a:t> der </a:t>
            </a:r>
            <a:r>
              <a:rPr lang="en-GB" altLang="de-DE" dirty="0" err="1">
                <a:ea typeface="ＭＳ Ｐゴシック" panose="020B0600070205080204" pitchFamily="34" charset="-128"/>
              </a:rPr>
              <a:t>Morphologie</a:t>
            </a:r>
            <a:endParaRPr lang="en-DE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i="1" dirty="0">
                <a:ea typeface="ＭＳ Ｐゴシック" panose="020B0600070205080204" pitchFamily="34" charset="-128"/>
              </a:rPr>
              <a:t>Morpheme</a:t>
            </a:r>
            <a:r>
              <a:rPr lang="de-DE" altLang="de-DE" dirty="0">
                <a:ea typeface="ＭＳ Ｐゴシック" panose="020B0600070205080204" pitchFamily="34" charset="-128"/>
              </a:rPr>
              <a:t> – bedeutungstragende Elemente und/oder minimale syntaktische Bausteine. </a:t>
            </a:r>
          </a:p>
          <a:p>
            <a:r>
              <a:rPr lang="de-DE" altLang="de-DE" dirty="0">
                <a:ea typeface="ＭＳ Ｐゴシック" panose="020B0600070205080204" pitchFamily="34" charset="-128"/>
              </a:rPr>
              <a:t> </a:t>
            </a:r>
          </a:p>
          <a:p>
            <a:r>
              <a:rPr lang="de-DE" altLang="de-DE" dirty="0">
                <a:ea typeface="ＭＳ Ｐゴシック" panose="020B0600070205080204" pitchFamily="34" charset="-128"/>
              </a:rPr>
              <a:t>- Lexikalische Einheiten (</a:t>
            </a:r>
            <a:r>
              <a:rPr lang="de-DE" altLang="de-DE" i="1" dirty="0">
                <a:ea typeface="ＭＳ Ｐゴシック" panose="020B0600070205080204" pitchFamily="34" charset="-128"/>
              </a:rPr>
              <a:t>nun, Maria, wir</a:t>
            </a:r>
            <a:r>
              <a:rPr lang="de-DE" altLang="de-DE" dirty="0">
                <a:ea typeface="ＭＳ Ｐゴシック" panose="020B0600070205080204" pitchFamily="34" charset="-128"/>
              </a:rPr>
              <a:t>…)</a:t>
            </a:r>
          </a:p>
          <a:p>
            <a:r>
              <a:rPr lang="de-DE" altLang="de-DE" dirty="0">
                <a:ea typeface="ＭＳ Ｐゴシック" panose="020B0600070205080204" pitchFamily="34" charset="-128"/>
              </a:rPr>
              <a:t>- Flexionsaffixe (-</a:t>
            </a:r>
            <a:r>
              <a:rPr lang="de-DE" altLang="de-DE" i="1" dirty="0">
                <a:ea typeface="ＭＳ Ｐゴシック" panose="020B0600070205080204" pitchFamily="34" charset="-128"/>
              </a:rPr>
              <a:t>t, -en</a:t>
            </a:r>
            <a:r>
              <a:rPr lang="de-DE" altLang="de-DE" dirty="0">
                <a:ea typeface="ＭＳ Ｐゴシック" panose="020B0600070205080204" pitchFamily="34" charset="-128"/>
              </a:rPr>
              <a:t>…): ändern die Kategorie des Worts nicht</a:t>
            </a:r>
          </a:p>
          <a:p>
            <a:r>
              <a:rPr lang="de-DE" altLang="de-DE" dirty="0">
                <a:ea typeface="ＭＳ Ｐゴシック" panose="020B0600070205080204" pitchFamily="34" charset="-128"/>
              </a:rPr>
              <a:t>- Derivationsaffixen (</a:t>
            </a:r>
            <a:r>
              <a:rPr lang="de-DE" altLang="de-DE" i="1" dirty="0" err="1">
                <a:ea typeface="ＭＳ Ｐゴシック" panose="020B0600070205080204" pitchFamily="34" charset="-128"/>
              </a:rPr>
              <a:t>un</a:t>
            </a:r>
            <a:r>
              <a:rPr lang="de-DE" altLang="de-DE" i="1" dirty="0">
                <a:ea typeface="ＭＳ Ｐゴシック" panose="020B0600070205080204" pitchFamily="34" charset="-128"/>
              </a:rPr>
              <a:t>-, -</a:t>
            </a:r>
            <a:r>
              <a:rPr lang="de-DE" altLang="de-DE" i="1" dirty="0" err="1">
                <a:ea typeface="ＭＳ Ｐゴシック" panose="020B0600070205080204" pitchFamily="34" charset="-128"/>
              </a:rPr>
              <a:t>heit</a:t>
            </a:r>
            <a:r>
              <a:rPr lang="de-DE" altLang="de-DE" dirty="0">
                <a:ea typeface="ＭＳ Ｐゴシック" panose="020B0600070205080204" pitchFamily="34" charset="-128"/>
              </a:rPr>
              <a:t>…): verändern die Kategorie des Worts </a:t>
            </a:r>
          </a:p>
          <a:p>
            <a:r>
              <a:rPr lang="de-DE" altLang="de-DE" i="1" dirty="0">
                <a:ea typeface="ＭＳ Ｐゴシック" panose="020B0600070205080204" pitchFamily="34" charset="-128"/>
              </a:rPr>
              <a:t>Katze </a:t>
            </a:r>
            <a:r>
              <a:rPr lang="de-DE" altLang="de-DE" dirty="0">
                <a:ea typeface="ＭＳ Ｐゴシック" panose="020B0600070205080204" pitchFamily="34" charset="-128"/>
              </a:rPr>
              <a:t>und</a:t>
            </a:r>
            <a:r>
              <a:rPr lang="de-DE" altLang="de-DE" i="1" dirty="0">
                <a:ea typeface="ＭＳ Ｐゴシック" panose="020B0600070205080204" pitchFamily="34" charset="-128"/>
              </a:rPr>
              <a:t> </a:t>
            </a:r>
            <a:r>
              <a:rPr lang="de-DE" altLang="de-DE" i="1" dirty="0" err="1">
                <a:ea typeface="ＭＳ Ｐゴシック" panose="020B0600070205080204" pitchFamily="34" charset="-128"/>
              </a:rPr>
              <a:t>Kätz</a:t>
            </a:r>
            <a:r>
              <a:rPr lang="de-DE" altLang="de-DE" dirty="0">
                <a:ea typeface="ＭＳ Ｐゴシック" panose="020B0600070205080204" pitchFamily="34" charset="-128"/>
              </a:rPr>
              <a:t> (wie in </a:t>
            </a:r>
            <a:r>
              <a:rPr lang="de-DE" altLang="de-DE" i="1" dirty="0">
                <a:ea typeface="ＭＳ Ｐゴシック" panose="020B0600070205080204" pitchFamily="34" charset="-128"/>
              </a:rPr>
              <a:t>Kätzchen</a:t>
            </a:r>
            <a:r>
              <a:rPr lang="de-DE" altLang="de-DE" dirty="0">
                <a:ea typeface="ＭＳ Ｐゴシック" panose="020B0600070205080204" pitchFamily="34" charset="-128"/>
              </a:rPr>
              <a:t>) sind </a:t>
            </a:r>
            <a:r>
              <a:rPr lang="de-DE" altLang="de-DE" i="1" dirty="0">
                <a:ea typeface="ＭＳ Ｐゴシック" panose="020B0600070205080204" pitchFamily="34" charset="-128"/>
              </a:rPr>
              <a:t>Morphe</a:t>
            </a:r>
            <a:r>
              <a:rPr lang="de-DE" altLang="de-DE" dirty="0">
                <a:ea typeface="ＭＳ Ｐゴシック" panose="020B0600070205080204" pitchFamily="34" charset="-128"/>
              </a:rPr>
              <a:t> desselben  Morphems {Katze}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8936808-C113-654A-B492-AFCA70CFED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22735" y="5389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3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 err="1">
                <a:ea typeface="ＭＳ Ｐゴシック" panose="020B0600070205080204" pitchFamily="34" charset="-128"/>
              </a:rPr>
              <a:t>Vergleich</a:t>
            </a:r>
            <a:r>
              <a:rPr lang="en-GB" altLang="de-DE" dirty="0">
                <a:ea typeface="ＭＳ Ｐゴシック" panose="020B0600070205080204" pitchFamily="34" charset="-128"/>
              </a:rPr>
              <a:t> </a:t>
            </a:r>
            <a:r>
              <a:rPr lang="en-GB" altLang="de-DE" dirty="0" err="1">
                <a:ea typeface="ＭＳ Ｐゴシック" panose="020B0600070205080204" pitchFamily="34" charset="-128"/>
              </a:rPr>
              <a:t>mit</a:t>
            </a:r>
            <a:r>
              <a:rPr lang="en-GB" altLang="de-DE" dirty="0">
                <a:ea typeface="ＭＳ Ｐゴシック" panose="020B0600070205080204" pitchFamily="34" charset="-128"/>
              </a:rPr>
              <a:t> der </a:t>
            </a:r>
            <a:r>
              <a:rPr lang="en-GB" altLang="de-DE" dirty="0" err="1">
                <a:ea typeface="ＭＳ Ｐゴシック" panose="020B0600070205080204" pitchFamily="34" charset="-128"/>
              </a:rPr>
              <a:t>Morphologie</a:t>
            </a:r>
            <a:endParaRPr lang="en-DE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Es gibt auch </a:t>
            </a:r>
            <a:r>
              <a:rPr lang="de-DE" altLang="de-DE" dirty="0">
                <a:solidFill>
                  <a:srgbClr val="2859F1"/>
                </a:solidFill>
                <a:ea typeface="ＭＳ Ｐゴシック" panose="020B0600070205080204" pitchFamily="34" charset="-128"/>
              </a:rPr>
              <a:t>abstrakte Morpheme </a:t>
            </a:r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wie {2.Pers.Pl}, das manchmal durch -</a:t>
            </a:r>
            <a:r>
              <a:rPr lang="de-DE" altLang="de-DE" i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t</a:t>
            </a:r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und manchmal durch </a:t>
            </a:r>
            <a:r>
              <a:rPr lang="de-DE" altLang="de-DE" i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-</a:t>
            </a:r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[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әt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] </a:t>
            </a:r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realisiert wird:</a:t>
            </a:r>
          </a:p>
          <a:p>
            <a:pPr algn="just"/>
            <a:endParaRPr lang="de-DE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algn="just"/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a.   </a:t>
            </a:r>
            <a:r>
              <a:rPr lang="de-DE" altLang="de-DE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red</a:t>
            </a:r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-et, reit-et, bad-et, leit-et, </a:t>
            </a:r>
            <a:r>
              <a:rPr lang="de-DE" altLang="de-DE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hust</a:t>
            </a:r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-et, </a:t>
            </a:r>
            <a:r>
              <a:rPr lang="de-DE" altLang="de-DE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arbeit</a:t>
            </a:r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-et,  </a:t>
            </a:r>
            <a:r>
              <a:rPr lang="de-DE" altLang="de-DE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atm</a:t>
            </a:r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-et, </a:t>
            </a:r>
            <a:r>
              <a:rPr lang="de-DE" altLang="de-DE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rechn</a:t>
            </a:r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-et</a:t>
            </a:r>
          </a:p>
          <a:p>
            <a:pPr algn="just">
              <a:lnSpc>
                <a:spcPct val="128000"/>
              </a:lnSpc>
            </a:pPr>
            <a:r>
              <a:rPr lang="de-DE" altLang="de-DE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b.   lach-t, reis-t, grüß-t, schreib-t, roll-t</a:t>
            </a:r>
            <a:endParaRPr lang="de-DE" altLang="de-DE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A5A64E-53AA-4A47-A82D-153C948E01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55471" y="3651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 err="1">
                <a:ea typeface="ＭＳ Ｐゴシック" panose="020B0600070205080204" pitchFamily="34" charset="-128"/>
              </a:rPr>
              <a:t>Vergleich</a:t>
            </a:r>
            <a:r>
              <a:rPr lang="en-GB" altLang="de-DE" dirty="0">
                <a:ea typeface="ＭＳ Ｐゴシック" panose="020B0600070205080204" pitchFamily="34" charset="-128"/>
              </a:rPr>
              <a:t> </a:t>
            </a:r>
            <a:r>
              <a:rPr lang="en-GB" altLang="de-DE" dirty="0" err="1">
                <a:ea typeface="ＭＳ Ｐゴシック" panose="020B0600070205080204" pitchFamily="34" charset="-128"/>
              </a:rPr>
              <a:t>mit</a:t>
            </a:r>
            <a:r>
              <a:rPr lang="en-GB" altLang="de-DE" dirty="0">
                <a:ea typeface="ＭＳ Ｐゴシック" panose="020B0600070205080204" pitchFamily="34" charset="-128"/>
              </a:rPr>
              <a:t> der </a:t>
            </a:r>
            <a:r>
              <a:rPr lang="en-GB" altLang="de-DE" dirty="0" err="1">
                <a:ea typeface="ＭＳ Ｐゴシック" panose="020B0600070205080204" pitchFamily="34" charset="-128"/>
              </a:rPr>
              <a:t>Morphologie</a:t>
            </a:r>
            <a:endParaRPr lang="en-DE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Man kann jetzt verallgemeinern</a:t>
            </a:r>
          </a:p>
          <a:p>
            <a:pPr algn="just"/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Katze  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und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Kätz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sind Allomorphe des Morphems {Katze} und -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und -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et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Allomorphe des Morphems {2.Pers.Pl}. </a:t>
            </a:r>
          </a:p>
          <a:p>
            <a:pPr algn="just"/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r>
              <a:rPr lang="de-DE" altLang="de-DE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Ein Morphem ist eine Klasse von Allomorphen.</a:t>
            </a:r>
            <a:endParaRPr lang="de-DE" altLang="de-DE" dirty="0">
              <a:solidFill>
                <a:srgbClr val="2859F1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305A87-99A7-A84D-9A96-97E23118E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5910" y="3651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9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>
                <a:ea typeface="ＭＳ Ｐゴシック" panose="020B0600070205080204" pitchFamily="34" charset="-128"/>
              </a:rPr>
              <a:t>Themen</a:t>
            </a:r>
            <a:r>
              <a:rPr lang="en-US" altLang="en-US" dirty="0">
                <a:ea typeface="ＭＳ Ｐゴシック" panose="020B0600070205080204" pitchFamily="34" charset="-128"/>
              </a:rPr>
              <a:t> der </a:t>
            </a:r>
            <a:r>
              <a:rPr lang="en-US" altLang="en-US" dirty="0" err="1">
                <a:ea typeface="ＭＳ Ｐゴシック" panose="020B0600070205080204" pitchFamily="34" charset="-128"/>
              </a:rPr>
              <a:t>Vorlesung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GB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1. </a:t>
            </a:r>
            <a:r>
              <a:rPr lang="en-GB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Einführung</a:t>
            </a:r>
            <a:r>
              <a:rPr lang="en-GB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: Phoneme und Allophone</a:t>
            </a:r>
          </a:p>
          <a:p>
            <a:pPr marL="457200" lvl="1" indent="0">
              <a:buNone/>
            </a:pPr>
            <a:r>
              <a:rPr lang="en-GB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2. </a:t>
            </a:r>
            <a:r>
              <a:rPr lang="en-GB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Artikulation</a:t>
            </a:r>
            <a:r>
              <a:rPr lang="en-GB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und </a:t>
            </a:r>
            <a:r>
              <a:rPr lang="en-GB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Terminologie</a:t>
            </a:r>
            <a:r>
              <a:rPr lang="en-GB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</a:p>
          <a:p>
            <a:pPr marL="457200" lvl="1" indent="0">
              <a:buNone/>
            </a:pPr>
            <a:r>
              <a:rPr lang="en-GB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3. </a:t>
            </a:r>
            <a:r>
              <a:rPr lang="de-DE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Distinktive Merkmale</a:t>
            </a:r>
            <a:endParaRPr lang="en-GB" altLang="en-US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GB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4 </a:t>
            </a:r>
            <a:r>
              <a:rPr lang="en-GB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Allophonie</a:t>
            </a:r>
            <a:r>
              <a:rPr lang="en-GB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: </a:t>
            </a:r>
            <a:r>
              <a:rPr lang="en-GB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Auslautverhärtung</a:t>
            </a:r>
            <a:endParaRPr lang="en-GB" altLang="en-US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GB" altLang="de-DE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5. </a:t>
            </a:r>
            <a:r>
              <a:rPr lang="en-GB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Allophonie</a:t>
            </a:r>
            <a:r>
              <a:rPr lang="en-GB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: 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Der dorsale Nasal [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ŋ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] und die 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-Tilgung </a:t>
            </a:r>
            <a:endParaRPr lang="en-GB" altLang="en-US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GB" altLang="de-DE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6.</a:t>
            </a:r>
            <a:r>
              <a:rPr lang="en-GB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GB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Allophonie</a:t>
            </a:r>
            <a:r>
              <a:rPr lang="en-GB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: 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Die dorsalen Frikative [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ç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] und [x] </a:t>
            </a:r>
            <a:endParaRPr lang="en-GB" altLang="en-US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GB" altLang="de-DE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7:</a:t>
            </a:r>
            <a:r>
              <a:rPr lang="en-GB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GB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Allophonie</a:t>
            </a:r>
            <a:r>
              <a:rPr lang="en-GB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: 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Die Laryngale und die Gleitlaute</a:t>
            </a:r>
          </a:p>
          <a:p>
            <a:pPr marL="457200" lvl="1" indent="0">
              <a:buNone/>
            </a:pP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8: Vokale und Schwa</a:t>
            </a:r>
          </a:p>
          <a:p>
            <a:pPr marL="457200" lvl="1" indent="0">
              <a:buNone/>
            </a:pP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9: Umlaut </a:t>
            </a:r>
          </a:p>
          <a:p>
            <a:pPr marL="457200" lvl="1" indent="0">
              <a:buNone/>
            </a:pPr>
            <a:endParaRPr lang="en-US" altLang="de-DE" dirty="0">
              <a:ea typeface="ＭＳ Ｐゴシック" panose="020B0600070205080204" pitchFamily="34" charset="-128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6C31D8-DE0F-A841-8350-B145F3683D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18600" y="736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8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 err="1">
                <a:ea typeface="ＭＳ Ｐゴシック" panose="020B0600070205080204" pitchFamily="34" charset="-128"/>
              </a:rPr>
              <a:t>Vergleich</a:t>
            </a:r>
            <a:r>
              <a:rPr lang="en-GB" altLang="de-DE" dirty="0">
                <a:ea typeface="ＭＳ Ｐゴシック" panose="020B0600070205080204" pitchFamily="34" charset="-128"/>
              </a:rPr>
              <a:t> </a:t>
            </a:r>
            <a:r>
              <a:rPr lang="en-GB" altLang="de-DE" dirty="0" err="1">
                <a:ea typeface="ＭＳ Ｐゴシック" panose="020B0600070205080204" pitchFamily="34" charset="-128"/>
              </a:rPr>
              <a:t>mit</a:t>
            </a:r>
            <a:r>
              <a:rPr lang="en-GB" altLang="de-DE" dirty="0">
                <a:ea typeface="ＭＳ Ｐゴシック" panose="020B0600070205080204" pitchFamily="34" charset="-128"/>
              </a:rPr>
              <a:t> der </a:t>
            </a:r>
            <a:r>
              <a:rPr lang="en-GB" altLang="de-DE" dirty="0" err="1">
                <a:ea typeface="ＭＳ Ｐゴシック" panose="020B0600070205080204" pitchFamily="34" charset="-128"/>
              </a:rPr>
              <a:t>Morphologie</a:t>
            </a:r>
            <a:endParaRPr lang="en-DE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Für den Status von Allomorphen sind zwei Eigenschaften wichtig:</a:t>
            </a:r>
          </a:p>
          <a:p>
            <a:pPr algn="just"/>
            <a:endParaRPr lang="de-DE" altLang="de-DE" sz="3600" dirty="0">
              <a:solidFill>
                <a:srgbClr val="2859F1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lvl="2" algn="just">
              <a:buFontTx/>
              <a:buChar char="-"/>
            </a:pPr>
            <a:r>
              <a:rPr lang="de-DE" altLang="de-DE" sz="28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Invarianz der Bedeutung</a:t>
            </a:r>
          </a:p>
          <a:p>
            <a:pPr lvl="2" algn="just">
              <a:buFontTx/>
              <a:buChar char="-"/>
            </a:pPr>
            <a:r>
              <a:rPr lang="de-DE" altLang="de-DE" sz="28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Vorhersagbarkeit des Vorkommens</a:t>
            </a:r>
          </a:p>
          <a:p>
            <a:pPr algn="just"/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Die Bedeutung von 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-t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und 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-et  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ist invariant – 2. Pers. Pl. –, und das Vorkommen der Allomorphe ist vorhersagbar: 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-et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wird nach einem 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koronalen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Plosiv oder einem Nasal gewählt, 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-t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endParaRPr lang="de-DE" altLang="de-DE" dirty="0"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6DCB047-3F78-AF44-AB89-756483A24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8207" y="6215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9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 err="1">
                <a:ea typeface="ＭＳ Ｐゴシック" panose="020B0600070205080204" pitchFamily="34" charset="-128"/>
              </a:rPr>
              <a:t>Vergleich</a:t>
            </a:r>
            <a:r>
              <a:rPr lang="en-GB" altLang="de-DE" dirty="0">
                <a:ea typeface="ＭＳ Ｐゴシック" panose="020B0600070205080204" pitchFamily="34" charset="-128"/>
              </a:rPr>
              <a:t> </a:t>
            </a:r>
            <a:r>
              <a:rPr lang="en-GB" altLang="de-DE" dirty="0" err="1">
                <a:ea typeface="ＭＳ Ｐゴシック" panose="020B0600070205080204" pitchFamily="34" charset="-128"/>
              </a:rPr>
              <a:t>mit</a:t>
            </a:r>
            <a:r>
              <a:rPr lang="en-GB" altLang="de-DE" dirty="0">
                <a:ea typeface="ＭＳ Ｐゴシック" panose="020B0600070205080204" pitchFamily="34" charset="-128"/>
              </a:rPr>
              <a:t> der </a:t>
            </a:r>
            <a:r>
              <a:rPr lang="en-GB" altLang="de-DE" dirty="0" err="1">
                <a:ea typeface="ＭＳ Ｐゴシック" panose="020B0600070205080204" pitchFamily="34" charset="-128"/>
              </a:rPr>
              <a:t>Morphologie</a:t>
            </a:r>
            <a:endParaRPr lang="en-DE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de-DE" altLang="de-DE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{Plural}</a:t>
            </a:r>
          </a:p>
          <a:p>
            <a:pPr algn="just">
              <a:lnSpc>
                <a:spcPct val="128000"/>
              </a:lnSpc>
            </a:pP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/-s/: </a:t>
            </a:r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Meeting-s,  Auto-s</a:t>
            </a: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>
              <a:lnSpc>
                <a:spcPct val="128000"/>
              </a:lnSpc>
            </a:pP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/-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/: </a:t>
            </a:r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Birne-</a:t>
            </a:r>
            <a:r>
              <a:rPr lang="de-DE" altLang="de-DE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</a:t>
            </a:r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Lampe-</a:t>
            </a:r>
            <a:r>
              <a:rPr lang="de-DE" altLang="de-DE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</a:t>
            </a: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>
              <a:lnSpc>
                <a:spcPct val="128000"/>
              </a:lnSpc>
            </a:pP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/-en/: </a:t>
            </a:r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Arbeit-en, Frau-en</a:t>
            </a: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>
              <a:lnSpc>
                <a:spcPct val="128000"/>
              </a:lnSpc>
            </a:pP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/-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/: </a:t>
            </a:r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Hund-</a:t>
            </a:r>
            <a:r>
              <a:rPr lang="de-DE" altLang="de-DE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Pferd-</a:t>
            </a:r>
            <a:r>
              <a:rPr lang="de-DE" altLang="de-DE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>
              <a:lnSpc>
                <a:spcPct val="128000"/>
              </a:lnSpc>
            </a:pP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/-er/: </a:t>
            </a:r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Kind-er</a:t>
            </a: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>
              <a:lnSpc>
                <a:spcPct val="128000"/>
              </a:lnSpc>
            </a:pP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/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ø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/: </a:t>
            </a:r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Fahrer-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ø</a:t>
            </a:r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Arbeiter-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ø</a:t>
            </a: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>
              <a:lnSpc>
                <a:spcPct val="128000"/>
              </a:lnSpc>
            </a:pP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andere Plurale: </a:t>
            </a:r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Atlas, Atlanten; Kaktus, Kakteen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usw</a:t>
            </a:r>
            <a:r>
              <a:rPr lang="de-DE" altLang="de-DE" dirty="0">
                <a:solidFill>
                  <a:srgbClr val="000000"/>
                </a:solidFill>
                <a:latin typeface="Palatino" pitchFamily="2" charset="77"/>
                <a:ea typeface="ＭＳ Ｐゴシック" panose="020B0600070205080204" pitchFamily="34" charset="-128"/>
              </a:rPr>
              <a:t>.</a:t>
            </a:r>
            <a:endParaRPr lang="de-DE" altLang="de-DE" i="1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3C2F65-9F14-4541-8F4F-F81B866CA7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0942" y="6215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5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ea typeface="ＭＳ Ｐゴシック" panose="020B0600070205080204" pitchFamily="34" charset="-128"/>
              </a:rPr>
              <a:t>Freie Variation</a:t>
            </a:r>
            <a:endParaRPr lang="en-DE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33400" indent="-533400" algn="just"/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a.	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lo:p</a:t>
            </a:r>
            <a:r>
              <a:rPr lang="de-DE" altLang="de-DE" baseline="300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	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vs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lo:p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‘Lob’</a:t>
            </a:r>
            <a:endParaRPr lang="de-DE" altLang="ja-JP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  <a:p>
            <a:pPr marL="533400" indent="-533400" algn="just"/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ba:t</a:t>
            </a:r>
            <a:r>
              <a:rPr lang="de-DE" altLang="de-DE" baseline="300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	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vs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ba:t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‘Bad’</a:t>
            </a:r>
            <a:endParaRPr lang="de-DE" altLang="ja-JP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  <a:p>
            <a:pPr marL="533400" indent="-533400" algn="just"/>
            <a:r>
              <a:rPr lang="de-DE" altLang="de-DE" dirty="0">
                <a:solidFill>
                  <a:srgbClr val="000000"/>
                </a:solidFill>
                <a:latin typeface="Palatino" pitchFamily="2" charset="77"/>
                <a:ea typeface="ＭＳ Ｐゴシック" panose="020B0600070205080204" pitchFamily="34" charset="-128"/>
              </a:rPr>
              <a:t>	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zak</a:t>
            </a:r>
            <a:r>
              <a:rPr lang="de-DE" altLang="de-DE" baseline="300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	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vs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zak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‘Sack’</a:t>
            </a:r>
            <a:endParaRPr lang="de-DE" altLang="ja-JP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  <a:p>
            <a:pPr marL="533400" indent="-533400" algn="just"/>
            <a:endParaRPr lang="de-DE" altLang="de-DE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  <a:p>
            <a:pPr marL="533400" indent="-533400">
              <a:buFontTx/>
              <a:buAutoNum type="alphaLcPeriod" startAt="2"/>
            </a:pPr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Zeitung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: [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</a:t>
            </a:r>
            <a:r>
              <a:rPr lang="de-DE" altLang="de-DE" baseline="300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ɪ̯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ʊŋ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] 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oder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[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</a:t>
            </a:r>
            <a:r>
              <a:rPr lang="de-DE" altLang="de-DE" baseline="300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ɪ̯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ʊŋk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]</a:t>
            </a:r>
            <a:r>
              <a:rPr lang="en-US" altLang="de-DE" dirty="0">
                <a:ea typeface="ＭＳ Ｐゴシック" panose="020B0600070205080204" pitchFamily="34" charset="-128"/>
              </a:rPr>
              <a:t>  </a:t>
            </a: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533400" indent="-533400">
              <a:spcBef>
                <a:spcPct val="0"/>
              </a:spcBef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533400" indent="-533400">
              <a:spcBef>
                <a:spcPct val="0"/>
              </a:spcBef>
            </a:pP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Oft können Variationen als Soziolekt und Dialekt bedingt analysiert werden, oder sie sind morphologisch oder phonologisch bedingt.</a:t>
            </a:r>
          </a:p>
          <a:p>
            <a:pPr marL="533400" indent="-533400">
              <a:spcBef>
                <a:spcPct val="0"/>
              </a:spcBef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533400" indent="-533400">
              <a:spcBef>
                <a:spcPct val="0"/>
              </a:spcBef>
            </a:pP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c.  </a:t>
            </a:r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König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[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ɪ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ç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 oder [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ɪ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 oder [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ɪɕ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 oder [i</a:t>
            </a:r>
            <a:r>
              <a:rPr lang="de-DE" altLang="de-DE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∫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311081-3717-BE4E-99BB-B75D01076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1071" y="12842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5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Freie Variation</a:t>
            </a:r>
            <a:endParaRPr lang="en-DE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altLang="de-DE" dirty="0">
                <a:ea typeface="ＭＳ Ｐゴシック" panose="020B0600070205080204" pitchFamily="34" charset="-128"/>
              </a:rPr>
              <a:t>Kennen Sie andere Beispiele von freier Variation? Begründen Sie Ihre Antwort.</a:t>
            </a:r>
          </a:p>
        </p:txBody>
      </p:sp>
    </p:spTree>
    <p:extLst>
      <p:ext uri="{BB962C8B-B14F-4D97-AF65-F5344CB8AC3E}">
        <p14:creationId xmlns:p14="http://schemas.microsoft.com/office/powerpoint/2010/main" val="35010605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-427702"/>
            <a:ext cx="10515600" cy="792828"/>
          </a:xfrm>
        </p:spPr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  </a:t>
            </a:r>
            <a:endParaRPr lang="en-DE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961" y="365126"/>
            <a:ext cx="10515600" cy="6227404"/>
          </a:xfrm>
        </p:spPr>
        <p:txBody>
          <a:bodyPr>
            <a:normAutofit/>
          </a:bodyPr>
          <a:lstStyle/>
          <a:p>
            <a:pPr algn="just"/>
            <a:r>
              <a:rPr lang="de-DE" altLang="de-DE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Das deutsche Konsonanteninventar</a:t>
            </a:r>
            <a:r>
              <a:rPr lang="de-DE" altLang="de-DE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(IPA): </a:t>
            </a:r>
            <a:r>
              <a:rPr lang="de-DE" altLang="de-DE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Obstruenten</a:t>
            </a: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labial	  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koronal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          dorsal		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laryngal</a:t>
            </a: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Plosive                                       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pal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     velar   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uvular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</a:t>
            </a:r>
            <a:r>
              <a:rPr lang="de-DE" alt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stimmlos	  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	    t	    	 	  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</a:t>
            </a:r>
            <a:r>
              <a:rPr lang="de-DE" altLang="de-DE" sz="2400" dirty="0">
                <a:solidFill>
                  <a:srgbClr val="000000"/>
                </a:solidFill>
                <a:latin typeface="Palatino" pitchFamily="2" charset="77"/>
                <a:ea typeface="ＭＳ Ｐゴシック" panose="020B0600070205080204" pitchFamily="34" charset="-128"/>
              </a:rPr>
              <a:t>		       </a:t>
            </a:r>
            <a:r>
              <a:rPr lang="de-DE" altLang="de-DE" dirty="0">
                <a:solidFill>
                  <a:srgbClr val="000000"/>
                </a:solidFill>
                <a:latin typeface="Palatino" pitchFamily="2" charset="77"/>
                <a:ea typeface="ＭＳ Ｐゴシック" panose="020B0600070205080204" pitchFamily="34" charset="-128"/>
              </a:rPr>
              <a:t> 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>
                <a:solidFill>
                  <a:srgbClr val="000000"/>
                </a:solidFill>
                <a:latin typeface="IPAPhon" charset="0"/>
                <a:ea typeface="ＭＳ Ｐゴシック" panose="020B0600070205080204" pitchFamily="34" charset="-128"/>
              </a:rPr>
              <a:t> </a:t>
            </a:r>
            <a:endParaRPr lang="en-US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(gespannt)</a:t>
            </a:r>
          </a:p>
          <a:p>
            <a:r>
              <a:rPr lang="de-DE" alt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stimmhaft	  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	    d	   	 	   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</a:t>
            </a:r>
            <a:endParaRPr lang="de-DE" altLang="de-DE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r>
              <a:rPr lang="de-DE" alt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(ungespannt)</a:t>
            </a: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Frikative</a:t>
            </a:r>
          </a:p>
          <a:p>
            <a:r>
              <a:rPr lang="de-DE" alt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Stimmlos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f	   s, ∫	  	 (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ç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  x)</a:t>
            </a:r>
            <a:r>
              <a:rPr lang="de-DE" altLang="de-DE" dirty="0">
                <a:solidFill>
                  <a:srgbClr val="000000"/>
                </a:solidFill>
                <a:latin typeface="Palatino" pitchFamily="2" charset="77"/>
                <a:ea typeface="ＭＳ Ｐゴシック" panose="020B0600070205080204" pitchFamily="34" charset="-128"/>
              </a:rPr>
              <a:t>	 	      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		h</a:t>
            </a:r>
          </a:p>
          <a:p>
            <a:r>
              <a:rPr lang="de-DE" alt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Stimmhaft	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v	   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z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ʒ</a:t>
            </a:r>
            <a:r>
              <a:rPr lang="de-DE" altLang="de-DE" dirty="0">
                <a:ea typeface="ＭＳ Ｐゴシック" panose="020B0600070205080204" pitchFamily="34" charset="-128"/>
              </a:rPr>
              <a:t> </a:t>
            </a:r>
            <a:r>
              <a:rPr lang="de-DE" altLang="de-DE" dirty="0">
                <a:solidFill>
                  <a:srgbClr val="000000"/>
                </a:solidFill>
                <a:latin typeface="Palatino" pitchFamily="2" charset="77"/>
                <a:ea typeface="ＭＳ Ｐゴシック" panose="020B0600070205080204" pitchFamily="34" charset="-128"/>
              </a:rPr>
              <a:t>			  </a:t>
            </a: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Affrikaten	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</a:t>
            </a:r>
            <a:r>
              <a:rPr lang="de-DE" altLang="de-DE" baseline="300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f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   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</a:t>
            </a:r>
            <a:r>
              <a:rPr lang="de-DE" altLang="de-DE" baseline="300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t</a:t>
            </a:r>
            <a:r>
              <a:rPr lang="de-DE" altLang="de-DE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∫</a:t>
            </a:r>
            <a:r>
              <a:rPr lang="de-DE" altLang="de-DE" dirty="0">
                <a:solidFill>
                  <a:srgbClr val="000000"/>
                </a:solidFill>
                <a:latin typeface="Palatino" pitchFamily="2" charset="77"/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AE74BC-1256-C942-A04C-B895FC404D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45406" y="6038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6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-427702"/>
            <a:ext cx="10515600" cy="792828"/>
          </a:xfrm>
        </p:spPr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  </a:t>
            </a:r>
            <a:endParaRPr lang="en-DE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961" y="365126"/>
            <a:ext cx="10515600" cy="6227404"/>
          </a:xfrm>
        </p:spPr>
        <p:txBody>
          <a:bodyPr>
            <a:normAutofit/>
          </a:bodyPr>
          <a:lstStyle/>
          <a:p>
            <a:pPr algn="just"/>
            <a:r>
              <a:rPr lang="de-DE" altLang="de-DE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Das deutsche Konsonanteninventar (IPA): </a:t>
            </a:r>
            <a:r>
              <a:rPr lang="de-DE" altLang="de-DE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Sonoranten</a:t>
            </a: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lab.	kor.	        dorsal	   	</a:t>
            </a: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		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pal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    velar   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uvular</a:t>
            </a: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Nasale	 m	   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   	 (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ŋ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Laterale		   l		    				 		</a:t>
            </a:r>
          </a:p>
          <a:p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Approx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 	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ʋ</a:t>
            </a:r>
            <a:r>
              <a:rPr lang="en-US" altLang="de-DE" dirty="0">
                <a:ea typeface="ＭＳ Ｐゴシック" panose="020B0600070205080204" pitchFamily="34" charset="-128"/>
              </a:rPr>
              <a:t> 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   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j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 		     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ʁ</a:t>
            </a: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endParaRPr lang="de-DE" altLang="de-DE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72C03B-02C3-0148-91C7-6D72C36CB3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42168" y="9873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9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-427702"/>
            <a:ext cx="10515600" cy="792828"/>
          </a:xfrm>
        </p:spPr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  </a:t>
            </a:r>
            <a:endParaRPr lang="en-DE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961" y="365126"/>
            <a:ext cx="10515600" cy="6227404"/>
          </a:xfrm>
        </p:spPr>
        <p:txBody>
          <a:bodyPr>
            <a:normAutofit/>
          </a:bodyPr>
          <a:lstStyle/>
          <a:p>
            <a:r>
              <a:rPr lang="de-DE" altLang="de-DE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Das  deutsche Vokalinventar</a:t>
            </a: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vorne		 		hinten	</a:t>
            </a: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hoch		i, 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ɪ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y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ʏ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			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ʊ</a:t>
            </a: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mittel		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ε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ø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œ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 		o, 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ɔ</a:t>
            </a: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tief						 a/(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ɑ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</a:p>
          <a:p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Schwa: 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ә</a:t>
            </a:r>
            <a:endParaRPr lang="en-US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endParaRPr lang="de-DE" altLang="de-DE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813560-C764-D942-9503-B1A2EBD3DA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0942" y="7515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7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-427702"/>
            <a:ext cx="10515600" cy="792828"/>
          </a:xfrm>
        </p:spPr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  </a:t>
            </a:r>
            <a:endParaRPr lang="en-DE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961" y="365126"/>
            <a:ext cx="10515600" cy="6227404"/>
          </a:xfrm>
        </p:spPr>
        <p:txBody>
          <a:bodyPr>
            <a:normAutofit/>
          </a:bodyPr>
          <a:lstStyle/>
          <a:p>
            <a:endParaRPr lang="de-DE" altLang="de-DE" b="1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endParaRPr lang="de-DE" altLang="de-DE" b="1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Das  deutsche </a:t>
            </a:r>
            <a:r>
              <a:rPr lang="de-DE" altLang="de-DE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Diphthonginventar</a:t>
            </a:r>
            <a:r>
              <a:rPr lang="de-DE" altLang="de-DE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r>
              <a:rPr lang="en-GB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[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ɪ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̯, 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ʊ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̯, 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ɔʏ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̯]</a:t>
            </a: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endParaRPr lang="de-DE" altLang="de-DE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ACF67B-F745-2A49-B7E6-3EC3930FAA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16258" y="7515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6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>
                <a:ea typeface="ＭＳ Ｐゴシック" panose="020B0600070205080204" pitchFamily="34" charset="-128"/>
              </a:rPr>
              <a:t>Idiosynkratische</a:t>
            </a:r>
            <a:r>
              <a:rPr lang="de-DE" altLang="de-DE" dirty="0">
                <a:ea typeface="ＭＳ Ｐゴシック" panose="020B0600070205080204" pitchFamily="34" charset="-128"/>
              </a:rPr>
              <a:t> und systematische Alternationen</a:t>
            </a:r>
            <a:endParaRPr lang="en-DE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de-DE" altLang="de-DE" dirty="0" err="1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Idiosynkratische</a:t>
            </a:r>
            <a:r>
              <a:rPr lang="de-DE" altLang="de-DE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Alternationen: </a:t>
            </a: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Phoneme verursachen 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unvorhersagbare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Bedeutungsunterschiede. </a:t>
            </a:r>
          </a:p>
          <a:p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Miete 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bedeutet etwas anderes als 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Niete 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oder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Mine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Systematische phonologisch bedingte </a:t>
            </a:r>
            <a:r>
              <a:rPr lang="de-DE" altLang="de-DE" dirty="0" err="1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Allophonie</a:t>
            </a:r>
            <a:r>
              <a:rPr lang="de-DE" altLang="de-DE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Die Laute ändern ihre artikulatorische Gestalt auf vorhersagbare Weise: z.B. die Qualität des palatalen Frikativs in 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Buch/Bücher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8F5914-BAB2-944A-8FAD-758A91DE84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51884" y="9453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0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 err="1">
                <a:ea typeface="ＭＳ Ｐゴシック" panose="020B0600070205080204" pitchFamily="34" charset="-128"/>
              </a:rPr>
              <a:t>Schwierige</a:t>
            </a:r>
            <a:r>
              <a:rPr lang="en-GB" altLang="de-DE" dirty="0">
                <a:ea typeface="ＭＳ Ｐゴシック" panose="020B0600070205080204" pitchFamily="34" charset="-128"/>
              </a:rPr>
              <a:t> </a:t>
            </a:r>
            <a:r>
              <a:rPr lang="en-GB" altLang="de-DE" dirty="0" err="1">
                <a:ea typeface="ＭＳ Ｐゴシック" panose="020B0600070205080204" pitchFamily="34" charset="-128"/>
              </a:rPr>
              <a:t>Fälle</a:t>
            </a:r>
            <a:endParaRPr lang="en-DE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• Ist [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ʒ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]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(oder gar</a:t>
            </a:r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[d</a:t>
            </a:r>
            <a:r>
              <a:rPr lang="en-US" altLang="de-DE" baseline="300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ʒ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 wie in </a:t>
            </a:r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Dschungel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) ein deutsches Phonem? Ist das retroflexe [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ɽ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 von </a:t>
            </a:r>
            <a:r>
              <a:rPr lang="de-DE" altLang="de-DE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rave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ein Phonem des Deutschen?</a:t>
            </a:r>
          </a:p>
          <a:p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• Sind die Nasalvokale, der palatale Nasal 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ɲ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der bilabiale Gleitlaut [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w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 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usw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Phoneme des Deutschen?</a:t>
            </a:r>
          </a:p>
          <a:p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• Ist das Schwa [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ә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 ein Phonem des Deutschen?</a:t>
            </a: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• Ist der 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Glottalverschluss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[</a:t>
            </a:r>
            <a:r>
              <a:rPr lang="en-US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ʔ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 ein Phonem des Deutschen?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EB78EA-8EA7-9D49-89A2-4B9935E621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2013" y="3651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30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>
                <a:ea typeface="ＭＳ Ｐゴシック" panose="020B0600070205080204" pitchFamily="34" charset="-128"/>
              </a:rPr>
              <a:t>Themen</a:t>
            </a:r>
            <a:r>
              <a:rPr lang="en-US" altLang="en-US" dirty="0">
                <a:ea typeface="ＭＳ Ｐゴシック" panose="020B0600070205080204" pitchFamily="34" charset="-128"/>
              </a:rPr>
              <a:t> der </a:t>
            </a:r>
            <a:r>
              <a:rPr lang="en-US" altLang="en-US" dirty="0" err="1">
                <a:ea typeface="ＭＳ Ｐゴシック" panose="020B0600070205080204" pitchFamily="34" charset="-128"/>
              </a:rPr>
              <a:t>Vorlesung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GB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10. Die </a:t>
            </a:r>
            <a:r>
              <a:rPr lang="en-GB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Silbe</a:t>
            </a:r>
            <a:r>
              <a:rPr lang="en-GB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und </a:t>
            </a:r>
            <a:r>
              <a:rPr lang="en-GB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andere</a:t>
            </a:r>
            <a:r>
              <a:rPr lang="en-GB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GB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prosodische</a:t>
            </a:r>
            <a:r>
              <a:rPr lang="en-GB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GB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Konstituenten</a:t>
            </a:r>
            <a:endParaRPr lang="en-GB" altLang="en-US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GB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11. </a:t>
            </a:r>
            <a:r>
              <a:rPr lang="en-GB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Morphologische</a:t>
            </a:r>
            <a:r>
              <a:rPr lang="en-GB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GB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Struktur</a:t>
            </a:r>
            <a:r>
              <a:rPr lang="en-GB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der </a:t>
            </a:r>
            <a:r>
              <a:rPr lang="en-GB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deutschen</a:t>
            </a:r>
            <a:r>
              <a:rPr lang="en-GB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GB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Wörter</a:t>
            </a:r>
            <a:endParaRPr lang="en-GB" altLang="en-US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GB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12. </a:t>
            </a:r>
            <a:r>
              <a:rPr lang="en-GB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Höhere</a:t>
            </a:r>
            <a:r>
              <a:rPr lang="en-GB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GB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Domänen</a:t>
            </a:r>
            <a:r>
              <a:rPr lang="en-GB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der </a:t>
            </a:r>
            <a:r>
              <a:rPr lang="en-GB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Phonologie</a:t>
            </a:r>
            <a:endParaRPr lang="en-GB" altLang="en-US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GB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13. </a:t>
            </a:r>
            <a:r>
              <a:rPr lang="en-GB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Schluss</a:t>
            </a:r>
            <a:endParaRPr lang="en-GB" altLang="en-US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altLang="de-DE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4869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 err="1">
                <a:ea typeface="ＭＳ Ｐゴシック" panose="020B0600070205080204" pitchFamily="34" charset="-128"/>
              </a:rPr>
              <a:t>Schwierige</a:t>
            </a:r>
            <a:r>
              <a:rPr lang="en-GB" altLang="de-DE" dirty="0">
                <a:ea typeface="ＭＳ Ｐゴシック" panose="020B0600070205080204" pitchFamily="34" charset="-128"/>
              </a:rPr>
              <a:t> </a:t>
            </a:r>
            <a:r>
              <a:rPr lang="en-GB" altLang="de-DE" dirty="0" err="1">
                <a:ea typeface="ＭＳ Ｐゴシック" panose="020B0600070205080204" pitchFamily="34" charset="-128"/>
              </a:rPr>
              <a:t>Fälle</a:t>
            </a:r>
            <a:endParaRPr lang="en-DE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• Bestehen Affrikaten aus einem oder zwei Phonemen?</a:t>
            </a:r>
          </a:p>
          <a:p>
            <a:pPr algn="just"/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• 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Wieviele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r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-Laute gibt es?</a:t>
            </a: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• Liegt jedem [x] ein /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ç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/ zugrunde oder umgekehrt, oder ist keines der beiden  Segmente primär?</a:t>
            </a: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• Ist [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ŋ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]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ein Phonem, oder handelt es sich um die Abfolge [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 +[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 ?</a:t>
            </a:r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• Gibt es gespannte und ungespannte phonematische Vokale?</a:t>
            </a: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• Welchen Status hat die Länge bei den deutschen Vokalen?</a:t>
            </a: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• [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ʊ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ɪ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̯] in Pfui?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CD121AE-6DCC-6345-B297-18E4679D0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4529" y="6215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6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 </a:t>
            </a:r>
            <a:endParaRPr lang="en-DE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de-DE" altLang="de-DE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Bis nächste Woche!</a:t>
            </a:r>
            <a:endParaRPr lang="de-DE" altLang="de-DE" i="1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4417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>
                <a:ea typeface="ＭＳ Ｐゴシック" panose="020B0600070205080204" pitchFamily="34" charset="-128"/>
              </a:rPr>
              <a:t>Literatur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Féry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, C. (2014). Phonetik und Phonologie. In: 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Ossner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, J. &amp; H. Zinsmeister (Hrsg.). Sprachwissenschaft für das Lehramt. Paderborn: Schöningh. 121-156.</a:t>
            </a:r>
          </a:p>
          <a:p>
            <a:pPr marL="0" indent="0">
              <a:buNone/>
            </a:pPr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(auf 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Olat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F7BA52-615E-BB4A-AB31-CFF225FB92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7075" y="5389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1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 algn="ctr">
              <a:buNone/>
              <a:defRPr/>
            </a:pPr>
            <a:r>
              <a:rPr lang="en-US" altLang="en-US" sz="4800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Teil</a:t>
            </a:r>
            <a:r>
              <a:rPr lang="en-US" altLang="en-US" sz="48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I</a:t>
            </a:r>
          </a:p>
          <a:p>
            <a:pPr marL="457200" lvl="1" indent="0" algn="ctr">
              <a:buNone/>
              <a:defRPr/>
            </a:pPr>
            <a:br>
              <a:rPr lang="en-US" altLang="en-US" sz="48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4800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Einführung</a:t>
            </a:r>
            <a:r>
              <a:rPr lang="en-US" altLang="en-US" sz="48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: </a:t>
            </a:r>
            <a:br>
              <a:rPr lang="en-US" altLang="en-US" sz="48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GB" altLang="en-US" sz="48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Phoneme und Allophone</a:t>
            </a:r>
            <a:endParaRPr lang="en-US" altLang="en-US" sz="4800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184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err="1">
                <a:ea typeface="ＭＳ Ｐゴシック" panose="020B0600070205080204" pitchFamily="34" charset="-128"/>
              </a:rPr>
              <a:t>Definitionen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Phonologie: die Lehre der Bausteine der Laute.</a:t>
            </a:r>
            <a:endParaRPr lang="de-DE" altLang="de-DE" sz="2400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Morphologie: die Lehre der Bausteine der Wörter.</a:t>
            </a:r>
            <a:endParaRPr lang="de-DE" altLang="de-DE" sz="2400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Syntax: die Lehre der Bausteine der Sätze.</a:t>
            </a:r>
            <a:endParaRPr lang="de-DE" altLang="de-DE" sz="2400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Eine Grundannahme der generativen Sprachwissenschaft: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‘Sprache ist ein diskretes kombinatorisches System’</a:t>
            </a:r>
          </a:p>
          <a:p>
            <a:pPr marL="0" indent="0">
              <a:buNone/>
            </a:pPr>
            <a:endParaRPr lang="de-DE" altLang="de-DE" sz="2400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- Diskret: Sprachen bestehen aus definierbaren Teilen (Bausteinen); diese Elemente sind kategorisch und nicht 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gradient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0994B0-D679-FD42-836F-A4EC2F0DAA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04113" y="3651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3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err="1">
                <a:ea typeface="ＭＳ Ｐゴシック" panose="020B0600070205080204" pitchFamily="34" charset="-128"/>
              </a:rPr>
              <a:t>Definitionen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altLang="de-DE" dirty="0">
                <a:ea typeface="ＭＳ Ｐゴシック" panose="020B0600070205080204" pitchFamily="34" charset="-128"/>
              </a:rPr>
              <a:t>Morphologische Beispiele (Bausteine: Morpheme): [Eule[</a:t>
            </a:r>
            <a:r>
              <a:rPr lang="de-DE" altLang="de-DE" dirty="0" err="1">
                <a:ea typeface="ＭＳ Ｐゴシック" panose="020B0600070205080204" pitchFamily="34" charset="-128"/>
              </a:rPr>
              <a:t>n</a:t>
            </a:r>
            <a:r>
              <a:rPr lang="de-DE" altLang="de-DE" dirty="0">
                <a:ea typeface="ＭＳ Ｐゴシック" panose="020B0600070205080204" pitchFamily="34" charset="-128"/>
              </a:rPr>
              <a:t>]], [[[Prüf]bar]</a:t>
            </a:r>
            <a:r>
              <a:rPr lang="de-DE" altLang="de-DE" dirty="0" err="1">
                <a:ea typeface="ＭＳ Ｐゴシック" panose="020B0600070205080204" pitchFamily="34" charset="-128"/>
              </a:rPr>
              <a:t>keit</a:t>
            </a:r>
            <a:r>
              <a:rPr lang="de-DE" altLang="de-DE" dirty="0">
                <a:ea typeface="ＭＳ Ｐゴシック" panose="020B0600070205080204" pitchFamily="34" charset="-128"/>
              </a:rPr>
              <a:t>], [[Corona] [</a:t>
            </a:r>
            <a:r>
              <a:rPr lang="de-DE" altLang="de-DE" dirty="0" err="1">
                <a:ea typeface="ＭＳ Ｐゴシック" panose="020B0600070205080204" pitchFamily="34" charset="-128"/>
              </a:rPr>
              <a:t>virus</a:t>
            </a:r>
            <a:r>
              <a:rPr lang="de-DE" altLang="de-DE" dirty="0">
                <a:ea typeface="ＭＳ Ｐゴシック" panose="020B0600070205080204" pitchFamily="34" charset="-128"/>
              </a:rPr>
              <a:t>]]</a:t>
            </a:r>
          </a:p>
          <a:p>
            <a:pPr marL="0" indent="0">
              <a:buNone/>
            </a:pPr>
            <a:r>
              <a:rPr lang="de-DE" altLang="de-DE" dirty="0">
                <a:ea typeface="ＭＳ Ｐゴシック" panose="020B0600070205080204" pitchFamily="34" charset="-128"/>
              </a:rPr>
              <a:t>Syntaktisches Beispiel (Bausteine: Wörter): </a:t>
            </a:r>
          </a:p>
          <a:p>
            <a:pPr marL="0" indent="0">
              <a:buNone/>
            </a:pPr>
            <a:r>
              <a:rPr lang="de-DE" altLang="de-DE" dirty="0">
                <a:ea typeface="ＭＳ Ｐゴシック" panose="020B0600070205080204" pitchFamily="34" charset="-128"/>
              </a:rPr>
              <a:t>[ [ Die Lehrerin ] [kauft [Bücher] ] ]</a:t>
            </a:r>
          </a:p>
          <a:p>
            <a:pPr marL="0" indent="0">
              <a:buNone/>
            </a:pPr>
            <a:r>
              <a:rPr lang="de-DE" altLang="de-DE" dirty="0">
                <a:ea typeface="ＭＳ Ｐゴシック" panose="020B0600070205080204" pitchFamily="34" charset="-128"/>
              </a:rPr>
              <a:t>Phonologische Beispiele (Bausteine: Merkmale, Segmente, prosodische Konstituenten): </a:t>
            </a:r>
          </a:p>
          <a:p>
            <a:pPr marL="0" indent="0">
              <a:buNone/>
            </a:pPr>
            <a:r>
              <a:rPr lang="de-DE" altLang="de-DE" dirty="0">
                <a:ea typeface="ＭＳ Ｐゴシック" panose="020B0600070205080204" pitchFamily="34" charset="-128"/>
              </a:rPr>
              <a:t>(i) Phonem: [labial]+[nasal] = /m/ </a:t>
            </a:r>
          </a:p>
          <a:p>
            <a:pPr marL="0" indent="0">
              <a:buNone/>
            </a:pPr>
            <a:r>
              <a:rPr lang="de-DE" altLang="de-DE" dirty="0">
                <a:ea typeface="ＭＳ Ｐゴシック" panose="020B0600070205080204" pitchFamily="34" charset="-128"/>
              </a:rPr>
              <a:t>(ii) Silbenstruktur: Nukleus + Koda = Reim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AC5944-F66F-AE46-B2BC-AAC498E01F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61350" y="6215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1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err="1">
                <a:ea typeface="ＭＳ Ｐゴシック" panose="020B0600070205080204" pitchFamily="34" charset="-128"/>
              </a:rPr>
              <a:t>Definitionen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Tx/>
              <a:buChar char="-"/>
              <a:defRPr/>
            </a:pPr>
            <a:r>
              <a:rPr lang="de-DE" dirty="0"/>
              <a:t>Kombinatorisch: die diskreten Elemente werden miteinander kombiniert, um eine größere Einheit zu bilden; d.h. wir haben eine endliche Zahl diskreter Elemente, womit wir eine unendliche Zahl von Kombinationen erhalten können.</a:t>
            </a:r>
          </a:p>
          <a:p>
            <a:pPr marL="457200" indent="-457200">
              <a:buFontTx/>
              <a:buChar char="-"/>
              <a:defRPr/>
            </a:pPr>
            <a:endParaRPr lang="de-DE" dirty="0"/>
          </a:p>
          <a:p>
            <a:pPr marL="452438" indent="-452438">
              <a:buNone/>
              <a:defRPr/>
            </a:pPr>
            <a:r>
              <a:rPr lang="de-DE" dirty="0"/>
              <a:t>- 	System: Sprachen sind systematisch und nicht willkürlich: es gibt (grammatische) Regeln mit denen wir Sprachen beschreiben und erklären können.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2A8C453-1AE3-444A-9E0F-FF3003130E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01859" y="6215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5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2361</Words>
  <Application>Microsoft Macintosh PowerPoint</Application>
  <PresentationFormat>Widescreen</PresentationFormat>
  <Paragraphs>238</Paragraphs>
  <Slides>41</Slides>
  <Notes>0</Notes>
  <HiddenSlides>0</HiddenSlides>
  <MMClips>31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IPAPhon</vt:lpstr>
      <vt:lpstr>Palatino</vt:lpstr>
      <vt:lpstr>Times New Roman</vt:lpstr>
      <vt:lpstr>Office Theme</vt:lpstr>
      <vt:lpstr>Phänomene der Phonologie</vt:lpstr>
      <vt:lpstr>Ziele der Vorlesung</vt:lpstr>
      <vt:lpstr>Themen der Vorlesung</vt:lpstr>
      <vt:lpstr>Themen der Vorlesung</vt:lpstr>
      <vt:lpstr>Literatur</vt:lpstr>
      <vt:lpstr> </vt:lpstr>
      <vt:lpstr>Definitionen</vt:lpstr>
      <vt:lpstr>Definitionen</vt:lpstr>
      <vt:lpstr>Definitionen</vt:lpstr>
      <vt:lpstr>1. Phoneme, Phone, Segmente</vt:lpstr>
      <vt:lpstr>Minimalpaare</vt:lpstr>
      <vt:lpstr>Phonem</vt:lpstr>
      <vt:lpstr>Phonem</vt:lpstr>
      <vt:lpstr> </vt:lpstr>
      <vt:lpstr>Hindi</vt:lpstr>
      <vt:lpstr>Allophonie</vt:lpstr>
      <vt:lpstr>Phonem</vt:lpstr>
      <vt:lpstr>Definitionen</vt:lpstr>
      <vt:lpstr>Definitionen</vt:lpstr>
      <vt:lpstr>[x] und [ç]</vt:lpstr>
      <vt:lpstr>Antwort</vt:lpstr>
      <vt:lpstr>Minimalpaare</vt:lpstr>
      <vt:lpstr>Lösungen</vt:lpstr>
      <vt:lpstr>Definitionen</vt:lpstr>
      <vt:lpstr>[ŋ] vs. [h]</vt:lpstr>
      <vt:lpstr>Arabisch</vt:lpstr>
      <vt:lpstr>Vergleich mit der Morphologie</vt:lpstr>
      <vt:lpstr>Vergleich mit der Morphologie</vt:lpstr>
      <vt:lpstr>Vergleich mit der Morphologie</vt:lpstr>
      <vt:lpstr>Vergleich mit der Morphologie</vt:lpstr>
      <vt:lpstr>Vergleich mit der Morphologie</vt:lpstr>
      <vt:lpstr>Freie Variation</vt:lpstr>
      <vt:lpstr>Freie Variation</vt:lpstr>
      <vt:lpstr>  </vt:lpstr>
      <vt:lpstr>  </vt:lpstr>
      <vt:lpstr>  </vt:lpstr>
      <vt:lpstr>  </vt:lpstr>
      <vt:lpstr>Idiosynkratische und systematische Alternationen</vt:lpstr>
      <vt:lpstr>Schwierige Fälle</vt:lpstr>
      <vt:lpstr>Schwierige Fälle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Phänomene der Phonologie</dc:title>
  <dc:creator>Microsoft Office User</dc:creator>
  <cp:lastModifiedBy>Caroline Fery</cp:lastModifiedBy>
  <cp:revision>38</cp:revision>
  <dcterms:created xsi:type="dcterms:W3CDTF">2020-04-10T15:51:35Z</dcterms:created>
  <dcterms:modified xsi:type="dcterms:W3CDTF">2020-10-04T09:59:18Z</dcterms:modified>
</cp:coreProperties>
</file>