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75" r:id="rId3"/>
    <p:sldId id="404" r:id="rId4"/>
    <p:sldId id="406" r:id="rId5"/>
    <p:sldId id="348" r:id="rId6"/>
    <p:sldId id="429" r:id="rId7"/>
    <p:sldId id="407" r:id="rId8"/>
    <p:sldId id="410" r:id="rId9"/>
    <p:sldId id="412" r:id="rId10"/>
    <p:sldId id="413" r:id="rId11"/>
    <p:sldId id="414" r:id="rId12"/>
    <p:sldId id="430" r:id="rId13"/>
    <p:sldId id="353" r:id="rId14"/>
    <p:sldId id="416" r:id="rId15"/>
    <p:sldId id="417" r:id="rId16"/>
    <p:sldId id="418" r:id="rId17"/>
    <p:sldId id="431" r:id="rId18"/>
    <p:sldId id="432" r:id="rId19"/>
    <p:sldId id="419" r:id="rId20"/>
    <p:sldId id="420" r:id="rId21"/>
    <p:sldId id="421" r:id="rId22"/>
    <p:sldId id="422" r:id="rId23"/>
    <p:sldId id="423" r:id="rId24"/>
    <p:sldId id="424" r:id="rId25"/>
    <p:sldId id="425" r:id="rId26"/>
    <p:sldId id="426" r:id="rId27"/>
    <p:sldId id="427" r:id="rId28"/>
    <p:sldId id="428" r:id="rId29"/>
    <p:sldId id="296" r:id="rId30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59F1"/>
    <a:srgbClr val="2B1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71"/>
    <p:restoredTop sz="94633"/>
  </p:normalViewPr>
  <p:slideViewPr>
    <p:cSldViewPr snapToGrid="0" snapToObjects="1">
      <p:cViewPr varScale="1">
        <p:scale>
          <a:sx n="80" d="100"/>
          <a:sy n="80" d="100"/>
        </p:scale>
        <p:origin x="208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D8046-07A0-9D41-83C3-9D37805F2AD8}" type="datetimeFigureOut">
              <a:rPr lang="en-GB" smtClean="0"/>
              <a:t>13/06/2020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B0F81A-BCF6-914D-836E-725AE40E93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26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5F4AC75A-45CA-A541-9A1F-AF7AEA54B2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6F08BC9-B0E1-C04F-9FFA-3CEA165D7094}" type="slidenum">
              <a:rPr lang="de-DE" altLang="en-US" sz="1200"/>
              <a:pPr/>
              <a:t>2</a:t>
            </a:fld>
            <a:endParaRPr lang="de-DE" altLang="en-US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51544709-65C6-2145-916D-F0973A0968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7F855564-98FD-ED4A-9305-2896FBF312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1533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BF48AE0C-A5A9-1248-B26A-0966BF5BC3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44B97D3-D83B-5C4E-B3D1-55B62B166983}" type="slidenum">
              <a:rPr lang="de-DE" altLang="de-DE" sz="1200"/>
              <a:pPr/>
              <a:t>11</a:t>
            </a:fld>
            <a:endParaRPr lang="de-DE" altLang="de-DE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A610EA59-F0D5-874B-AD37-E6B6B4F557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F2CBC89-2DB7-4840-8A6F-F090515E31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8583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BF48AE0C-A5A9-1248-B26A-0966BF5BC3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44B97D3-D83B-5C4E-B3D1-55B62B166983}" type="slidenum">
              <a:rPr lang="de-DE" altLang="de-DE" sz="1200"/>
              <a:pPr/>
              <a:t>12</a:t>
            </a:fld>
            <a:endParaRPr lang="de-DE" altLang="de-DE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A610EA59-F0D5-874B-AD37-E6B6B4F557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F2CBC89-2DB7-4840-8A6F-F090515E31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5307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9A02F9FB-ABE1-A745-8178-7A8805A3C0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14BF0A-4F20-C94A-9E9F-98DB76E42079}" type="slidenum">
              <a:rPr lang="de-DE" altLang="de-DE" sz="1200">
                <a:latin typeface="Times" pitchFamily="2" charset="0"/>
              </a:rPr>
              <a:pPr/>
              <a:t>13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3BEBCC99-A3E9-ED4E-942B-0118C99FC9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1E11B1B6-16AD-1642-9152-68161231B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6231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406BDD11-98E6-504D-AE00-4D38579637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7721CE0-8875-5149-95C0-C7716A26AAB3}" type="slidenum">
              <a:rPr lang="de-DE" altLang="de-DE" sz="1200"/>
              <a:pPr/>
              <a:t>14</a:t>
            </a:fld>
            <a:endParaRPr lang="de-DE" altLang="de-DE" sz="1200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9AEA43B9-B63A-0948-93C7-621359D817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7BFD0AE8-9A53-A14A-8073-D05597973E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8910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793EB1EA-2A17-5B45-B05C-4E043DEAEB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72F3178-D8EE-E545-9C4B-33D722EC0E67}" type="slidenum">
              <a:rPr lang="de-DE" altLang="de-DE" sz="1200"/>
              <a:pPr/>
              <a:t>15</a:t>
            </a:fld>
            <a:endParaRPr lang="de-DE" altLang="de-DE" sz="1200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99D5AE27-C97B-B442-992C-349425DEE5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EE496573-8A38-F24C-94ED-88B6F6648B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3799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09329541-0A6C-F74A-9B00-9CC052543C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A2A1496-6074-114A-B620-70FC4EC7DC2E}" type="slidenum">
              <a:rPr lang="de-DE" altLang="de-DE" sz="1200"/>
              <a:pPr/>
              <a:t>16</a:t>
            </a:fld>
            <a:endParaRPr lang="de-DE" altLang="de-DE" sz="1200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27EBCD33-7939-554A-9349-273BC37F8B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065447BD-3C2D-1D4F-9384-43A5D5024F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9689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40AC5FAC-DACC-0340-ABAE-B9D0398405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3219148-F47F-0040-8655-C5C31D31B0D0}" type="slidenum">
              <a:rPr lang="de-DE" altLang="de-DE" sz="1200"/>
              <a:pPr/>
              <a:t>17</a:t>
            </a:fld>
            <a:endParaRPr lang="de-DE" altLang="de-DE" sz="1200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419360DB-16BF-EF4E-9C96-2BB9A87A34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E6B655DB-2450-D946-8007-6BD40B600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7723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40AC5FAC-DACC-0340-ABAE-B9D0398405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3219148-F47F-0040-8655-C5C31D31B0D0}" type="slidenum">
              <a:rPr lang="de-DE" altLang="de-DE" sz="1200"/>
              <a:pPr/>
              <a:t>18</a:t>
            </a:fld>
            <a:endParaRPr lang="de-DE" altLang="de-DE" sz="1200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419360DB-16BF-EF4E-9C96-2BB9A87A34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E6B655DB-2450-D946-8007-6BD40B600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95510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262C401A-BC8D-6F43-9EAB-8A45B14CF2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8908FFA-821E-6840-8695-A2D965D3096A}" type="slidenum">
              <a:rPr lang="de-DE" altLang="de-DE" sz="1200"/>
              <a:pPr/>
              <a:t>19</a:t>
            </a:fld>
            <a:endParaRPr lang="de-DE" altLang="de-DE" sz="120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B1F9F7C8-7F74-A04D-B6CF-0109CB4F28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D1422391-F03F-CD40-9F41-A254E4575E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8263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40AC5FAC-DACC-0340-ABAE-B9D0398405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3219148-F47F-0040-8655-C5C31D31B0D0}" type="slidenum">
              <a:rPr lang="de-DE" altLang="de-DE" sz="1200"/>
              <a:pPr/>
              <a:t>20</a:t>
            </a:fld>
            <a:endParaRPr lang="de-DE" altLang="de-DE" sz="1200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419360DB-16BF-EF4E-9C96-2BB9A87A34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E6B655DB-2450-D946-8007-6BD40B600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4929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F4E00097-878D-B340-9E25-FD7D3C0B3C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7C27708-E8C7-BC4B-88D5-D6A1C6920DA4}" type="slidenum">
              <a:rPr lang="de-DE" altLang="de-DE" sz="1200"/>
              <a:pPr/>
              <a:t>3</a:t>
            </a:fld>
            <a:endParaRPr lang="de-DE" altLang="de-DE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E0931F40-40B7-4D45-8ED9-0E75D7EAD2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749B4C4E-5865-F24F-B00F-52A78EC1CC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67446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0013D7A1-DD4E-3C4A-85B2-9FE04807A5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83D692C-9C01-B04A-B3BB-1805E95EA1C3}" type="slidenum">
              <a:rPr lang="de-DE" altLang="de-DE" sz="1200"/>
              <a:pPr/>
              <a:t>21</a:t>
            </a:fld>
            <a:endParaRPr lang="de-DE" altLang="de-DE" sz="120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AC37D85A-3CFF-F440-AAFD-731D20536B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5395BE38-D7BE-784E-8E35-A904CDEE34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7813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DD74E302-1776-8843-9733-B807A9200F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B3FEFAF-942B-C243-8141-06F132B7D98D}" type="slidenum">
              <a:rPr lang="de-DE" altLang="de-DE" sz="1200"/>
              <a:pPr/>
              <a:t>22</a:t>
            </a:fld>
            <a:endParaRPr lang="de-DE" altLang="de-DE" sz="1200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C47AF870-AA3B-A140-8BE1-05F98AE187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277DF617-0D2F-B84E-8383-F64A003634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1325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B1D41BA5-6823-A84F-9B33-FBE109127B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8D3DE3E-9449-E44B-8748-CF50A21EFCB4}" type="slidenum">
              <a:rPr lang="de-DE" altLang="de-DE" sz="1200"/>
              <a:pPr/>
              <a:t>23</a:t>
            </a:fld>
            <a:endParaRPr lang="de-DE" altLang="de-DE" sz="1200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97DB96D5-B67A-9549-83E4-5DEEF63A7B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EAB9B43E-A7E2-1546-A0A4-CB261234A9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60408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14041447-CD24-674E-A0E6-182B803553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8D57200-D004-BB45-A5A0-5E726469DE43}" type="slidenum">
              <a:rPr lang="de-DE" altLang="de-DE" sz="1200"/>
              <a:pPr/>
              <a:t>24</a:t>
            </a:fld>
            <a:endParaRPr lang="de-DE" altLang="de-DE" sz="1200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7071336B-84BD-6F4F-8B85-E89E5D74D6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76C7BDEB-60D3-F64E-8D8A-8A09935157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39756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D2BE5D61-44D2-DD41-9D33-2DE4C91DC1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8870988-58EE-7844-A471-67AC4EBFA900}" type="slidenum">
              <a:rPr lang="de-DE" altLang="de-DE" sz="1200"/>
              <a:pPr/>
              <a:t>25</a:t>
            </a:fld>
            <a:endParaRPr lang="de-DE" altLang="de-DE" sz="1200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239666D5-1591-1446-9E55-1F66EF47E3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6F1581DF-CF73-AD45-9031-1CB42AEEBB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38828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09E49F7A-0773-A743-9449-CB5456154B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205E167-A7FE-1447-875B-DBEE03700491}" type="slidenum">
              <a:rPr lang="de-DE" altLang="de-DE" sz="1200"/>
              <a:pPr/>
              <a:t>26</a:t>
            </a:fld>
            <a:endParaRPr lang="de-DE" altLang="de-DE" sz="1200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1D97F19E-51E7-8942-AD15-8E02B27BAF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ECE8C18B-2AAC-0F41-A401-6354118BDE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55129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2776F086-3FCE-C04A-9EC5-A31A760AA9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DE3C1FD-435F-6A48-ADE3-536C6DBA3431}" type="slidenum">
              <a:rPr lang="de-DE" altLang="de-DE" sz="1200"/>
              <a:pPr/>
              <a:t>27</a:t>
            </a:fld>
            <a:endParaRPr lang="de-DE" altLang="de-DE" sz="1200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751F4888-A191-6446-807A-433C5F09DE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61C80C28-B5FB-6447-A41A-75583FE4A8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88296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D68FA835-8222-2B44-B640-0853357B87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88F2012-7A94-D241-9CCE-3B6A920D7295}" type="slidenum">
              <a:rPr lang="de-DE" altLang="de-DE" sz="1200"/>
              <a:pPr/>
              <a:t>28</a:t>
            </a:fld>
            <a:endParaRPr lang="de-DE" altLang="de-DE" sz="1200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61941C13-F66C-AF42-AF81-8FB78CD9EF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8AF555EE-5326-EB46-AAFB-3368BDE165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9265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A74C1B42-B49F-8F46-A840-ED0D7EFAC2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FDA4CA3-F890-4F49-AD2E-9ED85CF309BC}" type="slidenum">
              <a:rPr lang="de-DE" altLang="de-DE" sz="1200"/>
              <a:pPr/>
              <a:t>4</a:t>
            </a:fld>
            <a:endParaRPr lang="de-DE" altLang="de-DE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727336CF-6DE1-2B4A-88E4-BA6F91AF2C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262D1962-E63E-6F48-9290-41078F1124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2016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>
            <a:extLst>
              <a:ext uri="{FF2B5EF4-FFF2-40B4-BE49-F238E27FC236}">
                <a16:creationId xmlns:a16="http://schemas.microsoft.com/office/drawing/2014/main" id="{4329210B-7217-1D4B-9DC8-C15AEE52BD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1168974-2053-FF44-B3A5-B6BDECC9AAE0}" type="slidenum">
              <a:rPr lang="de-DE" altLang="de-DE" sz="1200">
                <a:latin typeface="Times" pitchFamily="2" charset="0"/>
              </a:rPr>
              <a:pPr/>
              <a:t>5</a:t>
            </a:fld>
            <a:endParaRPr lang="de-DE" altLang="de-DE" sz="1200">
              <a:latin typeface="Times" pitchFamily="2" charset="0"/>
            </a:endParaRPr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09E2C3A7-2829-A444-B5E8-8935B05F9E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5834D94A-0C82-D245-AC6D-F94C41379F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2758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F4E00097-878D-B340-9E25-FD7D3C0B3C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7C27708-E8C7-BC4B-88D5-D6A1C6920DA4}" type="slidenum">
              <a:rPr lang="de-DE" altLang="de-DE" sz="1200"/>
              <a:pPr/>
              <a:t>6</a:t>
            </a:fld>
            <a:endParaRPr lang="de-DE" altLang="de-DE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E0931F40-40B7-4D45-8ED9-0E75D7EAD2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749B4C4E-5865-F24F-B00F-52A78EC1CC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4116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5DC25C8A-A520-E948-8CB7-D242079FDF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5209E62-0FA3-F240-A8FF-40FB6AA6A1A1}" type="slidenum">
              <a:rPr lang="de-DE" altLang="de-DE" sz="1200"/>
              <a:pPr/>
              <a:t>7</a:t>
            </a:fld>
            <a:endParaRPr lang="de-DE" altLang="de-DE" sz="120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F0ACF34B-4997-0E45-8C1D-CF06F14C7D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9F2E2FC0-A161-7545-83E1-78FE99248F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5794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6DBC5DA0-234B-3E44-8402-3B8E2BC6FC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9E9264C-660E-C347-93D3-EB8284565242}" type="slidenum">
              <a:rPr lang="de-DE" altLang="de-DE" sz="1200"/>
              <a:pPr/>
              <a:t>8</a:t>
            </a:fld>
            <a:endParaRPr lang="de-DE" altLang="de-DE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28405CF2-B8D0-C241-8C4C-5C56A9E6CE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63A58863-3B9F-954C-8BCF-4E3D8D89BC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1644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9F7B8960-4CF0-BA44-BDDF-E5F3B22825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FFBAB8F-51C9-364A-96D5-6CDD0A3DB724}" type="slidenum">
              <a:rPr lang="de-DE" altLang="de-DE" sz="1200"/>
              <a:pPr/>
              <a:t>9</a:t>
            </a:fld>
            <a:endParaRPr lang="de-DE" altLang="de-DE" sz="12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FA834909-E5F3-9145-B91B-3D0DD332FF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23167C49-2BA9-D44C-AAE0-83433256E9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1733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70D8A147-A294-9448-8ACB-305C165BA1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786B563-217E-5846-B345-58D4F8525758}" type="slidenum">
              <a:rPr lang="de-DE" altLang="de-DE" sz="1200"/>
              <a:pPr/>
              <a:t>10</a:t>
            </a:fld>
            <a:endParaRPr lang="de-DE" altLang="de-DE" sz="120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3F0A43BD-A9FE-BA4A-AD5E-E2EAAD1F46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9294CBD5-2F63-034A-BEF3-A2192C0F1A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73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E599-4364-824E-9433-B1D81353F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1E8290-4BF6-A84B-85F1-EB4907D1B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58ADD-90ED-3E4E-9BF5-8CF9562BA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13.06.20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F634-FCEC-4B4E-B5C0-0D5D5492B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5A095-D015-524B-99E5-19EBC9B69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08359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B25B-A7F6-5642-87A4-9435EF217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97D0AE-9C0A-9747-B7C9-32CC16A92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5C0D1-5259-1B46-B9F2-96FAD3AA2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13.06.20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6F6AD-FF4A-F846-8907-BE5E7CD83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B51F3-9670-594D-942C-E1E89A2F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7550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797E9D-7EF2-9C42-8F95-A73622B27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6EBFF5-EFFE-8D4B-96B0-D8D59C9DA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811C3-1223-0540-AF57-7E37C8F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13.06.20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06C9B-1777-864E-9383-FF792ED33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BF719-99DC-C141-99E7-453B5EFA6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23725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0E10B-85DE-A44A-ABCB-056149801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827F1-3CB0-BC47-9131-31708108E0F3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4288E-075F-4B46-A1E2-42AE2675C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13.06.20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EC5F5-868A-8D44-A3B2-D7D3C1C77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98A16-076E-9B45-8B36-675E22995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73971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1A2D1-70F9-ED4D-87B6-CB5C6659C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F11AB1-20EB-D64D-A55E-61587F4D9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D36B1-CE49-0241-9205-C6E955803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13.06.20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EDA28-43F6-DA4A-9309-FC841421A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7D237-A0CD-6349-99E4-4090D9028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15761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59C37-4C6A-0E40-94E6-C270576A6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1DE3D-8477-1244-A110-C749FC7946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449AA9-EA16-9044-A938-B56344B6A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6C7C3-9EF4-BD41-9C98-A0DC6F1E6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13.06.20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204A4-CC55-8F47-8419-DEC753837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D5FCF-326A-D54D-8A85-BDE834DE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8751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7737C-95F9-F34A-8E3F-01E43E9C8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846E9-2A5E-1C4C-885E-F8E915E62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C7D24-E663-6D43-8373-18A481C3F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B58901-5C84-D742-B8A1-2AE56F3C8E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00B774-CC53-C14F-9C5B-533F598C4F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94A7E9-AFA0-194D-B05B-28194BA3A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13.06.20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249211-13E9-E44C-BD82-C13A08E74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E0A987-47E9-F046-A633-9D216896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80466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07F57-1A35-FB4E-BE65-6B9D4D074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70C1EC-B78A-874B-9FB0-7776E292E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13.06.20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D3A51-A8FD-9242-BA5A-F6EE18CD4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14B36-8066-F246-991C-6F4A7EAB9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81697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6FD9A7-C99F-B043-9844-F27305577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13.06.20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0CEA1E-030E-5B4E-A3E2-F54F34881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82CFD-99BB-5742-A562-A14613E1A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70669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AF94C-B5B6-CA48-9D2B-C3B30F0BB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CF4A6-0C40-E044-85AC-BFE272CAF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A3381C-BEEC-A944-9CC9-F9E6DE318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801494-BF52-B84D-A5FD-3FD44399A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13.06.20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C70D1D-D252-E948-8C2B-3047AA687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72542-D68E-6A43-93F0-B3C80B895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83115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AAE69-D576-814E-A8C6-2C3149959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ED6D0D-7F3A-974B-A47D-5A8B37F680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2EAA33-4782-104A-A7F4-5F1B91F52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ED3F60-BEC1-974E-AC47-416DCC6F4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1454-37DE-1543-BB5B-0CA2B9A8571E}" type="datetimeFigureOut">
              <a:rPr lang="en-DE" smtClean="0"/>
              <a:t>13.06.20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C69FE-7F33-D54E-93C4-355777326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EAD3A-D6D6-2748-A9B4-E6D82F967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18398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2DB0F9-EEAB-D844-916A-C280CDD65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0D838-15A7-3049-B0C7-EEF883F89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B9F3C-8626-344D-B7AF-E80BE6405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91454-37DE-1543-BB5B-0CA2B9A8571E}" type="datetimeFigureOut">
              <a:rPr lang="en-DE" smtClean="0"/>
              <a:t>13.06.20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19A2B-4C26-A948-B38C-7F87858351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27CDD-6369-614D-8C74-DAC0CD0CC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E3909-907A-1745-A63F-4D6F66CB9AA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5959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F6830-D760-6141-BA49-D972F57985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DE" dirty="0"/>
              <a:t>Phänomene der Phonologie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F73F3F-27D3-D943-9B3B-CF5E529A8E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altLang="en-US" dirty="0" err="1">
                <a:ea typeface="ＭＳ Ｐゴシック" panose="020B0600070205080204" pitchFamily="34" charset="-128"/>
              </a:rPr>
              <a:t>Sommersemester</a:t>
            </a:r>
            <a:endParaRPr lang="en-GB" altLang="en-US" dirty="0">
              <a:ea typeface="ＭＳ Ｐゴシック" panose="020B0600070205080204" pitchFamily="34" charset="-128"/>
            </a:endParaRPr>
          </a:p>
          <a:p>
            <a:r>
              <a:rPr lang="en-GB" altLang="en-US" dirty="0">
                <a:ea typeface="ＭＳ Ｐゴシック" panose="020B0600070205080204" pitchFamily="34" charset="-128"/>
              </a:rPr>
              <a:t>2020</a:t>
            </a:r>
          </a:p>
          <a:p>
            <a:r>
              <a:rPr lang="en-GB" altLang="en-US" dirty="0">
                <a:ea typeface="ＭＳ Ｐゴシック" panose="020B0600070205080204" pitchFamily="34" charset="-128"/>
              </a:rPr>
              <a:t>Frankfurt</a:t>
            </a:r>
          </a:p>
          <a:p>
            <a:r>
              <a:rPr lang="de-DE" dirty="0"/>
              <a:t>Prof. Caroline </a:t>
            </a:r>
            <a:r>
              <a:rPr lang="de-DE" dirty="0" err="1"/>
              <a:t>Féry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29203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Datumsplatzhalter 3">
            <a:extLst>
              <a:ext uri="{FF2B5EF4-FFF2-40B4-BE49-F238E27FC236}">
                <a16:creationId xmlns:a16="http://schemas.microsoft.com/office/drawing/2014/main" id="{FF3DFF2C-ACEC-F044-B2D4-D90FDBCC1E2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52EF6B2-B409-EB49-A863-E500DBA10D3A}" type="datetime1">
              <a:rPr lang="de-DE" altLang="de-DE" sz="1400"/>
              <a:pPr>
                <a:spcBef>
                  <a:spcPct val="0"/>
                </a:spcBef>
              </a:pPr>
              <a:t>13.06.20</a:t>
            </a:fld>
            <a:endParaRPr lang="de-DE" altLang="de-DE" sz="1400"/>
          </a:p>
        </p:txBody>
      </p:sp>
      <p:sp>
        <p:nvSpPr>
          <p:cNvPr id="35842" name="Foliennummernplatzhalter 5">
            <a:extLst>
              <a:ext uri="{FF2B5EF4-FFF2-40B4-BE49-F238E27FC236}">
                <a16:creationId xmlns:a16="http://schemas.microsoft.com/office/drawing/2014/main" id="{BC078358-B873-F343-A3A0-B3BDC21E4D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F40B663-1DA5-6040-B949-0C6325D92D58}" type="slidenum">
              <a:rPr lang="de-DE" altLang="de-DE" sz="1400"/>
              <a:pPr>
                <a:spcBef>
                  <a:spcPct val="0"/>
                </a:spcBef>
              </a:pPr>
              <a:t>10</a:t>
            </a:fld>
            <a:endParaRPr lang="de-DE" altLang="de-DE" sz="1400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A559C9EA-3D1A-1E47-93A9-1AB975640A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9863" y="981076"/>
            <a:ext cx="9783337" cy="5038725"/>
          </a:xfrm>
        </p:spPr>
        <p:txBody>
          <a:bodyPr>
            <a:normAutofit/>
          </a:bodyPr>
          <a:lstStyle/>
          <a:p>
            <a:r>
              <a:rPr lang="de-DE" altLang="en-DE" sz="3000" dirty="0">
                <a:ea typeface="ＭＳ Ｐゴシック" panose="020B0600070205080204" pitchFamily="34" charset="-128"/>
              </a:rPr>
              <a:t>Gespannte Vokale können von einem einzigen Konsonanten gefolgt werden.</a:t>
            </a:r>
          </a:p>
          <a:p>
            <a:r>
              <a:rPr lang="de-DE" altLang="en-DE" sz="3000" dirty="0">
                <a:ea typeface="ＭＳ Ｐゴシック" panose="020B0600070205080204" pitchFamily="34" charset="-128"/>
              </a:rPr>
              <a:t>Hehl	[</a:t>
            </a:r>
            <a:r>
              <a:rPr lang="de-DE" altLang="en-DE" sz="3000" dirty="0" err="1">
                <a:ea typeface="ＭＳ Ｐゴシック" panose="020B0600070205080204" pitchFamily="34" charset="-128"/>
              </a:rPr>
              <a:t>he:l</a:t>
            </a:r>
            <a:r>
              <a:rPr lang="de-DE" altLang="en-DE" sz="3000" dirty="0">
                <a:ea typeface="ＭＳ Ｐゴシック" panose="020B0600070205080204" pitchFamily="34" charset="-128"/>
              </a:rPr>
              <a:t>], *[</a:t>
            </a:r>
            <a:r>
              <a:rPr lang="de-DE" altLang="en-DE" sz="3000" dirty="0" err="1">
                <a:ea typeface="ＭＳ Ｐゴシック" panose="020B0600070205080204" pitchFamily="34" charset="-128"/>
              </a:rPr>
              <a:t>he:lk</a:t>
            </a:r>
            <a:r>
              <a:rPr lang="de-DE" altLang="en-DE" sz="3000" dirty="0">
                <a:ea typeface="ＭＳ Ｐゴシック" panose="020B0600070205080204" pitchFamily="34" charset="-128"/>
              </a:rPr>
              <a:t>]			</a:t>
            </a:r>
          </a:p>
          <a:p>
            <a:r>
              <a:rPr lang="de-DE" altLang="en-DE" sz="3000" dirty="0">
                <a:ea typeface="ＭＳ Ｐゴシック" panose="020B0600070205080204" pitchFamily="34" charset="-128"/>
              </a:rPr>
              <a:t>Lohn	[</a:t>
            </a:r>
            <a:r>
              <a:rPr lang="de-DE" altLang="en-DE" sz="3000" dirty="0" err="1">
                <a:ea typeface="ＭＳ Ｐゴシック" panose="020B0600070205080204" pitchFamily="34" charset="-128"/>
              </a:rPr>
              <a:t>lo:n</a:t>
            </a:r>
            <a:r>
              <a:rPr lang="de-DE" altLang="en-DE" sz="3000" dirty="0">
                <a:ea typeface="ＭＳ Ｐゴシック" panose="020B0600070205080204" pitchFamily="34" charset="-128"/>
              </a:rPr>
              <a:t>], *[</a:t>
            </a:r>
            <a:r>
              <a:rPr lang="de-DE" altLang="en-DE" sz="3000" dirty="0" err="1">
                <a:ea typeface="ＭＳ Ｐゴシック" panose="020B0600070205080204" pitchFamily="34" charset="-128"/>
              </a:rPr>
              <a:t>lo:ʁn</a:t>
            </a:r>
            <a:r>
              <a:rPr lang="de-DE" altLang="en-DE" sz="3000" dirty="0">
                <a:ea typeface="ＭＳ Ｐゴシック" panose="020B0600070205080204" pitchFamily="34" charset="-128"/>
              </a:rPr>
              <a:t>]</a:t>
            </a:r>
          </a:p>
          <a:p>
            <a:r>
              <a:rPr lang="de-DE" altLang="en-DE" sz="3000" dirty="0">
                <a:ea typeface="ＭＳ Ｐゴシック" panose="020B0600070205080204" pitchFamily="34" charset="-128"/>
              </a:rPr>
              <a:t>Bein	[</a:t>
            </a:r>
            <a:r>
              <a:rPr lang="de-DE" altLang="en-DE" sz="3000" dirty="0" err="1">
                <a:ea typeface="ＭＳ Ｐゴシック" panose="020B0600070205080204" pitchFamily="34" charset="-128"/>
              </a:rPr>
              <a:t>baɪ̯n</a:t>
            </a:r>
            <a:r>
              <a:rPr lang="de-DE" altLang="en-DE" sz="3000" dirty="0">
                <a:ea typeface="ＭＳ Ｐゴシック" panose="020B0600070205080204" pitchFamily="34" charset="-128"/>
              </a:rPr>
              <a:t>],  *[</a:t>
            </a:r>
            <a:r>
              <a:rPr lang="de-DE" altLang="en-DE" sz="3000" dirty="0" err="1">
                <a:ea typeface="ＭＳ Ｐゴシック" panose="020B0600070205080204" pitchFamily="34" charset="-128"/>
              </a:rPr>
              <a:t>baɪ̯ln</a:t>
            </a:r>
            <a:r>
              <a:rPr lang="de-DE" altLang="en-DE" sz="3000" dirty="0">
                <a:ea typeface="ＭＳ Ｐゴシック" panose="020B0600070205080204" pitchFamily="34" charset="-128"/>
              </a:rPr>
              <a:t>]	(</a:t>
            </a:r>
            <a:r>
              <a:rPr lang="de-DE" altLang="en-DE" sz="3000" dirty="0" err="1">
                <a:ea typeface="ＭＳ Ｐゴシック" panose="020B0600070205080204" pitchFamily="34" charset="-128"/>
              </a:rPr>
              <a:t>vgl</a:t>
            </a:r>
            <a:r>
              <a:rPr lang="de-DE" altLang="en-DE" sz="3000" dirty="0">
                <a:ea typeface="ＭＳ Ｐゴシック" panose="020B0600070205080204" pitchFamily="34" charset="-128"/>
              </a:rPr>
              <a:t> mit </a:t>
            </a:r>
            <a:r>
              <a:rPr lang="de-DE" altLang="en-DE" sz="3000" i="1" dirty="0">
                <a:ea typeface="ＭＳ Ｐゴシック" panose="020B0600070205080204" pitchFamily="34" charset="-128"/>
              </a:rPr>
              <a:t>Feuer: </a:t>
            </a:r>
            <a:r>
              <a:rPr lang="de-DE" altLang="en-DE" sz="3000" dirty="0">
                <a:ea typeface="ＭＳ Ｐゴシック" panose="020B0600070205080204" pitchFamily="34" charset="-128"/>
              </a:rPr>
              <a:t>2 Silben)</a:t>
            </a:r>
          </a:p>
          <a:p>
            <a:endParaRPr lang="de-DE" altLang="en-DE" sz="3000" dirty="0">
              <a:ea typeface="ＭＳ Ｐゴシック" panose="020B0600070205080204" pitchFamily="34" charset="-128"/>
            </a:endParaRPr>
          </a:p>
          <a:p>
            <a:r>
              <a:rPr lang="de-DE" altLang="en-DE" sz="3000" dirty="0">
                <a:ea typeface="ＭＳ Ｐゴシック" panose="020B0600070205080204" pitchFamily="34" charset="-128"/>
              </a:rPr>
              <a:t>Der Unterschied zwischen den zwei Klassen von Vokalen korreliert mit der Anzahl der Positionen in der Silbe, die mit den Vokalen assoziiert sind: eine für die ungespannten, zwei für die gespannten Vokalen.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417F62F-E4FB-114D-A233-CCEF29E98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1000" y="1682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3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Datumsplatzhalter 3">
            <a:extLst>
              <a:ext uri="{FF2B5EF4-FFF2-40B4-BE49-F238E27FC236}">
                <a16:creationId xmlns:a16="http://schemas.microsoft.com/office/drawing/2014/main" id="{395A7442-7BE5-4942-8504-F4493F59699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940040C-8656-694B-A883-94F8AE8E6881}" type="datetime1">
              <a:rPr lang="de-DE" altLang="de-DE" sz="1400"/>
              <a:pPr>
                <a:spcBef>
                  <a:spcPct val="0"/>
                </a:spcBef>
              </a:pPr>
              <a:t>13.06.20</a:t>
            </a:fld>
            <a:endParaRPr lang="de-DE" altLang="de-DE" sz="1400"/>
          </a:p>
        </p:txBody>
      </p:sp>
      <p:sp>
        <p:nvSpPr>
          <p:cNvPr id="37890" name="Foliennummernplatzhalter 5">
            <a:extLst>
              <a:ext uri="{FF2B5EF4-FFF2-40B4-BE49-F238E27FC236}">
                <a16:creationId xmlns:a16="http://schemas.microsoft.com/office/drawing/2014/main" id="{D61846C0-75DF-A744-B2D7-A2E64D9F60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F08960A-EB7C-8C4B-B2E4-C11AC762B986}" type="slidenum">
              <a:rPr lang="de-DE" altLang="de-DE" sz="1400"/>
              <a:pPr>
                <a:spcBef>
                  <a:spcPct val="0"/>
                </a:spcBef>
              </a:pPr>
              <a:t>11</a:t>
            </a:fld>
            <a:endParaRPr lang="de-DE" altLang="de-DE" sz="1400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4DFF535F-7915-D24F-9E67-C7B12AE3D6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3678" y="981076"/>
            <a:ext cx="9649522" cy="5038725"/>
          </a:xfrm>
        </p:spPr>
        <p:txBody>
          <a:bodyPr>
            <a:normAutofit/>
          </a:bodyPr>
          <a:lstStyle/>
          <a:p>
            <a:r>
              <a:rPr lang="de-DE" altLang="en-DE" dirty="0">
                <a:ea typeface="ＭＳ Ｐゴシック" panose="020B0600070205080204" pitchFamily="34" charset="-128"/>
              </a:rPr>
              <a:t>In nicht-finaler Position haben Silben meistens zwei Positionen. 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 err="1">
                <a:ea typeface="ＭＳ Ｐゴシック" panose="020B0600070205080204" pitchFamily="34" charset="-128"/>
              </a:rPr>
              <a:t>Metáll</a:t>
            </a:r>
            <a:r>
              <a:rPr lang="de-DE" altLang="en-DE" dirty="0">
                <a:ea typeface="ＭＳ Ｐゴシック" panose="020B0600070205080204" pitchFamily="34" charset="-128"/>
              </a:rPr>
              <a:t>	[</a:t>
            </a:r>
            <a:r>
              <a:rPr lang="en-US" altLang="en-DE" dirty="0" err="1">
                <a:ea typeface="ＭＳ Ｐゴシック" panose="020B0600070205080204" pitchFamily="34" charset="-128"/>
              </a:rPr>
              <a:t>me.tal</a:t>
            </a:r>
            <a:r>
              <a:rPr lang="de-DE" altLang="en-DE" dirty="0">
                <a:ea typeface="ＭＳ Ｐゴシック" panose="020B0600070205080204" pitchFamily="34" charset="-128"/>
              </a:rPr>
              <a:t>] 		nicht [</a:t>
            </a:r>
            <a:r>
              <a:rPr lang="en-US" altLang="en-DE" dirty="0">
                <a:ea typeface="ＭＳ Ｐゴシック" panose="020B0600070205080204" pitchFamily="34" charset="-128"/>
              </a:rPr>
              <a:t>me</a:t>
            </a:r>
            <a:r>
              <a:rPr lang="de-DE" altLang="en-DE" dirty="0" err="1">
                <a:ea typeface="ＭＳ Ｐゴシック" panose="020B0600070205080204" pitchFamily="34" charset="-128"/>
              </a:rPr>
              <a:t>ʁ</a:t>
            </a:r>
            <a:r>
              <a:rPr lang="en-US" altLang="en-DE" dirty="0">
                <a:ea typeface="ＭＳ Ｐゴシック" panose="020B0600070205080204" pitchFamily="34" charset="-128"/>
              </a:rPr>
              <a:t>.</a:t>
            </a:r>
            <a:r>
              <a:rPr lang="en-US" altLang="en-DE" dirty="0" err="1">
                <a:ea typeface="ＭＳ Ｐゴシック" panose="020B0600070205080204" pitchFamily="34" charset="-128"/>
              </a:rPr>
              <a:t>tal</a:t>
            </a:r>
            <a:r>
              <a:rPr lang="de-DE" altLang="en-DE" dirty="0">
                <a:ea typeface="ＭＳ Ｐゴシック" panose="020B0600070205080204" pitchFamily="34" charset="-128"/>
              </a:rPr>
              <a:t>]</a:t>
            </a:r>
          </a:p>
          <a:p>
            <a:r>
              <a:rPr lang="de-DE" altLang="en-DE" dirty="0" err="1">
                <a:ea typeface="ＭＳ Ｐゴシック" panose="020B0600070205080204" pitchFamily="34" charset="-128"/>
              </a:rPr>
              <a:t>kulinárisch</a:t>
            </a:r>
            <a:r>
              <a:rPr lang="de-DE" altLang="en-DE" dirty="0">
                <a:ea typeface="ＭＳ Ｐゴシック" panose="020B0600070205080204" pitchFamily="34" charset="-128"/>
              </a:rPr>
              <a:t>	[</a:t>
            </a:r>
            <a:r>
              <a:rPr lang="de-DE" altLang="en-DE" dirty="0" err="1">
                <a:ea typeface="ＭＳ Ｐゴシック" panose="020B0600070205080204" pitchFamily="34" charset="-128"/>
              </a:rPr>
              <a:t>ku.li.na</a:t>
            </a:r>
            <a:r>
              <a:rPr lang="de-DE" altLang="en-DE" dirty="0">
                <a:ea typeface="ＭＳ Ｐゴシック" panose="020B0600070205080204" pitchFamily="34" charset="-128"/>
              </a:rPr>
              <a:t>:. </a:t>
            </a:r>
            <a:r>
              <a:rPr lang="de-DE" altLang="en-DE" dirty="0" err="1">
                <a:ea typeface="ＭＳ Ｐゴシック" panose="020B0600070205080204" pitchFamily="34" charset="-128"/>
              </a:rPr>
              <a:t>ʁɪ</a:t>
            </a:r>
            <a:r>
              <a:rPr lang="de-DE" altLang="en-DE" dirty="0">
                <a:ea typeface="ＭＳ Ｐゴシック" panose="020B0600070205080204" pitchFamily="34" charset="-128"/>
              </a:rPr>
              <a:t>∫]	nicht [</a:t>
            </a:r>
            <a:r>
              <a:rPr lang="de-DE" altLang="en-DE" dirty="0" err="1">
                <a:ea typeface="ＭＳ Ｐゴシック" panose="020B0600070205080204" pitchFamily="34" charset="-128"/>
              </a:rPr>
              <a:t>kum.li.na</a:t>
            </a:r>
            <a:r>
              <a:rPr lang="de-DE" altLang="en-DE" dirty="0">
                <a:ea typeface="ＭＳ Ｐゴシック" panose="020B0600070205080204" pitchFamily="34" charset="-128"/>
              </a:rPr>
              <a:t>:. </a:t>
            </a:r>
            <a:r>
              <a:rPr lang="de-DE" altLang="en-DE" dirty="0" err="1">
                <a:ea typeface="ＭＳ Ｐゴシック" panose="020B0600070205080204" pitchFamily="34" charset="-128"/>
              </a:rPr>
              <a:t>ʁɪ</a:t>
            </a:r>
            <a:r>
              <a:rPr lang="de-DE" altLang="en-DE" dirty="0">
                <a:ea typeface="ＭＳ Ｐゴシック" panose="020B0600070205080204" pitchFamily="34" charset="-128"/>
              </a:rPr>
              <a:t>∫]	</a:t>
            </a:r>
          </a:p>
          <a:p>
            <a:r>
              <a:rPr lang="de-DE" altLang="en-DE" dirty="0" err="1">
                <a:ea typeface="ＭＳ Ｐゴシック" panose="020B0600070205080204" pitchFamily="34" charset="-128"/>
              </a:rPr>
              <a:t>Harmónika</a:t>
            </a:r>
            <a:r>
              <a:rPr lang="de-DE" altLang="en-DE" dirty="0">
                <a:ea typeface="ＭＳ Ｐゴシック" panose="020B0600070205080204" pitchFamily="34" charset="-128"/>
              </a:rPr>
              <a:t>	[haʁ.</a:t>
            </a:r>
            <a:r>
              <a:rPr lang="de-DE" altLang="en-DE" dirty="0" err="1">
                <a:ea typeface="ＭＳ Ｐゴシック" panose="020B0600070205080204" pitchFamily="34" charset="-128"/>
              </a:rPr>
              <a:t>mo</a:t>
            </a:r>
            <a:r>
              <a:rPr lang="de-DE" altLang="en-DE" dirty="0">
                <a:ea typeface="ＭＳ Ｐゴシック" panose="020B0600070205080204" pitchFamily="34" charset="-128"/>
              </a:rPr>
              <a:t>:.</a:t>
            </a:r>
            <a:r>
              <a:rPr lang="de-DE" altLang="en-DE" dirty="0" err="1">
                <a:ea typeface="ＭＳ Ｐゴシック" panose="020B0600070205080204" pitchFamily="34" charset="-128"/>
              </a:rPr>
              <a:t>ni.ka</a:t>
            </a:r>
            <a:r>
              <a:rPr lang="de-DE" altLang="en-DE" dirty="0">
                <a:ea typeface="ＭＳ Ｐゴシック" panose="020B0600070205080204" pitchFamily="34" charset="-128"/>
              </a:rPr>
              <a:t>] 	nicht [</a:t>
            </a:r>
            <a:r>
              <a:rPr lang="de-DE" altLang="en-DE" dirty="0" err="1">
                <a:ea typeface="ＭＳ Ｐゴシック" panose="020B0600070205080204" pitchFamily="34" charset="-128"/>
              </a:rPr>
              <a:t>haʁ.mo:k.ni.ka</a:t>
            </a:r>
            <a:r>
              <a:rPr lang="de-DE" altLang="en-DE" dirty="0">
                <a:ea typeface="ＭＳ Ｐゴシック" panose="020B0600070205080204" pitchFamily="34" charset="-128"/>
              </a:rPr>
              <a:t>]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Aber manche zweisilbigen Wörter haben eine initiale längere (</a:t>
            </a:r>
            <a:r>
              <a:rPr lang="de-DE" altLang="en-DE" dirty="0" err="1">
                <a:ea typeface="ＭＳ Ｐゴシック" panose="020B0600070205080204" pitchFamily="34" charset="-128"/>
              </a:rPr>
              <a:t>dreipositionale</a:t>
            </a:r>
            <a:r>
              <a:rPr lang="de-DE" altLang="en-DE" dirty="0">
                <a:ea typeface="ＭＳ Ｐゴシック" panose="020B0600070205080204" pitchFamily="34" charset="-128"/>
              </a:rPr>
              <a:t>) Silbe, wie </a:t>
            </a:r>
            <a:r>
              <a:rPr lang="de-DE" altLang="en-DE" i="1" dirty="0">
                <a:ea typeface="ＭＳ Ｐゴシック" panose="020B0600070205080204" pitchFamily="34" charset="-128"/>
              </a:rPr>
              <a:t>Müsli, 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Arktik</a:t>
            </a:r>
            <a:r>
              <a:rPr lang="de-DE" altLang="en-DE" i="1" dirty="0">
                <a:ea typeface="ＭＳ Ｐゴシック" panose="020B0600070205080204" pitchFamily="34" charset="-128"/>
              </a:rPr>
              <a:t>, Klempner</a:t>
            </a:r>
            <a:r>
              <a:rPr lang="de-DE" altLang="en-DE" dirty="0">
                <a:ea typeface="ＭＳ Ｐゴシック" panose="020B0600070205080204" pitchFamily="34" charset="-128"/>
              </a:rPr>
              <a:t>, </a:t>
            </a:r>
            <a:r>
              <a:rPr lang="de-DE" altLang="en-DE" i="1" dirty="0">
                <a:ea typeface="ＭＳ Ｐゴシック" panose="020B0600070205080204" pitchFamily="34" charset="-128"/>
              </a:rPr>
              <a:t>Leutnant,</a:t>
            </a:r>
            <a:r>
              <a:rPr lang="de-DE" altLang="en-DE" dirty="0">
                <a:ea typeface="ＭＳ Ｐゴシック" panose="020B0600070205080204" pitchFamily="34" charset="-128"/>
              </a:rPr>
              <a:t> die oft als komplexe Wörter angesehen werden können: möglicherweise sind -</a:t>
            </a:r>
            <a:r>
              <a:rPr lang="de-DE" altLang="en-DE" i="1" dirty="0">
                <a:ea typeface="ＭＳ Ｐゴシック" panose="020B0600070205080204" pitchFamily="34" charset="-128"/>
              </a:rPr>
              <a:t>li</a:t>
            </a:r>
            <a:r>
              <a:rPr lang="de-DE" altLang="en-DE" dirty="0">
                <a:ea typeface="ＭＳ Ｐゴシック" panose="020B0600070205080204" pitchFamily="34" charset="-128"/>
              </a:rPr>
              <a:t>, -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ik</a:t>
            </a:r>
            <a:r>
              <a:rPr lang="de-DE" altLang="en-DE" dirty="0">
                <a:ea typeface="ＭＳ Ｐゴシック" panose="020B0600070205080204" pitchFamily="34" charset="-128"/>
              </a:rPr>
              <a:t> und -</a:t>
            </a:r>
            <a:r>
              <a:rPr lang="de-DE" altLang="en-DE" i="1" dirty="0">
                <a:ea typeface="ＭＳ Ｐゴシック" panose="020B0600070205080204" pitchFamily="34" charset="-128"/>
              </a:rPr>
              <a:t>er</a:t>
            </a:r>
            <a:r>
              <a:rPr lang="de-DE" altLang="en-DE" dirty="0">
                <a:ea typeface="ＭＳ Ｐゴシック" panose="020B0600070205080204" pitchFamily="34" charset="-128"/>
              </a:rPr>
              <a:t> -</a:t>
            </a:r>
            <a:r>
              <a:rPr lang="de-DE" altLang="en-DE" i="1" dirty="0" err="1">
                <a:ea typeface="ＭＳ Ｐゴシック" panose="020B0600070205080204" pitchFamily="34" charset="-128"/>
              </a:rPr>
              <a:t>ner</a:t>
            </a:r>
            <a:r>
              <a:rPr lang="de-DE" altLang="en-DE" dirty="0">
                <a:ea typeface="ＭＳ Ｐゴシック" panose="020B0600070205080204" pitchFamily="34" charset="-128"/>
              </a:rPr>
              <a:t> </a:t>
            </a:r>
            <a:r>
              <a:rPr lang="de-DE" altLang="en-DE" dirty="0" err="1">
                <a:ea typeface="ＭＳ Ｐゴシック" panose="020B0600070205080204" pitchFamily="34" charset="-128"/>
              </a:rPr>
              <a:t>suffixartig</a:t>
            </a:r>
            <a:r>
              <a:rPr lang="de-DE" altLang="en-DE" dirty="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A83D487-9288-8B49-9178-FCAD2FC2D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3084" y="5746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1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Datumsplatzhalter 3">
            <a:extLst>
              <a:ext uri="{FF2B5EF4-FFF2-40B4-BE49-F238E27FC236}">
                <a16:creationId xmlns:a16="http://schemas.microsoft.com/office/drawing/2014/main" id="{395A7442-7BE5-4942-8504-F4493F59699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940040C-8656-694B-A883-94F8AE8E6881}" type="datetime1">
              <a:rPr lang="de-DE" altLang="de-DE" sz="1400"/>
              <a:pPr>
                <a:spcBef>
                  <a:spcPct val="0"/>
                </a:spcBef>
              </a:pPr>
              <a:t>13.06.20</a:t>
            </a:fld>
            <a:endParaRPr lang="de-DE" altLang="de-DE" sz="1400"/>
          </a:p>
        </p:txBody>
      </p:sp>
      <p:sp>
        <p:nvSpPr>
          <p:cNvPr id="37890" name="Foliennummernplatzhalter 5">
            <a:extLst>
              <a:ext uri="{FF2B5EF4-FFF2-40B4-BE49-F238E27FC236}">
                <a16:creationId xmlns:a16="http://schemas.microsoft.com/office/drawing/2014/main" id="{D61846C0-75DF-A744-B2D7-A2E64D9F60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F08960A-EB7C-8C4B-B2E4-C11AC762B986}" type="slidenum">
              <a:rPr lang="de-DE" altLang="de-DE" sz="1400"/>
              <a:pPr>
                <a:spcBef>
                  <a:spcPct val="0"/>
                </a:spcBef>
              </a:pPr>
              <a:t>12</a:t>
            </a:fld>
            <a:endParaRPr lang="de-DE" altLang="de-DE" sz="1400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4DFF535F-7915-D24F-9E67-C7B12AE3D6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3678" y="981076"/>
            <a:ext cx="9649522" cy="5038725"/>
          </a:xfrm>
        </p:spPr>
        <p:txBody>
          <a:bodyPr>
            <a:normAutofit/>
          </a:bodyPr>
          <a:lstStyle/>
          <a:p>
            <a:r>
              <a:rPr lang="de-DE" altLang="en-DE" dirty="0">
                <a:ea typeface="ＭＳ Ｐゴシック" panose="020B0600070205080204" pitchFamily="34" charset="-128"/>
              </a:rPr>
              <a:t>Zusammenfassung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Gespannte Vokale besetzen zwei Positionen in der Silbe.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Ungespannte Vokale besetzen eine Position in der Silbe.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Der Reim besetzt maximal drei Positionen: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	gespannte Vokale (2) + 1 Konsonant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	ungespannter Vokal (1) + 2 Konsonanten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0619758-C5C4-CF4D-AE32-14F57BF41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5522" y="5746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3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Datumsplatzhalter 3">
            <a:extLst>
              <a:ext uri="{FF2B5EF4-FFF2-40B4-BE49-F238E27FC236}">
                <a16:creationId xmlns:a16="http://schemas.microsoft.com/office/drawing/2014/main" id="{46177AC0-80BD-2240-AF2F-742D3D25263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A202A2C-2A7D-E441-92F8-D05EDFD438AF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13.06.20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117762" name="Foliennummernplatzhalter 5">
            <a:extLst>
              <a:ext uri="{FF2B5EF4-FFF2-40B4-BE49-F238E27FC236}">
                <a16:creationId xmlns:a16="http://schemas.microsoft.com/office/drawing/2014/main" id="{A61C08A1-5731-C540-A11D-2708F008E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8C87DDF-BD8C-4E47-A914-73AB3B0AD181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13</a:t>
            </a:fld>
            <a:endParaRPr lang="de-DE" altLang="de-DE" sz="1400"/>
          </a:p>
        </p:txBody>
      </p:sp>
      <p:sp>
        <p:nvSpPr>
          <p:cNvPr id="117763" name="Rectangle 2">
            <a:extLst>
              <a:ext uri="{FF2B5EF4-FFF2-40B4-BE49-F238E27FC236}">
                <a16:creationId xmlns:a16="http://schemas.microsoft.com/office/drawing/2014/main" id="{37EBF844-71AE-5946-980B-89D3FFE22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9525000" cy="762000"/>
          </a:xfrm>
        </p:spPr>
        <p:txBody>
          <a:bodyPr/>
          <a:lstStyle/>
          <a:p>
            <a:r>
              <a:rPr lang="en-GB" altLang="de-DE" dirty="0">
                <a:ea typeface="ＭＳ Ｐゴシック" panose="020B0600070205080204" pitchFamily="34" charset="-128"/>
              </a:rPr>
              <a:t>Schwa</a:t>
            </a:r>
          </a:p>
        </p:txBody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3E7A6604-935B-D342-A1F1-CA61DAF69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600200"/>
            <a:ext cx="9525000" cy="4419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dirty="0"/>
              <a:t>Distribution von Schwa:</a:t>
            </a:r>
          </a:p>
          <a:p>
            <a:pPr>
              <a:defRPr/>
            </a:pPr>
            <a:r>
              <a:rPr lang="de-DE" dirty="0"/>
              <a:t>Nicht in der ersten Silbe eines Morphems, es sei denn die erste Silbe ist ein Präfix: </a:t>
            </a:r>
            <a:r>
              <a:rPr lang="de-DE" i="1" dirty="0" err="1"/>
              <a:t>G</a:t>
            </a:r>
            <a:r>
              <a:rPr lang="de-DE" i="1" u="sng" dirty="0" err="1"/>
              <a:t>e</a:t>
            </a:r>
            <a:r>
              <a:rPr lang="de-DE" i="1" dirty="0"/>
              <a:t>-schrei</a:t>
            </a:r>
            <a:r>
              <a:rPr lang="de-DE" dirty="0"/>
              <a:t> oder </a:t>
            </a:r>
            <a:r>
              <a:rPr lang="de-DE" i="1" dirty="0" err="1"/>
              <a:t>B</a:t>
            </a:r>
            <a:r>
              <a:rPr lang="de-DE" i="1" u="sng" dirty="0" err="1"/>
              <a:t>e</a:t>
            </a:r>
            <a:r>
              <a:rPr lang="de-DE" i="1" dirty="0" err="1"/>
              <a:t>-amter</a:t>
            </a:r>
            <a:r>
              <a:rPr lang="de-DE" dirty="0"/>
              <a:t>. </a:t>
            </a:r>
          </a:p>
          <a:p>
            <a:pPr>
              <a:defRPr/>
            </a:pPr>
            <a:r>
              <a:rPr lang="de-DE" dirty="0"/>
              <a:t>Mediale </a:t>
            </a:r>
            <a:r>
              <a:rPr lang="de-DE" dirty="0" err="1"/>
              <a:t>Schwasilben</a:t>
            </a:r>
            <a:r>
              <a:rPr lang="de-DE" dirty="0"/>
              <a:t> sind vergleichsweise selten: </a:t>
            </a:r>
            <a:r>
              <a:rPr lang="de-DE" i="1" dirty="0"/>
              <a:t>Schmett</a:t>
            </a:r>
            <a:r>
              <a:rPr lang="de-DE" i="1" u="sng" dirty="0"/>
              <a:t>e</a:t>
            </a:r>
            <a:r>
              <a:rPr lang="de-DE" i="1" dirty="0"/>
              <a:t>rling, Pamp</a:t>
            </a:r>
            <a:r>
              <a:rPr lang="de-DE" i="1" u="sng" dirty="0"/>
              <a:t>e</a:t>
            </a:r>
            <a:r>
              <a:rPr lang="de-DE" i="1" dirty="0"/>
              <a:t>lmuse, Ab</a:t>
            </a:r>
            <a:r>
              <a:rPr lang="de-DE" i="1" u="sng" dirty="0"/>
              <a:t>e</a:t>
            </a:r>
            <a:r>
              <a:rPr lang="de-DE" i="1" dirty="0"/>
              <a:t>nteuer</a:t>
            </a:r>
            <a:r>
              <a:rPr lang="de-DE" dirty="0"/>
              <a:t>, usw.</a:t>
            </a:r>
          </a:p>
          <a:p>
            <a:pPr>
              <a:defRPr/>
            </a:pPr>
            <a:r>
              <a:rPr lang="de-DE" dirty="0"/>
              <a:t>Schwa ist meistens </a:t>
            </a:r>
            <a:r>
              <a:rPr lang="de-DE" dirty="0" err="1"/>
              <a:t>morphemfinal</a:t>
            </a:r>
            <a:r>
              <a:rPr lang="de-DE" dirty="0"/>
              <a:t>: </a:t>
            </a:r>
            <a:r>
              <a:rPr lang="de-DE" i="1" dirty="0"/>
              <a:t>Lam</a:t>
            </a:r>
            <a:r>
              <a:rPr lang="de-DE" i="1" u="sng" dirty="0"/>
              <a:t>pe</a:t>
            </a:r>
            <a:r>
              <a:rPr lang="de-DE" i="1" dirty="0"/>
              <a:t>, Eh</a:t>
            </a:r>
            <a:r>
              <a:rPr lang="de-DE" i="1" u="sng" dirty="0"/>
              <a:t>e</a:t>
            </a:r>
            <a:r>
              <a:rPr lang="de-DE" i="1" dirty="0"/>
              <a:t>, usw</a:t>
            </a:r>
            <a:r>
              <a:rPr lang="de-DE" dirty="0"/>
              <a:t>. </a:t>
            </a:r>
          </a:p>
          <a:p>
            <a:pPr>
              <a:defRPr/>
            </a:pPr>
            <a:r>
              <a:rPr lang="de-DE" dirty="0"/>
              <a:t>Schwa ist superleicht, trägt nie die lexikalische Betonung.</a:t>
            </a:r>
          </a:p>
          <a:p>
            <a:pPr>
              <a:defRPr/>
            </a:pPr>
            <a:r>
              <a:rPr lang="de-DE" dirty="0"/>
              <a:t>Es kann vor dorsalen Konsonanten [</a:t>
            </a:r>
            <a:r>
              <a:rPr lang="de-DE" dirty="0" err="1"/>
              <a:t>ŋ</a:t>
            </a:r>
            <a:r>
              <a:rPr lang="de-DE" dirty="0"/>
              <a:t>], [</a:t>
            </a:r>
            <a:r>
              <a:rPr lang="de-DE" dirty="0" err="1"/>
              <a:t>k</a:t>
            </a:r>
            <a:r>
              <a:rPr lang="de-DE" dirty="0"/>
              <a:t>] nicht stehen  (Wurzel 1970). </a:t>
            </a: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en-GB" altLang="de-DE" dirty="0"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C2E32AE-94F3-B249-8497-44D9F5EA4D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1390" y="3487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7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Datumsplatzhalter 3">
            <a:extLst>
              <a:ext uri="{FF2B5EF4-FFF2-40B4-BE49-F238E27FC236}">
                <a16:creationId xmlns:a16="http://schemas.microsoft.com/office/drawing/2014/main" id="{C56E3338-8336-2341-B39A-9D51D26584E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63C64C-1CE4-314D-8179-1B84C35A6017}" type="datetime1">
              <a:rPr lang="de-DE" altLang="de-DE" sz="1400"/>
              <a:pPr>
                <a:spcBef>
                  <a:spcPct val="0"/>
                </a:spcBef>
              </a:pPr>
              <a:t>13.06.20</a:t>
            </a:fld>
            <a:endParaRPr lang="de-DE" altLang="de-DE" sz="1400"/>
          </a:p>
        </p:txBody>
      </p:sp>
      <p:sp>
        <p:nvSpPr>
          <p:cNvPr id="48130" name="Foliennummernplatzhalter 5">
            <a:extLst>
              <a:ext uri="{FF2B5EF4-FFF2-40B4-BE49-F238E27FC236}">
                <a16:creationId xmlns:a16="http://schemas.microsoft.com/office/drawing/2014/main" id="{0F821799-0B88-7448-99C2-6E14CEBD3D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9A99141-2171-B64F-8051-65A306679935}" type="slidenum">
              <a:rPr lang="de-DE" altLang="de-DE" sz="1400"/>
              <a:pPr>
                <a:spcBef>
                  <a:spcPct val="0"/>
                </a:spcBef>
              </a:pPr>
              <a:t>14</a:t>
            </a:fld>
            <a:endParaRPr lang="de-DE" altLang="de-DE" sz="140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0C82627-855E-D14F-8FA2-9DBA76F4E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8235" y="981076"/>
            <a:ext cx="9914965" cy="5038725"/>
          </a:xfrm>
        </p:spPr>
        <p:txBody>
          <a:bodyPr/>
          <a:lstStyle/>
          <a:p>
            <a:pPr>
              <a:defRPr/>
            </a:pPr>
            <a:r>
              <a:rPr lang="de-DE" dirty="0"/>
              <a:t>a. 	Vor Labialen: </a:t>
            </a:r>
            <a:r>
              <a:rPr lang="de-DE" i="1" dirty="0"/>
              <a:t>Atem, kleinem</a:t>
            </a:r>
          </a:p>
          <a:p>
            <a:pPr marL="514350" indent="-514350">
              <a:buAutoNum type="alphaLcPeriod" startAt="2"/>
              <a:defRPr/>
            </a:pPr>
            <a:r>
              <a:rPr lang="de-DE" dirty="0"/>
              <a:t>     Vor </a:t>
            </a:r>
            <a:r>
              <a:rPr lang="de-DE" dirty="0" err="1"/>
              <a:t>Koronalen</a:t>
            </a:r>
            <a:r>
              <a:rPr lang="de-DE" dirty="0"/>
              <a:t>: </a:t>
            </a:r>
            <a:r>
              <a:rPr lang="de-DE" i="1" dirty="0"/>
              <a:t>badet, Rades, laufen</a:t>
            </a:r>
          </a:p>
          <a:p>
            <a:pPr marL="982663" indent="-982663">
              <a:buAutoNum type="alphaLcPeriod" startAt="3"/>
              <a:defRPr/>
            </a:pPr>
            <a:r>
              <a:rPr lang="de-DE" dirty="0"/>
              <a:t>Vor Dorsalen kein Schwa: </a:t>
            </a:r>
            <a:r>
              <a:rPr lang="de-DE" i="1" dirty="0"/>
              <a:t>eisig</a:t>
            </a:r>
            <a:r>
              <a:rPr lang="de-DE" dirty="0"/>
              <a:t> ([</a:t>
            </a:r>
            <a:r>
              <a:rPr lang="de-DE" dirty="0" err="1"/>
              <a:t>aɪ̯zɪç</a:t>
            </a:r>
            <a:r>
              <a:rPr lang="de-DE" dirty="0"/>
              <a:t>], *[</a:t>
            </a:r>
            <a:r>
              <a:rPr lang="de-DE" dirty="0" err="1"/>
              <a:t>aɪ̯z</a:t>
            </a:r>
            <a:r>
              <a:rPr lang="en-US" dirty="0" err="1"/>
              <a:t>ә</a:t>
            </a:r>
            <a:r>
              <a:rPr lang="de-DE" dirty="0" err="1"/>
              <a:t>ç</a:t>
            </a:r>
            <a:r>
              <a:rPr lang="de-DE" dirty="0"/>
              <a:t>])</a:t>
            </a:r>
          </a:p>
          <a:p>
            <a:pPr>
              <a:defRPr/>
            </a:pPr>
            <a:r>
              <a:rPr lang="de-DE" dirty="0"/>
              <a:t>	</a:t>
            </a:r>
            <a:r>
              <a:rPr lang="de-DE" i="1" dirty="0"/>
              <a:t>Lehrling</a:t>
            </a:r>
            <a:r>
              <a:rPr lang="de-DE" dirty="0"/>
              <a:t> ([</a:t>
            </a:r>
            <a:r>
              <a:rPr lang="de-DE" dirty="0" err="1"/>
              <a:t>leʁlɪŋ</a:t>
            </a:r>
            <a:r>
              <a:rPr lang="de-DE" dirty="0"/>
              <a:t>], *[</a:t>
            </a:r>
            <a:r>
              <a:rPr lang="de-DE" dirty="0" err="1"/>
              <a:t>leʁl</a:t>
            </a:r>
            <a:r>
              <a:rPr lang="en-US" dirty="0" err="1"/>
              <a:t>ә</a:t>
            </a:r>
            <a:r>
              <a:rPr lang="de-DE" dirty="0" err="1"/>
              <a:t>ŋ</a:t>
            </a:r>
            <a:r>
              <a:rPr lang="de-DE" dirty="0"/>
              <a:t>])</a:t>
            </a:r>
          </a:p>
          <a:p>
            <a:pPr marL="982663" indent="-982663">
              <a:buAutoNum type="alphaLcPeriod" startAt="3"/>
              <a:defRPr/>
            </a:pPr>
            <a:r>
              <a:rPr lang="de-DE" dirty="0"/>
              <a:t>Auch nicht vor [∫] </a:t>
            </a:r>
            <a:r>
              <a:rPr lang="de-DE" i="1" dirty="0"/>
              <a:t>neidisch</a:t>
            </a:r>
            <a:r>
              <a:rPr lang="de-DE" dirty="0"/>
              <a:t> ([</a:t>
            </a:r>
            <a:r>
              <a:rPr lang="de-DE" dirty="0" err="1"/>
              <a:t>naɪ̯dɪ</a:t>
            </a:r>
            <a:r>
              <a:rPr lang="de-DE" dirty="0"/>
              <a:t>∫], *[</a:t>
            </a:r>
            <a:r>
              <a:rPr lang="de-DE" dirty="0" err="1"/>
              <a:t>naɪ̯d</a:t>
            </a:r>
            <a:r>
              <a:rPr lang="en-US" dirty="0" err="1"/>
              <a:t>ә</a:t>
            </a:r>
            <a:r>
              <a:rPr lang="de-DE" dirty="0"/>
              <a:t>∫])</a:t>
            </a:r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C34F678-C46C-4E4F-8C14-194DB8EEF4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3084" y="5746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3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Datumsplatzhalter 3">
            <a:extLst>
              <a:ext uri="{FF2B5EF4-FFF2-40B4-BE49-F238E27FC236}">
                <a16:creationId xmlns:a16="http://schemas.microsoft.com/office/drawing/2014/main" id="{3EA01995-B0E8-D247-8A50-468E88BAB2A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340A97E-9C5B-CF4F-951E-3F21E8CB7C3D}" type="datetime1">
              <a:rPr lang="de-DE" altLang="de-DE" sz="1400"/>
              <a:pPr>
                <a:spcBef>
                  <a:spcPct val="0"/>
                </a:spcBef>
              </a:pPr>
              <a:t>13.06.20</a:t>
            </a:fld>
            <a:endParaRPr lang="de-DE" altLang="de-DE" sz="1400"/>
          </a:p>
        </p:txBody>
      </p:sp>
      <p:sp>
        <p:nvSpPr>
          <p:cNvPr id="50178" name="Foliennummernplatzhalter 5">
            <a:extLst>
              <a:ext uri="{FF2B5EF4-FFF2-40B4-BE49-F238E27FC236}">
                <a16:creationId xmlns:a16="http://schemas.microsoft.com/office/drawing/2014/main" id="{C3427ACD-7333-D348-A571-8DA05DCE4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CF2D1AB-2675-4C4A-A050-6DDE9E0CE038}" type="slidenum">
              <a:rPr lang="de-DE" altLang="de-DE" sz="1400"/>
              <a:pPr>
                <a:spcBef>
                  <a:spcPct val="0"/>
                </a:spcBef>
              </a:pPr>
              <a:t>15</a:t>
            </a:fld>
            <a:endParaRPr lang="de-DE" altLang="de-DE" sz="140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0C82627-855E-D14F-8FA2-9DBA76F4E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599" y="981076"/>
            <a:ext cx="11008660" cy="5038725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de-DE" sz="3500" dirty="0">
                <a:latin typeface="+mj-lt"/>
              </a:rPr>
              <a:t>Schwa als Reduktionsvokal (wie im Englischen)?</a:t>
            </a:r>
          </a:p>
          <a:p>
            <a:pPr>
              <a:defRPr/>
            </a:pPr>
            <a:r>
              <a:rPr lang="de-DE" sz="3800" dirty="0">
                <a:latin typeface="+mj-lt"/>
              </a:rPr>
              <a:t> </a:t>
            </a:r>
          </a:p>
          <a:p>
            <a:pPr>
              <a:defRPr/>
            </a:pPr>
            <a:r>
              <a:rPr lang="de-DE" dirty="0"/>
              <a:t>Manchmal ja: unbetonte Variante von [</a:t>
            </a:r>
            <a:r>
              <a:rPr lang="de-DE" dirty="0" err="1"/>
              <a:t>e</a:t>
            </a:r>
            <a:r>
              <a:rPr lang="de-DE" dirty="0"/>
              <a:t>] und [</a:t>
            </a:r>
            <a:r>
              <a:rPr lang="en-US" dirty="0" err="1"/>
              <a:t>ε</a:t>
            </a:r>
            <a:r>
              <a:rPr lang="de-DE" dirty="0"/>
              <a:t>]</a:t>
            </a:r>
          </a:p>
          <a:p>
            <a:pPr>
              <a:defRPr/>
            </a:pPr>
            <a:r>
              <a:rPr lang="de-DE" dirty="0"/>
              <a:t>	Leb</a:t>
            </a:r>
            <a:r>
              <a:rPr lang="de-DE" u="sng" dirty="0"/>
              <a:t>e</a:t>
            </a:r>
            <a:r>
              <a:rPr lang="de-DE" dirty="0"/>
              <a:t>n – leb</a:t>
            </a:r>
            <a:r>
              <a:rPr lang="de-DE" u="sng" dirty="0"/>
              <a:t>e</a:t>
            </a:r>
            <a:r>
              <a:rPr lang="de-DE" dirty="0"/>
              <a:t>ndig 	</a:t>
            </a:r>
          </a:p>
          <a:p>
            <a:pPr>
              <a:defRPr/>
            </a:pPr>
            <a:r>
              <a:rPr lang="de-DE" dirty="0"/>
              <a:t>	Itali</a:t>
            </a:r>
            <a:r>
              <a:rPr lang="de-DE" u="sng" dirty="0"/>
              <a:t>e</a:t>
            </a:r>
            <a:r>
              <a:rPr lang="de-DE" dirty="0"/>
              <a:t>n – itali</a:t>
            </a:r>
            <a:r>
              <a:rPr lang="de-DE" u="sng" dirty="0"/>
              <a:t>e</a:t>
            </a:r>
            <a:r>
              <a:rPr lang="de-DE" dirty="0"/>
              <a:t>nisch </a:t>
            </a:r>
          </a:p>
          <a:p>
            <a:pPr>
              <a:defRPr/>
            </a:pPr>
            <a:r>
              <a:rPr lang="de-DE" dirty="0"/>
              <a:t>	Hans</a:t>
            </a:r>
            <a:r>
              <a:rPr lang="de-DE" u="sng" dirty="0"/>
              <a:t>e</a:t>
            </a:r>
            <a:r>
              <a:rPr lang="de-DE" dirty="0"/>
              <a:t> – Hans</a:t>
            </a:r>
            <a:r>
              <a:rPr lang="de-DE" u="sng" dirty="0"/>
              <a:t>e</a:t>
            </a:r>
            <a:r>
              <a:rPr lang="de-DE" dirty="0"/>
              <a:t>at </a:t>
            </a:r>
          </a:p>
          <a:p>
            <a:pPr>
              <a:defRPr/>
            </a:pPr>
            <a:r>
              <a:rPr lang="de-DE" dirty="0"/>
              <a:t>Manchmal auch als unbetonte Variante von anderen Vokalen:	</a:t>
            </a:r>
          </a:p>
          <a:p>
            <a:pPr>
              <a:defRPr/>
            </a:pPr>
            <a:r>
              <a:rPr lang="de-DE" dirty="0"/>
              <a:t>	a.  [i]  Om</a:t>
            </a:r>
            <a:r>
              <a:rPr lang="de-DE" u="sng" dirty="0"/>
              <a:t>e</a:t>
            </a:r>
            <a:r>
              <a:rPr lang="de-DE" dirty="0"/>
              <a:t>n – om</a:t>
            </a:r>
            <a:r>
              <a:rPr lang="de-DE" u="sng" dirty="0"/>
              <a:t>i</a:t>
            </a:r>
            <a:r>
              <a:rPr lang="de-DE" dirty="0"/>
              <a:t>nös. Alp</a:t>
            </a:r>
            <a:r>
              <a:rPr lang="de-DE" u="sng" dirty="0"/>
              <a:t>e</a:t>
            </a:r>
            <a:r>
              <a:rPr lang="de-DE" dirty="0"/>
              <a:t>n – alp</a:t>
            </a:r>
            <a:r>
              <a:rPr lang="de-DE" u="sng" dirty="0"/>
              <a:t>i</a:t>
            </a:r>
            <a:r>
              <a:rPr lang="de-DE" dirty="0"/>
              <a:t>n</a:t>
            </a:r>
          </a:p>
          <a:p>
            <a:pPr>
              <a:defRPr/>
            </a:pPr>
            <a:r>
              <a:rPr lang="de-DE" dirty="0"/>
              <a:t>	b.  [o]  Metaph</a:t>
            </a:r>
            <a:r>
              <a:rPr lang="de-DE" u="sng" dirty="0"/>
              <a:t>e</a:t>
            </a:r>
            <a:r>
              <a:rPr lang="de-DE" dirty="0"/>
              <a:t>r – metaph</a:t>
            </a:r>
            <a:r>
              <a:rPr lang="de-DE" u="sng" dirty="0"/>
              <a:t>o</a:t>
            </a:r>
            <a:r>
              <a:rPr lang="de-DE" dirty="0"/>
              <a:t>risch,  Apost</a:t>
            </a:r>
            <a:r>
              <a:rPr lang="de-DE" u="sng" dirty="0"/>
              <a:t>e</a:t>
            </a:r>
            <a:r>
              <a:rPr lang="de-DE" dirty="0"/>
              <a:t>l – apost</a:t>
            </a:r>
            <a:r>
              <a:rPr lang="de-DE" u="sng" dirty="0"/>
              <a:t>o</a:t>
            </a:r>
            <a:r>
              <a:rPr lang="de-DE" dirty="0"/>
              <a:t>lisch</a:t>
            </a:r>
          </a:p>
          <a:p>
            <a:pPr>
              <a:defRPr/>
            </a:pPr>
            <a:r>
              <a:rPr lang="de-DE" dirty="0"/>
              <a:t>	c.  [</a:t>
            </a:r>
            <a:r>
              <a:rPr lang="de-DE" dirty="0" err="1"/>
              <a:t>u</a:t>
            </a:r>
            <a:r>
              <a:rPr lang="de-DE" dirty="0"/>
              <a:t>]  Fab</a:t>
            </a:r>
            <a:r>
              <a:rPr lang="de-DE" u="sng" dirty="0"/>
              <a:t>e</a:t>
            </a:r>
            <a:r>
              <a:rPr lang="de-DE" dirty="0"/>
              <a:t>l – fab</a:t>
            </a:r>
            <a:r>
              <a:rPr lang="de-DE" u="sng" dirty="0"/>
              <a:t>u</a:t>
            </a:r>
            <a:r>
              <a:rPr lang="de-DE" dirty="0"/>
              <a:t>lieren,  Triang</a:t>
            </a:r>
            <a:r>
              <a:rPr lang="de-DE" u="sng" dirty="0"/>
              <a:t>e</a:t>
            </a:r>
            <a:r>
              <a:rPr lang="de-DE" dirty="0"/>
              <a:t>l – triang</a:t>
            </a:r>
            <a:r>
              <a:rPr lang="de-DE" u="sng" dirty="0"/>
              <a:t>u</a:t>
            </a:r>
            <a:r>
              <a:rPr lang="de-DE" dirty="0"/>
              <a:t>lär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25F849C-7D96-804F-ADE8-0D801CAD32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1000" y="45051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9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Datumsplatzhalter 3">
            <a:extLst>
              <a:ext uri="{FF2B5EF4-FFF2-40B4-BE49-F238E27FC236}">
                <a16:creationId xmlns:a16="http://schemas.microsoft.com/office/drawing/2014/main" id="{98347180-9170-A44B-9805-C718BAF535F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3D7C5AD-E399-CE4C-A1A9-189B331E2319}" type="datetime1">
              <a:rPr lang="de-DE" altLang="de-DE" sz="1400"/>
              <a:pPr>
                <a:spcBef>
                  <a:spcPct val="0"/>
                </a:spcBef>
              </a:pPr>
              <a:t>13.06.20</a:t>
            </a:fld>
            <a:endParaRPr lang="de-DE" altLang="de-DE" sz="1400"/>
          </a:p>
        </p:txBody>
      </p:sp>
      <p:sp>
        <p:nvSpPr>
          <p:cNvPr id="52226" name="Foliennummernplatzhalter 5">
            <a:extLst>
              <a:ext uri="{FF2B5EF4-FFF2-40B4-BE49-F238E27FC236}">
                <a16:creationId xmlns:a16="http://schemas.microsoft.com/office/drawing/2014/main" id="{9D196542-A5EE-7D41-8974-2F1F63E102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DC6B0DF-0455-D949-B88A-D7EB79091099}" type="slidenum">
              <a:rPr lang="de-DE" altLang="de-DE" sz="1400"/>
              <a:pPr>
                <a:spcBef>
                  <a:spcPct val="0"/>
                </a:spcBef>
              </a:pPr>
              <a:t>16</a:t>
            </a:fld>
            <a:endParaRPr lang="de-DE" altLang="de-DE" sz="140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0C82627-855E-D14F-8FA2-9DBA76F4E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9953" y="981076"/>
            <a:ext cx="9843247" cy="5038725"/>
          </a:xfrm>
        </p:spPr>
        <p:txBody>
          <a:bodyPr/>
          <a:lstStyle/>
          <a:p>
            <a:pPr>
              <a:defRPr/>
            </a:pPr>
            <a:r>
              <a:rPr lang="de-DE" dirty="0"/>
              <a:t>1. 	</a:t>
            </a:r>
            <a:r>
              <a:rPr lang="de-DE" i="1" dirty="0"/>
              <a:t>Om</a:t>
            </a:r>
            <a:r>
              <a:rPr lang="de-DE" i="1" u="sng" dirty="0"/>
              <a:t>e</a:t>
            </a:r>
            <a:r>
              <a:rPr lang="de-DE" i="1" dirty="0"/>
              <a:t>n – om</a:t>
            </a:r>
            <a:r>
              <a:rPr lang="de-DE" i="1" u="sng" dirty="0"/>
              <a:t>i</a:t>
            </a:r>
            <a:r>
              <a:rPr lang="de-DE" i="1" dirty="0"/>
              <a:t>nös, Fab</a:t>
            </a:r>
            <a:r>
              <a:rPr lang="de-DE" i="1" u="sng" dirty="0"/>
              <a:t>e</a:t>
            </a:r>
            <a:r>
              <a:rPr lang="de-DE" i="1" dirty="0"/>
              <a:t>l – fab</a:t>
            </a:r>
            <a:r>
              <a:rPr lang="de-DE" i="1" u="sng" dirty="0"/>
              <a:t>u</a:t>
            </a:r>
            <a:r>
              <a:rPr lang="de-DE" i="1" dirty="0"/>
              <a:t>lieren</a:t>
            </a:r>
            <a:r>
              <a:rPr lang="de-DE" dirty="0"/>
              <a:t> und viele andere: keine Alternation zwischen betonter und unbetonter Silbe.</a:t>
            </a:r>
          </a:p>
          <a:p>
            <a:pPr>
              <a:defRPr/>
            </a:pPr>
            <a:r>
              <a:rPr lang="de-DE" dirty="0"/>
              <a:t>2. 	Semantisch nur gering aufeinander bezogen, obwohl etymologisch verwandt sind.</a:t>
            </a:r>
          </a:p>
          <a:p>
            <a:pPr>
              <a:defRPr/>
            </a:pPr>
            <a:r>
              <a:rPr lang="de-DE" dirty="0"/>
              <a:t>3. 	Im Normalfall hat das unbetonte Gegenstück eines betonten Vokals dieselbe Qualität wie der betonte Vokal:</a:t>
            </a:r>
          </a:p>
          <a:p>
            <a:pPr>
              <a:defRPr/>
            </a:pPr>
            <a:r>
              <a:rPr lang="de-DE" dirty="0"/>
              <a:t> </a:t>
            </a:r>
          </a:p>
          <a:p>
            <a:pPr>
              <a:defRPr/>
            </a:pPr>
            <a:r>
              <a:rPr lang="de-DE" i="1" dirty="0"/>
              <a:t>	Ökonom/Ökonomie, national/Nationalität, Kultur/kulturell</a:t>
            </a:r>
            <a:endParaRPr lang="de-DE" dirty="0"/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22302EB-3C00-0242-8A4F-20DD5B1247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7253" y="5746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6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Datumsplatzhalter 3">
            <a:extLst>
              <a:ext uri="{FF2B5EF4-FFF2-40B4-BE49-F238E27FC236}">
                <a16:creationId xmlns:a16="http://schemas.microsoft.com/office/drawing/2014/main" id="{897766B9-A960-FE45-95F3-6A295E6B820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CFB02F-C13F-A348-842F-7FE0919F7AA2}" type="datetime1">
              <a:rPr lang="de-DE" altLang="de-DE" sz="1400"/>
              <a:pPr>
                <a:spcBef>
                  <a:spcPct val="0"/>
                </a:spcBef>
              </a:pPr>
              <a:t>13.06.20</a:t>
            </a:fld>
            <a:endParaRPr lang="de-DE" altLang="de-DE" sz="1400"/>
          </a:p>
        </p:txBody>
      </p:sp>
      <p:sp>
        <p:nvSpPr>
          <p:cNvPr id="56322" name="Foliennummernplatzhalter 5">
            <a:extLst>
              <a:ext uri="{FF2B5EF4-FFF2-40B4-BE49-F238E27FC236}">
                <a16:creationId xmlns:a16="http://schemas.microsoft.com/office/drawing/2014/main" id="{9A967B22-898F-5943-8AFB-4DD0BCF780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78FCB36-63D1-AE47-855B-941CFF565E22}" type="slidenum">
              <a:rPr lang="de-DE" altLang="de-DE" sz="1400"/>
              <a:pPr>
                <a:spcBef>
                  <a:spcPct val="0"/>
                </a:spcBef>
              </a:pPr>
              <a:t>17</a:t>
            </a:fld>
            <a:endParaRPr lang="de-DE" altLang="de-DE" sz="140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0C82627-855E-D14F-8FA2-9DBA76F4E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981076"/>
            <a:ext cx="9753600" cy="50387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dirty="0"/>
              <a:t> </a:t>
            </a:r>
          </a:p>
          <a:p>
            <a:pPr>
              <a:defRPr/>
            </a:pPr>
            <a:r>
              <a:rPr lang="de-DE" dirty="0"/>
              <a:t>Schwa findet sich öfter in Adjektiven, die ansonsten ALV in der Prädikativposition unterliegen würden: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	a. müde, öde, träge, weise</a:t>
            </a:r>
          </a:p>
          <a:p>
            <a:pPr>
              <a:defRPr/>
            </a:pPr>
            <a:r>
              <a:rPr lang="de-DE" dirty="0"/>
              <a:t>	b. groß, blass, rot, weit, grün, blau (aber gelb, brav, klug)</a:t>
            </a:r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42E3E5C-E2EE-314D-B1D5-275B98753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5853" y="3275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6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Datumsplatzhalter 3">
            <a:extLst>
              <a:ext uri="{FF2B5EF4-FFF2-40B4-BE49-F238E27FC236}">
                <a16:creationId xmlns:a16="http://schemas.microsoft.com/office/drawing/2014/main" id="{897766B9-A960-FE45-95F3-6A295E6B820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CFB02F-C13F-A348-842F-7FE0919F7AA2}" type="datetime1">
              <a:rPr lang="de-DE" altLang="de-DE" sz="1400"/>
              <a:pPr>
                <a:spcBef>
                  <a:spcPct val="0"/>
                </a:spcBef>
              </a:pPr>
              <a:t>13.06.20</a:t>
            </a:fld>
            <a:endParaRPr lang="de-DE" altLang="de-DE" sz="1400"/>
          </a:p>
        </p:txBody>
      </p:sp>
      <p:sp>
        <p:nvSpPr>
          <p:cNvPr id="56322" name="Foliennummernplatzhalter 5">
            <a:extLst>
              <a:ext uri="{FF2B5EF4-FFF2-40B4-BE49-F238E27FC236}">
                <a16:creationId xmlns:a16="http://schemas.microsoft.com/office/drawing/2014/main" id="{9A967B22-898F-5943-8AFB-4DD0BCF780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78FCB36-63D1-AE47-855B-941CFF565E22}" type="slidenum">
              <a:rPr lang="de-DE" altLang="de-DE" sz="1400"/>
              <a:pPr>
                <a:spcBef>
                  <a:spcPct val="0"/>
                </a:spcBef>
              </a:pPr>
              <a:t>18</a:t>
            </a:fld>
            <a:endParaRPr lang="de-DE" altLang="de-DE" sz="140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0C82627-855E-D14F-8FA2-9DBA76F4E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981076"/>
            <a:ext cx="9753600" cy="50387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dirty="0"/>
              <a:t> </a:t>
            </a:r>
          </a:p>
          <a:p>
            <a:pPr>
              <a:defRPr/>
            </a:pPr>
            <a:r>
              <a:rPr lang="de-DE" dirty="0"/>
              <a:t>Schwa kann leicht getilgt werden, vor allem wenn es stammfinal ist, und der Stamm wird deriviert mit einem Suffix: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	böse		</a:t>
            </a:r>
            <a:r>
              <a:rPr lang="de-DE" dirty="0" err="1"/>
              <a:t>bos</a:t>
            </a:r>
            <a:r>
              <a:rPr lang="de-DE" dirty="0"/>
              <a:t>-haft	</a:t>
            </a:r>
          </a:p>
          <a:p>
            <a:pPr>
              <a:defRPr/>
            </a:pPr>
            <a:r>
              <a:rPr lang="de-DE" dirty="0"/>
              <a:t>	Rose		</a:t>
            </a:r>
            <a:r>
              <a:rPr lang="de-DE" dirty="0" err="1"/>
              <a:t>ros-ig</a:t>
            </a:r>
            <a:r>
              <a:rPr lang="de-DE" dirty="0"/>
              <a:t>	</a:t>
            </a:r>
          </a:p>
          <a:p>
            <a:pPr>
              <a:defRPr/>
            </a:pPr>
            <a:r>
              <a:rPr lang="de-DE" dirty="0"/>
              <a:t>	Däne		</a:t>
            </a:r>
            <a:r>
              <a:rPr lang="de-DE" dirty="0" err="1"/>
              <a:t>Dän</a:t>
            </a:r>
            <a:r>
              <a:rPr lang="de-DE" dirty="0"/>
              <a:t>-in</a:t>
            </a:r>
          </a:p>
          <a:p>
            <a:pPr>
              <a:defRPr/>
            </a:pPr>
            <a:r>
              <a:rPr lang="de-DE" dirty="0"/>
              <a:t>	Sonne		sonn-</a:t>
            </a:r>
            <a:r>
              <a:rPr lang="de-DE" dirty="0" err="1"/>
              <a:t>ig</a:t>
            </a:r>
            <a:endParaRPr lang="de-DE" dirty="0"/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8210362-1A33-EA42-9802-C1577B60B0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7253" y="5746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4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Datumsplatzhalter 3">
            <a:extLst>
              <a:ext uri="{FF2B5EF4-FFF2-40B4-BE49-F238E27FC236}">
                <a16:creationId xmlns:a16="http://schemas.microsoft.com/office/drawing/2014/main" id="{CB4270FD-EE89-2644-9734-7E0D047961B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61D28E2-09EB-B04F-86FD-AE58715EDEB2}" type="datetime1">
              <a:rPr lang="de-DE" altLang="de-DE" sz="1400"/>
              <a:pPr>
                <a:spcBef>
                  <a:spcPct val="0"/>
                </a:spcBef>
              </a:pPr>
              <a:t>13.06.20</a:t>
            </a:fld>
            <a:endParaRPr lang="de-DE" altLang="de-DE" sz="1400"/>
          </a:p>
        </p:txBody>
      </p:sp>
      <p:sp>
        <p:nvSpPr>
          <p:cNvPr id="54274" name="Foliennummernplatzhalter 5">
            <a:extLst>
              <a:ext uri="{FF2B5EF4-FFF2-40B4-BE49-F238E27FC236}">
                <a16:creationId xmlns:a16="http://schemas.microsoft.com/office/drawing/2014/main" id="{58ECCAED-E9A2-E741-B720-348DB7969E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9194F0-ECA0-7549-AC5D-604128A67F58}" type="slidenum">
              <a:rPr lang="de-DE" altLang="de-DE" sz="1400"/>
              <a:pPr>
                <a:spcBef>
                  <a:spcPct val="0"/>
                </a:spcBef>
              </a:pPr>
              <a:t>19</a:t>
            </a:fld>
            <a:endParaRPr lang="de-DE" altLang="de-DE" sz="140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0C82627-855E-D14F-8FA2-9DBA76F4E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7529" y="981076"/>
            <a:ext cx="10726271" cy="5038725"/>
          </a:xfrm>
        </p:spPr>
        <p:txBody>
          <a:bodyPr/>
          <a:lstStyle/>
          <a:p>
            <a:pPr>
              <a:defRPr/>
            </a:pPr>
            <a:r>
              <a:rPr lang="de-DE" sz="3200" dirty="0">
                <a:latin typeface="+mj-lt"/>
              </a:rPr>
              <a:t>Schwa als Morphem</a:t>
            </a:r>
          </a:p>
          <a:p>
            <a:pPr>
              <a:defRPr/>
            </a:pPr>
            <a:r>
              <a:rPr lang="de-DE" b="1" dirty="0"/>
              <a:t> </a:t>
            </a:r>
            <a:endParaRPr lang="de-DE" dirty="0"/>
          </a:p>
          <a:p>
            <a:pPr>
              <a:defRPr/>
            </a:pPr>
            <a:r>
              <a:rPr lang="de-DE" dirty="0"/>
              <a:t>Schwa als Morphem in der </a:t>
            </a:r>
            <a:r>
              <a:rPr lang="de-DE" b="1" dirty="0">
                <a:solidFill>
                  <a:srgbClr val="2859F1"/>
                </a:solidFill>
              </a:rPr>
              <a:t>Flexion</a:t>
            </a:r>
            <a:r>
              <a:rPr lang="de-DE" dirty="0"/>
              <a:t> (oft) und </a:t>
            </a:r>
            <a:r>
              <a:rPr lang="de-DE" b="1" dirty="0">
                <a:solidFill>
                  <a:srgbClr val="2859F1"/>
                </a:solidFill>
              </a:rPr>
              <a:t>Derivation</a:t>
            </a:r>
            <a:r>
              <a:rPr lang="de-DE" dirty="0"/>
              <a:t> (selten):</a:t>
            </a:r>
          </a:p>
          <a:p>
            <a:pPr>
              <a:defRPr/>
            </a:pPr>
            <a:r>
              <a:rPr lang="de-DE" dirty="0"/>
              <a:t> </a:t>
            </a:r>
          </a:p>
          <a:p>
            <a:pPr>
              <a:defRPr/>
            </a:pPr>
            <a:r>
              <a:rPr lang="de-DE" dirty="0"/>
              <a:t>Derivation</a:t>
            </a:r>
            <a:r>
              <a:rPr lang="de-DE" dirty="0">
                <a:sym typeface="Wingdings" pitchFamily="2" charset="2"/>
              </a:rPr>
              <a:t>saffixe, die die Kategorie des Worts ändern, wie hier ein Adjektiv wird zu einem Nomen unter dem Einfluss des Morphems </a:t>
            </a:r>
            <a:r>
              <a:rPr lang="de-DE" i="1" dirty="0">
                <a:sym typeface="Wingdings" pitchFamily="2" charset="2"/>
              </a:rPr>
              <a:t>–</a:t>
            </a:r>
            <a:r>
              <a:rPr lang="de-DE" i="1" dirty="0" err="1">
                <a:sym typeface="Wingdings" pitchFamily="2" charset="2"/>
              </a:rPr>
              <a:t>e</a:t>
            </a:r>
            <a:r>
              <a:rPr lang="de-DE" i="1" dirty="0">
                <a:sym typeface="Wingdings" pitchFamily="2" charset="2"/>
              </a:rPr>
              <a:t> </a:t>
            </a:r>
            <a:r>
              <a:rPr lang="de-DE" dirty="0">
                <a:sym typeface="Wingdings" pitchFamily="2" charset="2"/>
              </a:rPr>
              <a:t>(plus Umlaut)</a:t>
            </a:r>
            <a:r>
              <a:rPr lang="de-DE" i="1" dirty="0"/>
              <a:t>	</a:t>
            </a:r>
            <a:r>
              <a:rPr lang="de-DE" dirty="0"/>
              <a:t> </a:t>
            </a:r>
          </a:p>
          <a:p>
            <a:pPr>
              <a:defRPr/>
            </a:pPr>
            <a:r>
              <a:rPr lang="de-DE" dirty="0"/>
              <a:t>Nominalisierungsmorphem: </a:t>
            </a:r>
            <a:r>
              <a:rPr lang="de-DE" i="1" dirty="0"/>
              <a:t>gut/</a:t>
            </a:r>
            <a:r>
              <a:rPr lang="de-DE" i="1" dirty="0" err="1"/>
              <a:t>Güt-e</a:t>
            </a:r>
            <a:r>
              <a:rPr lang="de-DE" i="1" dirty="0"/>
              <a:t>, rot/Röt-</a:t>
            </a:r>
            <a:r>
              <a:rPr lang="de-DE" i="1" dirty="0" err="1"/>
              <a:t>e</a:t>
            </a:r>
            <a:endParaRPr lang="de-DE" dirty="0"/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D8229CD-FE10-2A4A-BB28-4D40409C8E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3755" y="4317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5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Datumsplatzhalter 3">
            <a:extLst>
              <a:ext uri="{FF2B5EF4-FFF2-40B4-BE49-F238E27FC236}">
                <a16:creationId xmlns:a16="http://schemas.microsoft.com/office/drawing/2014/main" id="{03D26B67-3B85-8146-A172-42639085097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D08190A-1C10-D543-A688-937EF59DB633}" type="datetime1">
              <a:rPr lang="de-DE" altLang="en-US" sz="1400"/>
              <a:pPr>
                <a:spcBef>
                  <a:spcPct val="0"/>
                </a:spcBef>
              </a:pPr>
              <a:t>13.06.20</a:t>
            </a:fld>
            <a:endParaRPr lang="de-DE" altLang="en-US" sz="1400"/>
          </a:p>
        </p:txBody>
      </p:sp>
      <p:sp>
        <p:nvSpPr>
          <p:cNvPr id="17410" name="Foliennummernplatzhalter 5">
            <a:extLst>
              <a:ext uri="{FF2B5EF4-FFF2-40B4-BE49-F238E27FC236}">
                <a16:creationId xmlns:a16="http://schemas.microsoft.com/office/drawing/2014/main" id="{32571EFB-D8DC-8045-AAB6-FCD40C152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D67821-EF9F-4248-B1BB-A033D6290EB9}" type="slidenum">
              <a:rPr lang="de-DE" altLang="en-US" sz="1400"/>
              <a:pPr>
                <a:spcBef>
                  <a:spcPct val="0"/>
                </a:spcBef>
              </a:pPr>
              <a:t>2</a:t>
            </a:fld>
            <a:endParaRPr lang="de-DE" altLang="en-US" sz="14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E35548F7-7A81-B042-8593-A3550AE6DE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533400"/>
            <a:ext cx="85344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GB" altLang="en-US" dirty="0">
                <a:ea typeface="ＭＳ Ｐゴシック" panose="020B0600070205080204" pitchFamily="34" charset="-128"/>
              </a:rPr>
              <a:t> </a:t>
            </a:r>
            <a:br>
              <a:rPr lang="en-US" altLang="en-US" sz="4800" dirty="0">
                <a:ea typeface="ＭＳ Ｐゴシック" panose="020B0600070205080204" pitchFamily="34" charset="-128"/>
              </a:rPr>
            </a:br>
            <a:br>
              <a:rPr lang="en-US" altLang="en-US" sz="4800" dirty="0">
                <a:ea typeface="ＭＳ Ｐゴシック" panose="020B0600070205080204" pitchFamily="34" charset="-128"/>
              </a:rPr>
            </a:br>
            <a:br>
              <a:rPr lang="en-US" altLang="en-US" sz="4800" dirty="0">
                <a:ea typeface="ＭＳ Ｐゴシック" panose="020B0600070205080204" pitchFamily="34" charset="-128"/>
              </a:rPr>
            </a:br>
            <a:br>
              <a:rPr lang="en-US" altLang="en-US" sz="4800" dirty="0">
                <a:ea typeface="ＭＳ Ｐゴシック" panose="020B0600070205080204" pitchFamily="34" charset="-128"/>
              </a:rPr>
            </a:br>
            <a:br>
              <a:rPr lang="en-US" altLang="en-US" sz="4800" dirty="0">
                <a:ea typeface="ＭＳ Ｐゴシック" panose="020B0600070205080204" pitchFamily="34" charset="-128"/>
              </a:rPr>
            </a:br>
            <a:br>
              <a:rPr lang="en-US" altLang="en-US" sz="4800" dirty="0">
                <a:ea typeface="ＭＳ Ｐゴシック" panose="020B0600070205080204" pitchFamily="34" charset="-128"/>
              </a:rPr>
            </a:br>
            <a:r>
              <a:rPr lang="en-US" altLang="en-US" sz="4800" dirty="0">
                <a:ea typeface="ＭＳ Ｐゴシック" panose="020B0600070205080204" pitchFamily="34" charset="-128"/>
              </a:rPr>
              <a:t>9</a:t>
            </a:r>
            <a:br>
              <a:rPr lang="en-US" altLang="en-US" sz="4800" dirty="0">
                <a:ea typeface="ＭＳ Ｐゴシック" panose="020B0600070205080204" pitchFamily="34" charset="-128"/>
              </a:rPr>
            </a:br>
            <a:r>
              <a:rPr lang="de-DE" altLang="de-DE" sz="4800" dirty="0">
                <a:ea typeface="ＭＳ Ｐゴシック" panose="020B0600070205080204" pitchFamily="34" charset="-128"/>
              </a:rPr>
              <a:t>Vokale und Schwa</a:t>
            </a:r>
            <a:endParaRPr lang="en-GB" altLang="en-US" sz="4800" dirty="0">
              <a:ea typeface="ＭＳ Ｐゴシック" panose="020B0600070205080204" pitchFamily="34" charset="-128"/>
            </a:endParaRPr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665E4A00-800F-5648-905B-A71A8671C5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00375" y="4941888"/>
            <a:ext cx="8534400" cy="4724400"/>
          </a:xfrm>
        </p:spPr>
        <p:txBody>
          <a:bodyPr/>
          <a:lstStyle/>
          <a:p>
            <a:pPr lvl="1" algn="just">
              <a:buFont typeface="Symbol" pitchFamily="2" charset="2"/>
              <a:buChar char="·"/>
            </a:pPr>
            <a:endParaRPr lang="en-US" altLang="en-US" sz="3200">
              <a:ea typeface="ＭＳ Ｐゴシック" panose="020B0600070205080204" pitchFamily="34" charset="-128"/>
            </a:endParaRPr>
          </a:p>
          <a:p>
            <a:pPr lvl="1" algn="just">
              <a:buFont typeface="Symbol" pitchFamily="2" charset="2"/>
              <a:buChar char="·"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0506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Datumsplatzhalter 3">
            <a:extLst>
              <a:ext uri="{FF2B5EF4-FFF2-40B4-BE49-F238E27FC236}">
                <a16:creationId xmlns:a16="http://schemas.microsoft.com/office/drawing/2014/main" id="{897766B9-A960-FE45-95F3-6A295E6B820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CFB02F-C13F-A348-842F-7FE0919F7AA2}" type="datetime1">
              <a:rPr lang="de-DE" altLang="de-DE" sz="1400"/>
              <a:pPr>
                <a:spcBef>
                  <a:spcPct val="0"/>
                </a:spcBef>
              </a:pPr>
              <a:t>13.06.20</a:t>
            </a:fld>
            <a:endParaRPr lang="de-DE" altLang="de-DE" sz="1400"/>
          </a:p>
        </p:txBody>
      </p:sp>
      <p:sp>
        <p:nvSpPr>
          <p:cNvPr id="56322" name="Foliennummernplatzhalter 5">
            <a:extLst>
              <a:ext uri="{FF2B5EF4-FFF2-40B4-BE49-F238E27FC236}">
                <a16:creationId xmlns:a16="http://schemas.microsoft.com/office/drawing/2014/main" id="{9A967B22-898F-5943-8AFB-4DD0BCF780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78FCB36-63D1-AE47-855B-941CFF565E22}" type="slidenum">
              <a:rPr lang="de-DE" altLang="de-DE" sz="1400"/>
              <a:pPr>
                <a:spcBef>
                  <a:spcPct val="0"/>
                </a:spcBef>
              </a:pPr>
              <a:t>20</a:t>
            </a:fld>
            <a:endParaRPr lang="de-DE" altLang="de-DE" sz="140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0C82627-855E-D14F-8FA2-9DBA76F4E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981076"/>
            <a:ext cx="9753600" cy="50387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sz="3200" dirty="0">
                <a:latin typeface="+mj-lt"/>
              </a:rPr>
              <a:t>Schwa als Morphem in der Flexion</a:t>
            </a:r>
          </a:p>
          <a:p>
            <a:pPr>
              <a:defRPr/>
            </a:pPr>
            <a:r>
              <a:rPr lang="de-DE" dirty="0"/>
              <a:t>	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	a. Verbalflexion: 1.Pers. </a:t>
            </a:r>
            <a:r>
              <a:rPr lang="de-DE" dirty="0" err="1"/>
              <a:t>Sg</a:t>
            </a:r>
            <a:r>
              <a:rPr lang="de-DE" dirty="0"/>
              <a:t>., Imperativ: </a:t>
            </a:r>
            <a:r>
              <a:rPr lang="de-DE" i="1" dirty="0"/>
              <a:t>ich lach-</a:t>
            </a:r>
            <a:r>
              <a:rPr lang="de-DE" i="1" dirty="0" err="1"/>
              <a:t>e</a:t>
            </a:r>
            <a:r>
              <a:rPr lang="de-DE" i="1" dirty="0"/>
              <a:t>, lache-</a:t>
            </a:r>
            <a:r>
              <a:rPr lang="de-DE" i="1" dirty="0" err="1"/>
              <a:t>e</a:t>
            </a:r>
            <a:endParaRPr lang="de-DE" dirty="0"/>
          </a:p>
          <a:p>
            <a:pPr>
              <a:defRPr/>
            </a:pPr>
            <a:r>
              <a:rPr lang="de-DE" dirty="0"/>
              <a:t>	b. Adjektivflexion: </a:t>
            </a:r>
            <a:r>
              <a:rPr lang="de-DE" i="1" dirty="0"/>
              <a:t>klein-</a:t>
            </a:r>
            <a:r>
              <a:rPr lang="de-DE" i="1" dirty="0" err="1"/>
              <a:t>e</a:t>
            </a:r>
            <a:r>
              <a:rPr lang="de-DE" i="1" dirty="0"/>
              <a:t>, alt-</a:t>
            </a:r>
            <a:r>
              <a:rPr lang="de-DE" i="1" dirty="0" err="1"/>
              <a:t>e</a:t>
            </a:r>
            <a:endParaRPr lang="de-DE" dirty="0"/>
          </a:p>
          <a:p>
            <a:pPr>
              <a:defRPr/>
            </a:pPr>
            <a:r>
              <a:rPr lang="de-DE" dirty="0"/>
              <a:t> 	c. Nominalflexion (Plural): </a:t>
            </a:r>
            <a:r>
              <a:rPr lang="de-DE" i="1" dirty="0"/>
              <a:t>Bach/</a:t>
            </a:r>
            <a:r>
              <a:rPr lang="de-DE" i="1" dirty="0" err="1"/>
              <a:t>Bäch-e</a:t>
            </a:r>
            <a:r>
              <a:rPr lang="de-DE" i="1" dirty="0"/>
              <a:t>, Hund/Hund-</a:t>
            </a:r>
            <a:r>
              <a:rPr lang="de-DE" i="1" dirty="0" err="1"/>
              <a:t>e</a:t>
            </a:r>
            <a:endParaRPr lang="de-DE" dirty="0"/>
          </a:p>
          <a:p>
            <a:pPr>
              <a:defRPr/>
            </a:pPr>
            <a:r>
              <a:rPr lang="de-DE" dirty="0"/>
              <a:t> </a:t>
            </a:r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61F8C48-0C87-4F41-8CC3-91D5FD5B5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7368" y="5746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4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Datumsplatzhalter 3">
            <a:extLst>
              <a:ext uri="{FF2B5EF4-FFF2-40B4-BE49-F238E27FC236}">
                <a16:creationId xmlns:a16="http://schemas.microsoft.com/office/drawing/2014/main" id="{B7746867-34F5-8542-9083-6322321C43D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CE8E4B7-8254-F84B-AE93-4642DBEBA54A}" type="datetime1">
              <a:rPr lang="de-DE" altLang="de-DE" sz="1400"/>
              <a:pPr>
                <a:spcBef>
                  <a:spcPct val="0"/>
                </a:spcBef>
              </a:pPr>
              <a:t>13.06.20</a:t>
            </a:fld>
            <a:endParaRPr lang="de-DE" altLang="de-DE" sz="1400"/>
          </a:p>
        </p:txBody>
      </p:sp>
      <p:sp>
        <p:nvSpPr>
          <p:cNvPr id="58370" name="Foliennummernplatzhalter 5">
            <a:extLst>
              <a:ext uri="{FF2B5EF4-FFF2-40B4-BE49-F238E27FC236}">
                <a16:creationId xmlns:a16="http://schemas.microsoft.com/office/drawing/2014/main" id="{5602DF5D-694B-DF4D-B291-4AD84E739A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4897EFE-480E-CD4B-ACB9-29BEE5B6E7E9}" type="slidenum">
              <a:rPr lang="de-DE" altLang="de-DE" sz="1400"/>
              <a:pPr>
                <a:spcBef>
                  <a:spcPct val="0"/>
                </a:spcBef>
              </a:pPr>
              <a:t>21</a:t>
            </a:fld>
            <a:endParaRPr lang="de-DE" altLang="de-DE" sz="140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0C82627-855E-D14F-8FA2-9DBA76F4E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2376" y="981076"/>
            <a:ext cx="9950824" cy="537527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b="1" dirty="0"/>
              <a:t>Silbische Konsonanten (kein Schwa ist nötig, nur der </a:t>
            </a:r>
            <a:r>
              <a:rPr lang="de-DE" b="1" dirty="0" err="1"/>
              <a:t>sonorante</a:t>
            </a:r>
            <a:r>
              <a:rPr lang="de-DE" b="1" dirty="0"/>
              <a:t> Konsonant)</a:t>
            </a:r>
            <a:endParaRPr lang="de-DE" dirty="0"/>
          </a:p>
          <a:p>
            <a:pPr>
              <a:defRPr/>
            </a:pPr>
            <a:r>
              <a:rPr lang="de-DE" dirty="0"/>
              <a:t> </a:t>
            </a:r>
          </a:p>
          <a:p>
            <a:pPr>
              <a:defRPr/>
            </a:pPr>
            <a:r>
              <a:rPr lang="de-DE" dirty="0"/>
              <a:t>/</a:t>
            </a:r>
            <a:r>
              <a:rPr lang="de-DE" dirty="0" err="1"/>
              <a:t>a:tm</a:t>
            </a:r>
            <a:r>
              <a:rPr lang="de-DE" dirty="0"/>
              <a:t>/ /</a:t>
            </a:r>
            <a:r>
              <a:rPr lang="de-DE" dirty="0" err="1"/>
              <a:t>ze:gl</a:t>
            </a:r>
            <a:r>
              <a:rPr lang="de-DE" dirty="0"/>
              <a:t>/ oder /</a:t>
            </a:r>
            <a:r>
              <a:rPr lang="de-DE" dirty="0" err="1"/>
              <a:t>wandʁ</a:t>
            </a:r>
            <a:r>
              <a:rPr lang="de-DE" dirty="0"/>
              <a:t>/: der finale </a:t>
            </a:r>
            <a:r>
              <a:rPr lang="de-DE" dirty="0" err="1"/>
              <a:t>Sonorant</a:t>
            </a:r>
            <a:r>
              <a:rPr lang="de-DE" dirty="0"/>
              <a:t> kann ein Konsonant sein, aber auch ein Silbennukleus, in welchem Fall er vokalisch ist. </a:t>
            </a:r>
          </a:p>
          <a:p>
            <a:pPr>
              <a:defRPr/>
            </a:pPr>
            <a:r>
              <a:rPr lang="de-DE" dirty="0" err="1"/>
              <a:t>Underivierte</a:t>
            </a:r>
            <a:r>
              <a:rPr lang="de-DE" dirty="0"/>
              <a:t> Stämme: der </a:t>
            </a:r>
            <a:r>
              <a:rPr lang="de-DE" dirty="0" err="1"/>
              <a:t>Sonorant</a:t>
            </a:r>
            <a:r>
              <a:rPr lang="de-DE" dirty="0"/>
              <a:t> ist vokalisch </a:t>
            </a:r>
          </a:p>
          <a:p>
            <a:pPr>
              <a:defRPr/>
            </a:pPr>
            <a:r>
              <a:rPr lang="de-DE" dirty="0"/>
              <a:t>a. Nasale: Atem </a:t>
            </a:r>
            <a:r>
              <a:rPr lang="en-GB" dirty="0"/>
              <a:t>[</a:t>
            </a:r>
            <a:r>
              <a:rPr lang="en-GB" dirty="0" err="1"/>
              <a:t>a:t</a:t>
            </a:r>
            <a:r>
              <a:rPr lang="en-US" dirty="0"/>
              <a:t>m̩</a:t>
            </a:r>
            <a:r>
              <a:rPr lang="en-GB" dirty="0"/>
              <a:t>]</a:t>
            </a:r>
            <a:r>
              <a:rPr lang="de-DE" dirty="0"/>
              <a:t>, trocken </a:t>
            </a:r>
            <a:r>
              <a:rPr lang="en-GB" dirty="0"/>
              <a:t>[</a:t>
            </a:r>
            <a:r>
              <a:rPr lang="en-GB" dirty="0" err="1"/>
              <a:t>tχɔkn</a:t>
            </a:r>
            <a:r>
              <a:rPr lang="en-GB" dirty="0"/>
              <a:t>̩]</a:t>
            </a:r>
            <a:r>
              <a:rPr lang="de-DE" dirty="0"/>
              <a:t>, Regen, Segen, eben</a:t>
            </a:r>
          </a:p>
          <a:p>
            <a:pPr>
              <a:defRPr/>
            </a:pPr>
            <a:r>
              <a:rPr lang="de-DE" dirty="0"/>
              <a:t>b. [l]: Himmel [</a:t>
            </a:r>
            <a:r>
              <a:rPr lang="de-DE" dirty="0" err="1"/>
              <a:t>hɪml</a:t>
            </a:r>
            <a:r>
              <a:rPr lang="de-DE" dirty="0"/>
              <a:t>̩], Segel [</a:t>
            </a:r>
            <a:r>
              <a:rPr lang="de-DE" dirty="0" err="1"/>
              <a:t>ze:gl</a:t>
            </a:r>
            <a:r>
              <a:rPr lang="de-DE" dirty="0"/>
              <a:t>̩], Adel, Tadel, Nebel, Möbel, dunkel, Ekel </a:t>
            </a:r>
          </a:p>
          <a:p>
            <a:pPr marL="714375" indent="-714375">
              <a:defRPr/>
            </a:pPr>
            <a:r>
              <a:rPr lang="de-DE" dirty="0"/>
              <a:t>c. [</a:t>
            </a:r>
            <a:r>
              <a:rPr lang="de-DE" dirty="0" err="1"/>
              <a:t>ʁ</a:t>
            </a:r>
            <a:r>
              <a:rPr lang="de-DE" dirty="0"/>
              <a:t>]: </a:t>
            </a:r>
            <a:r>
              <a:rPr lang="de-DE" dirty="0" err="1"/>
              <a:t>Wander</a:t>
            </a:r>
            <a:r>
              <a:rPr lang="de-DE" dirty="0"/>
              <a:t> [</a:t>
            </a:r>
            <a:r>
              <a:rPr lang="de-DE" dirty="0" err="1"/>
              <a:t>vandɐ</a:t>
            </a:r>
            <a:r>
              <a:rPr lang="de-DE" dirty="0"/>
              <a:t>] , Wunder, nieder, locker, Filter, düster, wieder, Ruder, Butter, Schauder, Zauber, Kater, Wetter, Alter </a:t>
            </a:r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F0490D1-87C5-9141-A905-9B677DA8F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2100" y="5746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0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Datumsplatzhalter 3">
            <a:extLst>
              <a:ext uri="{FF2B5EF4-FFF2-40B4-BE49-F238E27FC236}">
                <a16:creationId xmlns:a16="http://schemas.microsoft.com/office/drawing/2014/main" id="{90924BA0-928B-9444-9388-06F5E7654E4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AE4FEA9-7B50-5141-9553-E3E41BAB25A9}" type="datetime1">
              <a:rPr lang="de-DE" altLang="de-DE" sz="1400"/>
              <a:pPr>
                <a:spcBef>
                  <a:spcPct val="0"/>
                </a:spcBef>
              </a:pPr>
              <a:t>13.06.20</a:t>
            </a:fld>
            <a:endParaRPr lang="de-DE" altLang="de-DE" sz="1400"/>
          </a:p>
        </p:txBody>
      </p:sp>
      <p:sp>
        <p:nvSpPr>
          <p:cNvPr id="60418" name="Foliennummernplatzhalter 5">
            <a:extLst>
              <a:ext uri="{FF2B5EF4-FFF2-40B4-BE49-F238E27FC236}">
                <a16:creationId xmlns:a16="http://schemas.microsoft.com/office/drawing/2014/main" id="{14B3D85E-3E7E-064F-8494-0A284FB0B2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33B40A1-5C80-C04C-A19D-2852079AD725}" type="slidenum">
              <a:rPr lang="de-DE" altLang="de-DE" sz="1400"/>
              <a:pPr>
                <a:spcBef>
                  <a:spcPct val="0"/>
                </a:spcBef>
              </a:pPr>
              <a:t>22</a:t>
            </a:fld>
            <a:endParaRPr lang="de-DE" altLang="de-DE" sz="140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0C82627-855E-D14F-8FA2-9DBA76F4E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7529" y="981076"/>
            <a:ext cx="10906745" cy="5038725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2859F1"/>
                </a:solidFill>
              </a:rPr>
              <a:t>Komposition</a:t>
            </a:r>
            <a:r>
              <a:rPr lang="de-DE" dirty="0"/>
              <a:t>: der </a:t>
            </a:r>
            <a:r>
              <a:rPr lang="de-DE" dirty="0" err="1"/>
              <a:t>Sonorant</a:t>
            </a:r>
            <a:r>
              <a:rPr lang="de-DE" dirty="0"/>
              <a:t> ist vokalisch, wie in den </a:t>
            </a:r>
            <a:r>
              <a:rPr lang="de-DE" dirty="0" err="1"/>
              <a:t>underivierten</a:t>
            </a:r>
            <a:r>
              <a:rPr lang="de-DE" dirty="0"/>
              <a:t> Stämmen: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	a. Nasal: Regenbogen, Atemzug, Trockengebiet, Sommerregen</a:t>
            </a:r>
          </a:p>
          <a:p>
            <a:pPr>
              <a:defRPr/>
            </a:pPr>
            <a:r>
              <a:rPr lang="de-DE" dirty="0"/>
              <a:t>	b. [l]: himmelblau, dunkelrot, Möbelladen</a:t>
            </a:r>
          </a:p>
          <a:p>
            <a:pPr>
              <a:defRPr/>
            </a:pPr>
            <a:r>
              <a:rPr lang="de-DE" dirty="0"/>
              <a:t>	c. [</a:t>
            </a:r>
            <a:r>
              <a:rPr lang="de-DE" dirty="0" err="1"/>
              <a:t>ʁ</a:t>
            </a:r>
            <a:r>
              <a:rPr lang="de-DE" dirty="0"/>
              <a:t>]: Wanderschuhe, butterzart, Frischbutter</a:t>
            </a:r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29F08EE-6204-2240-8A37-85724B2C4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1474" y="1682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7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Datumsplatzhalter 3">
            <a:extLst>
              <a:ext uri="{FF2B5EF4-FFF2-40B4-BE49-F238E27FC236}">
                <a16:creationId xmlns:a16="http://schemas.microsoft.com/office/drawing/2014/main" id="{D4129D9F-E82C-F54A-857B-A2F8337E328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A43FFD5-2895-724B-8E01-BA85E4005528}" type="datetime1">
              <a:rPr lang="de-DE" altLang="de-DE" sz="1400"/>
              <a:pPr>
                <a:spcBef>
                  <a:spcPct val="0"/>
                </a:spcBef>
              </a:pPr>
              <a:t>13.06.20</a:t>
            </a:fld>
            <a:endParaRPr lang="de-DE" altLang="de-DE" sz="1400"/>
          </a:p>
        </p:txBody>
      </p:sp>
      <p:sp>
        <p:nvSpPr>
          <p:cNvPr id="62466" name="Foliennummernplatzhalter 5">
            <a:extLst>
              <a:ext uri="{FF2B5EF4-FFF2-40B4-BE49-F238E27FC236}">
                <a16:creationId xmlns:a16="http://schemas.microsoft.com/office/drawing/2014/main" id="{3D613007-7459-5147-8234-4E95226148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CD8FFF1-FF9F-B049-AA84-3999D3C48AA7}" type="slidenum">
              <a:rPr lang="de-DE" altLang="de-DE" sz="1400"/>
              <a:pPr>
                <a:spcBef>
                  <a:spcPct val="0"/>
                </a:spcBef>
              </a:pPr>
              <a:t>23</a:t>
            </a:fld>
            <a:endParaRPr lang="de-DE" altLang="de-DE" sz="140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0C82627-855E-D14F-8FA2-9DBA76F4E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7529" y="981076"/>
            <a:ext cx="10938829" cy="5038725"/>
          </a:xfrm>
        </p:spPr>
        <p:txBody>
          <a:bodyPr/>
          <a:lstStyle/>
          <a:p>
            <a:pPr>
              <a:defRPr/>
            </a:pPr>
            <a:r>
              <a:rPr lang="de-DE" dirty="0"/>
              <a:t>Derivierte Stämme: Derivation mit </a:t>
            </a:r>
            <a:r>
              <a:rPr lang="de-DE" dirty="0" err="1"/>
              <a:t>konsonanteninitialem</a:t>
            </a:r>
            <a:r>
              <a:rPr lang="de-DE" dirty="0"/>
              <a:t> Suffix: wieder wie in den </a:t>
            </a:r>
            <a:r>
              <a:rPr lang="de-DE" dirty="0" err="1"/>
              <a:t>underivierten</a:t>
            </a:r>
            <a:r>
              <a:rPr lang="de-DE" dirty="0"/>
              <a:t> Stämmen ist der </a:t>
            </a:r>
            <a:r>
              <a:rPr lang="de-DE" dirty="0" err="1"/>
              <a:t>Sonorant</a:t>
            </a:r>
            <a:r>
              <a:rPr lang="de-DE" dirty="0"/>
              <a:t> vokalisch </a:t>
            </a:r>
          </a:p>
          <a:p>
            <a:pPr>
              <a:defRPr/>
            </a:pPr>
            <a:r>
              <a:rPr lang="de-DE" dirty="0"/>
              <a:t>	</a:t>
            </a:r>
          </a:p>
          <a:p>
            <a:pPr>
              <a:defRPr/>
            </a:pPr>
            <a:r>
              <a:rPr lang="de-DE" dirty="0"/>
              <a:t>	a. Nasal: regen-los, Trocken-</a:t>
            </a:r>
            <a:r>
              <a:rPr lang="de-DE" dirty="0" err="1"/>
              <a:t>heit</a:t>
            </a:r>
            <a:r>
              <a:rPr lang="de-DE" dirty="0"/>
              <a:t>, atem-los</a:t>
            </a:r>
          </a:p>
          <a:p>
            <a:pPr>
              <a:defRPr/>
            </a:pPr>
            <a:r>
              <a:rPr lang="de-DE" dirty="0"/>
              <a:t>	</a:t>
            </a:r>
            <a:r>
              <a:rPr lang="da-DK" dirty="0"/>
              <a:t>b. [l]: </a:t>
            </a:r>
            <a:r>
              <a:rPr lang="da-DK" dirty="0" err="1"/>
              <a:t>tadel</a:t>
            </a:r>
            <a:r>
              <a:rPr lang="da-DK" dirty="0"/>
              <a:t>-los, </a:t>
            </a:r>
            <a:r>
              <a:rPr lang="da-DK" dirty="0" err="1"/>
              <a:t>ekel</a:t>
            </a:r>
            <a:r>
              <a:rPr lang="da-DK" dirty="0"/>
              <a:t>-haft, Adel-</a:t>
            </a:r>
            <a:r>
              <a:rPr lang="da-DK" dirty="0" err="1"/>
              <a:t>tum</a:t>
            </a:r>
            <a:endParaRPr lang="de-DE" dirty="0"/>
          </a:p>
          <a:p>
            <a:pPr>
              <a:defRPr/>
            </a:pPr>
            <a:r>
              <a:rPr lang="da-DK" dirty="0"/>
              <a:t>	</a:t>
            </a:r>
            <a:r>
              <a:rPr lang="de-DE" dirty="0"/>
              <a:t>c. [</a:t>
            </a:r>
            <a:r>
              <a:rPr lang="de-DE" dirty="0" err="1"/>
              <a:t>ʁ</a:t>
            </a:r>
            <a:r>
              <a:rPr lang="de-DE" dirty="0"/>
              <a:t>]: Alter-</a:t>
            </a:r>
            <a:r>
              <a:rPr lang="de-DE" dirty="0" err="1"/>
              <a:t>tum</a:t>
            </a:r>
            <a:r>
              <a:rPr lang="de-DE" dirty="0"/>
              <a:t>, wunder-bar, wider-</a:t>
            </a:r>
            <a:r>
              <a:rPr lang="de-DE" dirty="0" err="1"/>
              <a:t>lich</a:t>
            </a:r>
            <a:r>
              <a:rPr lang="de-DE" dirty="0"/>
              <a:t>, zauber-haft, Sauber-</a:t>
            </a:r>
            <a:r>
              <a:rPr lang="de-DE" dirty="0" err="1"/>
              <a:t>keit</a:t>
            </a:r>
            <a:endParaRPr lang="de-DE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2B1D77B-CF56-1D45-AEE5-F576D76CD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7400" y="3382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9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Datumsplatzhalter 3">
            <a:extLst>
              <a:ext uri="{FF2B5EF4-FFF2-40B4-BE49-F238E27FC236}">
                <a16:creationId xmlns:a16="http://schemas.microsoft.com/office/drawing/2014/main" id="{EB075D05-32FC-0541-A718-E3BDA71070D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5A87F91-BE1E-5849-8D5A-134E24121D62}" type="datetime1">
              <a:rPr lang="de-DE" altLang="de-DE" sz="1400"/>
              <a:pPr>
                <a:spcBef>
                  <a:spcPct val="0"/>
                </a:spcBef>
              </a:pPr>
              <a:t>13.06.20</a:t>
            </a:fld>
            <a:endParaRPr lang="de-DE" altLang="de-DE" sz="1400"/>
          </a:p>
        </p:txBody>
      </p:sp>
      <p:sp>
        <p:nvSpPr>
          <p:cNvPr id="64514" name="Foliennummernplatzhalter 5">
            <a:extLst>
              <a:ext uri="{FF2B5EF4-FFF2-40B4-BE49-F238E27FC236}">
                <a16:creationId xmlns:a16="http://schemas.microsoft.com/office/drawing/2014/main" id="{5D269F47-882C-9B4B-B36D-89CD061796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71CB086-A634-7A44-9DD0-0913A6DE0927}" type="slidenum">
              <a:rPr lang="de-DE" altLang="de-DE" sz="1400"/>
              <a:pPr>
                <a:spcBef>
                  <a:spcPct val="0"/>
                </a:spcBef>
              </a:pPr>
              <a:t>24</a:t>
            </a:fld>
            <a:endParaRPr lang="de-DE" altLang="de-DE" sz="140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0C82627-855E-D14F-8FA2-9DBA76F4E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1365" y="981076"/>
            <a:ext cx="11869270" cy="50387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dirty="0"/>
              <a:t>Aber in derivierten Stämmen mit </a:t>
            </a:r>
            <a:r>
              <a:rPr lang="de-DE" dirty="0" err="1"/>
              <a:t>vokalinitialem</a:t>
            </a:r>
            <a:r>
              <a:rPr lang="de-DE" dirty="0"/>
              <a:t> Suffix ist der </a:t>
            </a:r>
            <a:r>
              <a:rPr lang="de-DE" dirty="0" err="1"/>
              <a:t>Sonorant</a:t>
            </a:r>
            <a:r>
              <a:rPr lang="de-DE" dirty="0"/>
              <a:t> konsonantisch </a:t>
            </a:r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/>
              <a:t>		</a:t>
            </a:r>
            <a:r>
              <a:rPr lang="de-DE" u="sng" dirty="0" err="1"/>
              <a:t>Sonorant</a:t>
            </a:r>
            <a:r>
              <a:rPr lang="de-DE" u="sng" dirty="0"/>
              <a:t> ist silbisch</a:t>
            </a:r>
            <a:r>
              <a:rPr lang="de-DE" dirty="0"/>
              <a:t>	</a:t>
            </a:r>
            <a:r>
              <a:rPr lang="de-DE" u="sng" dirty="0" err="1"/>
              <a:t>Sonorant</a:t>
            </a:r>
            <a:r>
              <a:rPr lang="de-DE" u="sng" dirty="0"/>
              <a:t> ist konsonantisch</a:t>
            </a:r>
            <a:endParaRPr lang="de-DE" dirty="0"/>
          </a:p>
          <a:p>
            <a:pPr>
              <a:defRPr/>
            </a:pPr>
            <a:r>
              <a:rPr lang="de-DE" dirty="0"/>
              <a:t>Nasal		      		 –		(kurz-)</a:t>
            </a:r>
            <a:r>
              <a:rPr lang="de-DE" dirty="0" err="1"/>
              <a:t>a</a:t>
            </a:r>
            <a:r>
              <a:rPr lang="de-DE" b="1" dirty="0" err="1"/>
              <a:t>tm</a:t>
            </a:r>
            <a:r>
              <a:rPr lang="de-DE" dirty="0" err="1"/>
              <a:t>ig</a:t>
            </a:r>
            <a:r>
              <a:rPr lang="de-DE" dirty="0"/>
              <a:t>, regnerisch, Tro</a:t>
            </a:r>
            <a:r>
              <a:rPr lang="de-DE" b="1" dirty="0"/>
              <a:t>ckn</a:t>
            </a:r>
            <a:r>
              <a:rPr lang="de-DE" dirty="0"/>
              <a:t>er</a:t>
            </a:r>
          </a:p>
          <a:p>
            <a:pPr>
              <a:defRPr/>
            </a:pPr>
            <a:r>
              <a:rPr lang="de-DE" dirty="0"/>
              <a:t>[l]	</a:t>
            </a:r>
            <a:r>
              <a:rPr lang="de-DE" dirty="0" err="1"/>
              <a:t>Se</a:t>
            </a:r>
            <a:r>
              <a:rPr lang="de-DE" b="1" dirty="0" err="1"/>
              <a:t>gel</a:t>
            </a:r>
            <a:r>
              <a:rPr lang="de-DE" dirty="0" err="1"/>
              <a:t>ung</a:t>
            </a:r>
            <a:r>
              <a:rPr lang="de-DE" dirty="0"/>
              <a:t>, nebelig 			Se</a:t>
            </a:r>
            <a:r>
              <a:rPr lang="de-DE" b="1" dirty="0"/>
              <a:t>gl</a:t>
            </a:r>
            <a:r>
              <a:rPr lang="de-DE" dirty="0"/>
              <a:t>er, </a:t>
            </a:r>
            <a:r>
              <a:rPr lang="de-DE" dirty="0" err="1"/>
              <a:t>Seglung</a:t>
            </a:r>
            <a:r>
              <a:rPr lang="de-DE" dirty="0"/>
              <a:t>, him</a:t>
            </a:r>
            <a:r>
              <a:rPr lang="de-DE" b="1" dirty="0"/>
              <a:t>ml</a:t>
            </a:r>
            <a:r>
              <a:rPr lang="de-DE" dirty="0"/>
              <a:t>isch, neblig, </a:t>
            </a:r>
          </a:p>
          <a:p>
            <a:pPr>
              <a:defRPr/>
            </a:pPr>
            <a:r>
              <a:rPr lang="de-DE" dirty="0"/>
              <a:t>						ähnlich, eklig</a:t>
            </a:r>
          </a:p>
          <a:p>
            <a:pPr>
              <a:defRPr/>
            </a:pPr>
            <a:r>
              <a:rPr lang="de-DE" dirty="0"/>
              <a:t>[</a:t>
            </a:r>
            <a:r>
              <a:rPr lang="de-DE" dirty="0" err="1"/>
              <a:t>ʁ</a:t>
            </a:r>
            <a:r>
              <a:rPr lang="de-DE" dirty="0"/>
              <a:t>]	Wan</a:t>
            </a:r>
            <a:r>
              <a:rPr lang="de-DE" b="1" dirty="0"/>
              <a:t>der</a:t>
            </a:r>
            <a:r>
              <a:rPr lang="de-DE" dirty="0"/>
              <a:t>er, Bewunderung		nie</a:t>
            </a:r>
            <a:r>
              <a:rPr lang="de-DE" b="1" dirty="0"/>
              <a:t>dr</a:t>
            </a:r>
            <a:r>
              <a:rPr lang="de-DE" dirty="0"/>
              <a:t>ig, filtrieren, </a:t>
            </a:r>
            <a:r>
              <a:rPr lang="de-DE" dirty="0" err="1"/>
              <a:t>schaudrig</a:t>
            </a:r>
            <a:r>
              <a:rPr lang="de-DE" dirty="0"/>
              <a:t>, buttrig</a:t>
            </a:r>
          </a:p>
          <a:p>
            <a:pPr>
              <a:defRPr/>
            </a:pPr>
            <a:r>
              <a:rPr lang="de-DE" dirty="0"/>
              <a:t>	Niederung</a:t>
            </a:r>
            <a:r>
              <a:rPr lang="de-DE" i="1" dirty="0"/>
              <a:t> </a:t>
            </a:r>
            <a:r>
              <a:rPr lang="de-DE" dirty="0"/>
              <a:t>Witterung		Erniedrigung, </a:t>
            </a:r>
            <a:r>
              <a:rPr lang="de-DE" dirty="0" err="1"/>
              <a:t>wittrig</a:t>
            </a:r>
            <a:endParaRPr lang="de-DE" dirty="0"/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7300B79-B56D-7440-947D-1941E4A4FB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0990" y="1682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8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Datumsplatzhalter 3">
            <a:extLst>
              <a:ext uri="{FF2B5EF4-FFF2-40B4-BE49-F238E27FC236}">
                <a16:creationId xmlns:a16="http://schemas.microsoft.com/office/drawing/2014/main" id="{DC16613C-07D7-994B-98EC-24976EC2CB8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A6DFA4D-C558-384D-A001-0E25ED467E02}" type="datetime1">
              <a:rPr lang="de-DE" altLang="de-DE" sz="1400"/>
              <a:pPr>
                <a:spcBef>
                  <a:spcPct val="0"/>
                </a:spcBef>
              </a:pPr>
              <a:t>13.06.20</a:t>
            </a:fld>
            <a:endParaRPr lang="de-DE" altLang="de-DE" sz="1400"/>
          </a:p>
        </p:txBody>
      </p:sp>
      <p:sp>
        <p:nvSpPr>
          <p:cNvPr id="66562" name="Foliennummernplatzhalter 5">
            <a:extLst>
              <a:ext uri="{FF2B5EF4-FFF2-40B4-BE49-F238E27FC236}">
                <a16:creationId xmlns:a16="http://schemas.microsoft.com/office/drawing/2014/main" id="{05F97A03-6577-7148-8690-039D973A83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2CE35A4-16C4-3B45-8802-FB2DF388F673}" type="slidenum">
              <a:rPr lang="de-DE" altLang="de-DE" sz="1400"/>
              <a:pPr>
                <a:spcBef>
                  <a:spcPct val="0"/>
                </a:spcBef>
              </a:pPr>
              <a:t>25</a:t>
            </a:fld>
            <a:endParaRPr lang="de-DE" altLang="de-DE" sz="140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0C82627-855E-D14F-8FA2-9DBA76F4E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8941" y="981076"/>
            <a:ext cx="10094259" cy="50387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dirty="0"/>
              <a:t>Flektierte Stämme: Infinitive silbisches [</a:t>
            </a:r>
            <a:r>
              <a:rPr lang="de-DE" dirty="0" err="1"/>
              <a:t>n</a:t>
            </a:r>
            <a:r>
              <a:rPr lang="de-DE" dirty="0"/>
              <a:t>] (Wiese  1986, 1996)</a:t>
            </a:r>
          </a:p>
          <a:p>
            <a:pPr>
              <a:defRPr/>
            </a:pPr>
            <a:r>
              <a:rPr lang="de-DE" dirty="0"/>
              <a:t>	a. baden, lachen, laufen, arbeiten</a:t>
            </a:r>
          </a:p>
          <a:p>
            <a:pPr>
              <a:defRPr/>
            </a:pPr>
            <a:r>
              <a:rPr lang="de-DE" dirty="0"/>
              <a:t>	b. bauen, gehen, sehen, bohren, fahren</a:t>
            </a:r>
          </a:p>
          <a:p>
            <a:pPr>
              <a:defRPr/>
            </a:pPr>
            <a:r>
              <a:rPr lang="de-DE" dirty="0"/>
              <a:t> </a:t>
            </a:r>
          </a:p>
          <a:p>
            <a:pPr>
              <a:defRPr/>
            </a:pPr>
            <a:r>
              <a:rPr lang="de-DE" dirty="0"/>
              <a:t>(Infinitive (mit silbischem </a:t>
            </a:r>
            <a:r>
              <a:rPr lang="de-DE" dirty="0" err="1"/>
              <a:t>Sonoranten</a:t>
            </a:r>
            <a:r>
              <a:rPr lang="de-DE" dirty="0"/>
              <a:t>)	</a:t>
            </a:r>
          </a:p>
          <a:p>
            <a:pPr>
              <a:defRPr/>
            </a:pPr>
            <a:r>
              <a:rPr lang="de-DE" dirty="0"/>
              <a:t>	a. Nasal [</a:t>
            </a:r>
            <a:r>
              <a:rPr lang="de-DE" dirty="0" err="1"/>
              <a:t>n</a:t>
            </a:r>
            <a:r>
              <a:rPr lang="de-DE" dirty="0"/>
              <a:t>̩]: regnen, trocknen, ebnen, eignen, segnen</a:t>
            </a:r>
          </a:p>
          <a:p>
            <a:pPr>
              <a:defRPr/>
            </a:pPr>
            <a:r>
              <a:rPr lang="de-DE" dirty="0"/>
              <a:t>	b. [l̩]: untertunneln, </a:t>
            </a:r>
            <a:r>
              <a:rPr lang="de-DE" dirty="0" err="1"/>
              <a:t>labeln</a:t>
            </a:r>
            <a:r>
              <a:rPr lang="de-DE" dirty="0"/>
              <a:t>, tadeln, adeln, anhimmeln, segeln, ähneln</a:t>
            </a:r>
          </a:p>
          <a:p>
            <a:pPr>
              <a:defRPr/>
            </a:pPr>
            <a:r>
              <a:rPr lang="de-DE" dirty="0"/>
              <a:t>	c. [</a:t>
            </a:r>
            <a:r>
              <a:rPr lang="de-DE" dirty="0" err="1"/>
              <a:t>ɐ</a:t>
            </a:r>
            <a:r>
              <a:rPr lang="de-DE" dirty="0"/>
              <a:t>]: benummern, triggern, kellern, bewundern, lockern</a:t>
            </a:r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6DC8256-6724-0D4B-ABE0-11CE01206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94737" y="2765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0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Datumsplatzhalter 3">
            <a:extLst>
              <a:ext uri="{FF2B5EF4-FFF2-40B4-BE49-F238E27FC236}">
                <a16:creationId xmlns:a16="http://schemas.microsoft.com/office/drawing/2014/main" id="{A873E630-54C9-0D4A-A1F0-D66146640D3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EA487A4-9B89-344E-85E5-A47BE26535BD}" type="datetime1">
              <a:rPr lang="de-DE" altLang="de-DE" sz="1400"/>
              <a:pPr>
                <a:spcBef>
                  <a:spcPct val="0"/>
                </a:spcBef>
              </a:pPr>
              <a:t>13.06.20</a:t>
            </a:fld>
            <a:endParaRPr lang="de-DE" altLang="de-DE" sz="1400"/>
          </a:p>
        </p:txBody>
      </p:sp>
      <p:sp>
        <p:nvSpPr>
          <p:cNvPr id="68610" name="Foliennummernplatzhalter 5">
            <a:extLst>
              <a:ext uri="{FF2B5EF4-FFF2-40B4-BE49-F238E27FC236}">
                <a16:creationId xmlns:a16="http://schemas.microsoft.com/office/drawing/2014/main" id="{13CC5B22-0785-C048-B4B5-CA9D915589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DEFDB51-A6C2-1F45-A6D1-B0EB9651EE8B}" type="slidenum">
              <a:rPr lang="de-DE" altLang="de-DE" sz="1400"/>
              <a:pPr>
                <a:spcBef>
                  <a:spcPct val="0"/>
                </a:spcBef>
              </a:pPr>
              <a:t>26</a:t>
            </a:fld>
            <a:endParaRPr lang="de-DE" altLang="de-DE" sz="1400"/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D276B84E-01C4-5941-8BA1-093F11FBD7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981076"/>
            <a:ext cx="8534400" cy="5038725"/>
          </a:xfrm>
        </p:spPr>
        <p:txBody>
          <a:bodyPr/>
          <a:lstStyle/>
          <a:p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Adjektivische Flexion: immer silbisch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0AE73F-F32F-3845-9A88-C7DD511B0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150" y="2190750"/>
            <a:ext cx="11061700" cy="2476500"/>
          </a:xfrm>
          <a:prstGeom prst="rect">
            <a:avLst/>
          </a:prstGeo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A58AD11-C9EA-CE4B-A272-35C4B25AB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79242" y="7731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9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Datumsplatzhalter 3">
            <a:extLst>
              <a:ext uri="{FF2B5EF4-FFF2-40B4-BE49-F238E27FC236}">
                <a16:creationId xmlns:a16="http://schemas.microsoft.com/office/drawing/2014/main" id="{0111A226-BD7A-9140-AE8C-47BB6A69243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020EA83-EAAE-8647-A7B9-17E9E1076DF5}" type="datetime1">
              <a:rPr lang="de-DE" altLang="de-DE" sz="1400"/>
              <a:pPr>
                <a:spcBef>
                  <a:spcPct val="0"/>
                </a:spcBef>
              </a:pPr>
              <a:t>13.06.20</a:t>
            </a:fld>
            <a:endParaRPr lang="de-DE" altLang="de-DE" sz="1400"/>
          </a:p>
        </p:txBody>
      </p:sp>
      <p:sp>
        <p:nvSpPr>
          <p:cNvPr id="70658" name="Foliennummernplatzhalter 5">
            <a:extLst>
              <a:ext uri="{FF2B5EF4-FFF2-40B4-BE49-F238E27FC236}">
                <a16:creationId xmlns:a16="http://schemas.microsoft.com/office/drawing/2014/main" id="{E5E96916-55CB-744A-9904-D5F97E30BF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D382DD7-F5FD-D442-9D6C-B75A81A5D52A}" type="slidenum">
              <a:rPr lang="de-DE" altLang="de-DE" sz="1400"/>
              <a:pPr>
                <a:spcBef>
                  <a:spcPct val="0"/>
                </a:spcBef>
              </a:pPr>
              <a:t>27</a:t>
            </a:fld>
            <a:endParaRPr lang="de-DE" altLang="de-DE" sz="140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0C82627-855E-D14F-8FA2-9DBA76F4E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9953" y="981076"/>
            <a:ext cx="9843247" cy="503872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de-DE" dirty="0"/>
              <a:t>Adjektivflexion ist silbisch		</a:t>
            </a:r>
          </a:p>
          <a:p>
            <a:pPr>
              <a:defRPr/>
            </a:pPr>
            <a:r>
              <a:rPr lang="de-DE" dirty="0"/>
              <a:t>	a. Nasal: den trockenen (Tüchern)</a:t>
            </a:r>
          </a:p>
          <a:p>
            <a:pPr>
              <a:defRPr/>
            </a:pPr>
            <a:r>
              <a:rPr lang="de-DE" dirty="0"/>
              <a:t>	b. [l]: den </a:t>
            </a:r>
            <a:r>
              <a:rPr lang="de-DE" b="1" dirty="0"/>
              <a:t>dunklen</a:t>
            </a:r>
            <a:r>
              <a:rPr lang="de-DE" dirty="0"/>
              <a:t> (Kellern)</a:t>
            </a:r>
          </a:p>
          <a:p>
            <a:pPr>
              <a:defRPr/>
            </a:pPr>
            <a:r>
              <a:rPr lang="de-DE" dirty="0"/>
              <a:t>	c. [</a:t>
            </a:r>
            <a:r>
              <a:rPr lang="de-DE" dirty="0" err="1"/>
              <a:t>ʁ</a:t>
            </a:r>
            <a:r>
              <a:rPr lang="de-DE" dirty="0"/>
              <a:t>]: den lockeren, den wackeren, den teuren</a:t>
            </a:r>
          </a:p>
          <a:p>
            <a:pPr>
              <a:defRPr/>
            </a:pPr>
            <a:r>
              <a:rPr lang="de-DE" dirty="0"/>
              <a:t> </a:t>
            </a:r>
          </a:p>
          <a:p>
            <a:pPr>
              <a:defRPr/>
            </a:pPr>
            <a:r>
              <a:rPr lang="de-DE" dirty="0"/>
              <a:t>Kein silbisches [l] plus Schwa: *[l̩</a:t>
            </a:r>
            <a:r>
              <a:rPr lang="en-US" dirty="0" err="1"/>
              <a:t>ә</a:t>
            </a:r>
            <a:r>
              <a:rPr lang="de-DE" dirty="0"/>
              <a:t>] </a:t>
            </a:r>
          </a:p>
          <a:p>
            <a:pPr>
              <a:defRPr/>
            </a:pPr>
            <a:r>
              <a:rPr lang="de-DE" dirty="0"/>
              <a:t> </a:t>
            </a:r>
          </a:p>
          <a:p>
            <a:pPr>
              <a:defRPr/>
            </a:pPr>
            <a:r>
              <a:rPr lang="de-DE" dirty="0"/>
              <a:t>Nominalflexion	</a:t>
            </a:r>
          </a:p>
          <a:p>
            <a:pPr>
              <a:defRPr/>
            </a:pPr>
            <a:r>
              <a:rPr lang="de-DE" dirty="0"/>
              <a:t>	a. Nasal: Regens, </a:t>
            </a:r>
            <a:r>
              <a:rPr lang="de-DE" dirty="0" err="1"/>
              <a:t>Trockens</a:t>
            </a:r>
            <a:r>
              <a:rPr lang="de-DE" dirty="0"/>
              <a:t> </a:t>
            </a:r>
          </a:p>
          <a:p>
            <a:pPr>
              <a:defRPr/>
            </a:pPr>
            <a:r>
              <a:rPr lang="de-DE" dirty="0"/>
              <a:t>	b. [l]:  Tadels, Rudern, </a:t>
            </a:r>
            <a:r>
              <a:rPr lang="de-DE" b="1" dirty="0"/>
              <a:t>Dunkeln</a:t>
            </a:r>
            <a:r>
              <a:rPr lang="de-DE" dirty="0"/>
              <a:t>, Segeln</a:t>
            </a:r>
          </a:p>
          <a:p>
            <a:pPr>
              <a:defRPr/>
            </a:pPr>
            <a:r>
              <a:rPr lang="de-DE" dirty="0"/>
              <a:t>	c. [</a:t>
            </a:r>
            <a:r>
              <a:rPr lang="de-DE" dirty="0" err="1"/>
              <a:t>ʁ</a:t>
            </a:r>
            <a:r>
              <a:rPr lang="de-DE" dirty="0"/>
              <a:t>]: Ruders</a:t>
            </a:r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7835534-4F8F-4147-BDA0-D2D9BD931A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1116" y="4317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9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Datumsplatzhalter 3">
            <a:extLst>
              <a:ext uri="{FF2B5EF4-FFF2-40B4-BE49-F238E27FC236}">
                <a16:creationId xmlns:a16="http://schemas.microsoft.com/office/drawing/2014/main" id="{2713B5B7-EA9B-1045-815F-77EF17BF417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43B034-D881-A14F-A205-88CE39490B9F}" type="datetime1">
              <a:rPr lang="de-DE" altLang="de-DE" sz="1400"/>
              <a:pPr>
                <a:spcBef>
                  <a:spcPct val="0"/>
                </a:spcBef>
              </a:pPr>
              <a:t>13.06.20</a:t>
            </a:fld>
            <a:endParaRPr lang="de-DE" altLang="de-DE" sz="1400"/>
          </a:p>
        </p:txBody>
      </p:sp>
      <p:sp>
        <p:nvSpPr>
          <p:cNvPr id="72706" name="Foliennummernplatzhalter 5">
            <a:extLst>
              <a:ext uri="{FF2B5EF4-FFF2-40B4-BE49-F238E27FC236}">
                <a16:creationId xmlns:a16="http://schemas.microsoft.com/office/drawing/2014/main" id="{0A324AE2-E336-5B41-93F2-04075BFE12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CED4ED8-A137-D14C-8CB9-52A579F7D30C}" type="slidenum">
              <a:rPr lang="de-DE" altLang="de-DE" sz="1400"/>
              <a:pPr>
                <a:spcBef>
                  <a:spcPct val="0"/>
                </a:spcBef>
              </a:pPr>
              <a:t>28</a:t>
            </a:fld>
            <a:endParaRPr lang="de-DE" altLang="de-DE" sz="140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0C82627-855E-D14F-8FA2-9DBA76F4E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0659" y="981076"/>
            <a:ext cx="10022541" cy="5038725"/>
          </a:xfrm>
        </p:spPr>
        <p:txBody>
          <a:bodyPr/>
          <a:lstStyle/>
          <a:p>
            <a:pPr>
              <a:defRPr/>
            </a:pPr>
            <a:r>
              <a:rPr lang="de-DE" b="1" dirty="0"/>
              <a:t>Zusammenfassung</a:t>
            </a:r>
            <a:endParaRPr lang="de-DE" dirty="0"/>
          </a:p>
          <a:p>
            <a:pPr>
              <a:defRPr/>
            </a:pPr>
            <a:r>
              <a:rPr lang="de-DE" dirty="0"/>
              <a:t>Schwa ist oft epenthetisch und es ist der epenthetischer Vokal</a:t>
            </a:r>
          </a:p>
          <a:p>
            <a:pPr>
              <a:defRPr/>
            </a:pPr>
            <a:r>
              <a:rPr lang="de-DE" dirty="0"/>
              <a:t> </a:t>
            </a: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de-DE" altLang="de-DE" dirty="0">
              <a:solidFill>
                <a:srgbClr val="00000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4C5E138-2EF5-CC42-A201-3D7833BF3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6800" y="8381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7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AD74-8F14-894B-9915-35F6AA06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 </a:t>
            </a:r>
            <a:endParaRPr lang="en-DE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B9AF-C22A-CD46-90D8-09EB8FF38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de-DE" altLang="de-DE" dirty="0">
                <a:solidFill>
                  <a:srgbClr val="2859F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Bis nächste Woche!</a:t>
            </a:r>
            <a:endParaRPr lang="de-DE" altLang="de-DE" i="1" dirty="0">
              <a:solidFill>
                <a:srgbClr val="000000"/>
              </a:solidFill>
              <a:latin typeface="Palatino" pitchFamily="2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4417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Datumsplatzhalter 3">
            <a:extLst>
              <a:ext uri="{FF2B5EF4-FFF2-40B4-BE49-F238E27FC236}">
                <a16:creationId xmlns:a16="http://schemas.microsoft.com/office/drawing/2014/main" id="{90AAC767-CCE8-D54C-9911-2851CF1D11F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46CCC8-5952-4747-A33E-0C4F2D452CC2}" type="datetime1">
              <a:rPr lang="de-DE" altLang="de-DE" sz="1400"/>
              <a:pPr>
                <a:spcBef>
                  <a:spcPct val="0"/>
                </a:spcBef>
              </a:pPr>
              <a:t>13.06.20</a:t>
            </a:fld>
            <a:endParaRPr lang="de-DE" altLang="de-DE" sz="1400"/>
          </a:p>
        </p:txBody>
      </p:sp>
      <p:sp>
        <p:nvSpPr>
          <p:cNvPr id="21506" name="Foliennummernplatzhalter 5">
            <a:extLst>
              <a:ext uri="{FF2B5EF4-FFF2-40B4-BE49-F238E27FC236}">
                <a16:creationId xmlns:a16="http://schemas.microsoft.com/office/drawing/2014/main" id="{754972DA-EBF1-304B-B5D3-9DAD535B4D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773922F-326B-A949-884D-79FFDAD96B1F}" type="slidenum">
              <a:rPr lang="de-DE" altLang="de-DE" sz="1400"/>
              <a:pPr>
                <a:spcBef>
                  <a:spcPct val="0"/>
                </a:spcBef>
              </a:pPr>
              <a:t>3</a:t>
            </a:fld>
            <a:endParaRPr lang="de-DE" altLang="de-DE" sz="1400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102BBF2D-5943-3843-8879-A7F6CAA997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0464" y="692318"/>
            <a:ext cx="9653336" cy="5664032"/>
          </a:xfrm>
        </p:spPr>
        <p:txBody>
          <a:bodyPr>
            <a:normAutofit/>
          </a:bodyPr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Deutsche Vokale                           </a:t>
            </a:r>
            <a:r>
              <a:rPr lang="de-DE" altLang="de-DE" sz="2400" dirty="0">
                <a:ea typeface="ＭＳ Ｐゴシック" panose="020B0600070205080204" pitchFamily="34" charset="-128"/>
              </a:rPr>
              <a:t>gespannt              ungespannt</a:t>
            </a:r>
            <a:endParaRPr lang="de-DE" altLang="de-DE" dirty="0">
              <a:ea typeface="ＭＳ Ｐゴシック" panose="020B0600070205080204" pitchFamily="34" charset="-128"/>
            </a:endParaRP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r>
              <a:rPr lang="de-DE" altLang="de-DE" sz="2400" dirty="0">
                <a:ea typeface="ＭＳ Ｐゴシック" panose="020B0600070205080204" pitchFamily="34" charset="-128"/>
              </a:rPr>
              <a:t>Und die drei Diphthonge: </a:t>
            </a:r>
            <a:r>
              <a:rPr lang="de-DE" altLang="en-DE" sz="2400" dirty="0">
                <a:ea typeface="ＭＳ Ｐゴシック" panose="020B0600070205080204" pitchFamily="34" charset="-128"/>
              </a:rPr>
              <a:t>[</a:t>
            </a:r>
            <a:r>
              <a:rPr lang="de-DE" altLang="en-DE" sz="2400" dirty="0" err="1">
                <a:ea typeface="ＭＳ Ｐゴシック" panose="020B0600070205080204" pitchFamily="34" charset="-128"/>
              </a:rPr>
              <a:t>aɪ</a:t>
            </a:r>
            <a:r>
              <a:rPr lang="de-DE" altLang="en-DE" sz="2400" dirty="0">
                <a:ea typeface="ＭＳ Ｐゴシック" panose="020B0600070205080204" pitchFamily="34" charset="-128"/>
              </a:rPr>
              <a:t>̯] </a:t>
            </a:r>
            <a:r>
              <a:rPr lang="de-DE" altLang="de-DE" sz="2400" i="1" dirty="0">
                <a:ea typeface="ＭＳ Ｐゴシック" panose="020B0600070205080204" pitchFamily="34" charset="-128"/>
              </a:rPr>
              <a:t>Hai</a:t>
            </a:r>
            <a:r>
              <a:rPr lang="de-DE" altLang="de-DE" sz="2400" dirty="0">
                <a:ea typeface="ＭＳ Ｐゴシック" panose="020B0600070205080204" pitchFamily="34" charset="-128"/>
              </a:rPr>
              <a:t>, </a:t>
            </a:r>
            <a:r>
              <a:rPr lang="de-DE" altLang="en-DE" sz="2400" dirty="0">
                <a:ea typeface="ＭＳ Ｐゴシック" panose="020B0600070205080204" pitchFamily="34" charset="-128"/>
              </a:rPr>
              <a:t>[</a:t>
            </a:r>
            <a:r>
              <a:rPr lang="de-DE" altLang="en-DE" sz="2400" dirty="0" err="1">
                <a:ea typeface="ＭＳ Ｐゴシック" panose="020B0600070205080204" pitchFamily="34" charset="-128"/>
              </a:rPr>
              <a:t>aʊ</a:t>
            </a:r>
            <a:r>
              <a:rPr lang="de-DE" altLang="en-DE" sz="2400" dirty="0">
                <a:ea typeface="ＭＳ Ｐゴシック" panose="020B0600070205080204" pitchFamily="34" charset="-128"/>
              </a:rPr>
              <a:t>̯] </a:t>
            </a:r>
            <a:r>
              <a:rPr lang="de-DE" altLang="de-DE" sz="2400" i="1" dirty="0">
                <a:ea typeface="ＭＳ Ｐゴシック" panose="020B0600070205080204" pitchFamily="34" charset="-128"/>
              </a:rPr>
              <a:t>Bau</a:t>
            </a:r>
            <a:r>
              <a:rPr lang="de-DE" altLang="de-DE" sz="2400" dirty="0">
                <a:ea typeface="ＭＳ Ｐゴシック" panose="020B0600070205080204" pitchFamily="34" charset="-128"/>
              </a:rPr>
              <a:t>,</a:t>
            </a:r>
            <a:r>
              <a:rPr lang="de-DE" altLang="de-DE" sz="2400" i="1" dirty="0">
                <a:ea typeface="ＭＳ Ｐゴシック" panose="020B0600070205080204" pitchFamily="34" charset="-128"/>
              </a:rPr>
              <a:t> </a:t>
            </a:r>
            <a:r>
              <a:rPr lang="de-DE" altLang="en-DE" sz="2400" dirty="0">
                <a:ea typeface="ＭＳ Ｐゴシック" panose="020B0600070205080204" pitchFamily="34" charset="-128"/>
              </a:rPr>
              <a:t>[</a:t>
            </a:r>
            <a:r>
              <a:rPr lang="de-DE" altLang="en-DE" sz="2400" dirty="0" err="1">
                <a:ea typeface="ＭＳ Ｐゴシック" panose="020B0600070205080204" pitchFamily="34" charset="-128"/>
              </a:rPr>
              <a:t>ɔʏ</a:t>
            </a:r>
            <a:r>
              <a:rPr lang="de-DE" altLang="en-DE" sz="2400" dirty="0">
                <a:ea typeface="ＭＳ Ｐゴシック" panose="020B0600070205080204" pitchFamily="34" charset="-128"/>
              </a:rPr>
              <a:t>̯] </a:t>
            </a:r>
            <a:r>
              <a:rPr lang="de-DE" altLang="de-DE" sz="2400" i="1" dirty="0">
                <a:ea typeface="ＭＳ Ｐゴシック" panose="020B0600070205080204" pitchFamily="34" charset="-128"/>
              </a:rPr>
              <a:t>Heu</a:t>
            </a:r>
            <a:endParaRPr lang="de-DE" altLang="de-DE" sz="2400" dirty="0">
              <a:ea typeface="ＭＳ Ｐゴシック" panose="020B0600070205080204" pitchFamily="34" charset="-128"/>
            </a:endParaRPr>
          </a:p>
          <a:p>
            <a:endParaRPr lang="de-DE" altLang="de-DE" dirty="0">
              <a:ea typeface="ＭＳ Ｐゴシック" panose="020B0600070205080204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754135-D602-B04B-BDE7-90DF229F9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310152"/>
            <a:ext cx="9887955" cy="4237695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F1CEA6C-25D7-1D41-BB60-6F8E06E80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91536" y="1884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7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Datumsplatzhalter 3">
            <a:extLst>
              <a:ext uri="{FF2B5EF4-FFF2-40B4-BE49-F238E27FC236}">
                <a16:creationId xmlns:a16="http://schemas.microsoft.com/office/drawing/2014/main" id="{E0FEDFAA-D41C-E645-B27D-C96EABF91B8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BD39819-3F1A-8B47-A53F-DC89E072E22C}" type="datetime1">
              <a:rPr lang="de-DE" altLang="de-DE" sz="1400"/>
              <a:pPr>
                <a:spcBef>
                  <a:spcPct val="0"/>
                </a:spcBef>
              </a:pPr>
              <a:t>13.06.20</a:t>
            </a:fld>
            <a:endParaRPr lang="de-DE" altLang="de-DE" sz="1400"/>
          </a:p>
        </p:txBody>
      </p:sp>
      <p:sp>
        <p:nvSpPr>
          <p:cNvPr id="39938" name="Foliennummernplatzhalter 5">
            <a:extLst>
              <a:ext uri="{FF2B5EF4-FFF2-40B4-BE49-F238E27FC236}">
                <a16:creationId xmlns:a16="http://schemas.microsoft.com/office/drawing/2014/main" id="{9144D0EE-6827-884D-9972-2B4CEE333A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AC24DC-885C-EB4C-B310-BF80988F9B76}" type="slidenum">
              <a:rPr lang="de-DE" altLang="de-DE" sz="1400"/>
              <a:pPr>
                <a:spcBef>
                  <a:spcPct val="0"/>
                </a:spcBef>
              </a:pPr>
              <a:t>4</a:t>
            </a:fld>
            <a:endParaRPr lang="de-DE" altLang="de-DE" sz="1400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24D716E7-8B1B-8249-88DF-0A9926EABF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4543" y="981076"/>
            <a:ext cx="9938657" cy="5038725"/>
          </a:xfrm>
        </p:spPr>
        <p:txBody>
          <a:bodyPr>
            <a:normAutofit/>
          </a:bodyPr>
          <a:lstStyle/>
          <a:p>
            <a:r>
              <a:rPr lang="de-DE" altLang="de-DE" dirty="0">
                <a:ea typeface="ＭＳ Ｐゴシック" panose="020B0600070205080204" pitchFamily="34" charset="-128"/>
              </a:rPr>
              <a:t>Die Vokale werden nach Höhe (drei Bereiche in der vertikalen Dimension), vorne-hinten (zwei Bereiche in der horizontalen Dimension), Rundung sowie gespannt-ungespannt klassifiziert. </a:t>
            </a: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r>
              <a:rPr lang="de-DE" altLang="de-DE" dirty="0">
                <a:ea typeface="ＭＳ Ｐゴシック" panose="020B0600070205080204" pitchFamily="34" charset="-128"/>
              </a:rPr>
              <a:t>Gespannte Vokale können lang sein: </a:t>
            </a:r>
          </a:p>
          <a:p>
            <a:r>
              <a:rPr lang="de-DE" altLang="de-DE" i="1" dirty="0">
                <a:ea typeface="ＭＳ Ｐゴシック" panose="020B0600070205080204" pitchFamily="34" charset="-128"/>
              </a:rPr>
              <a:t>	Miete, Huhn, wohnen, Düne, Höhle</a:t>
            </a:r>
          </a:p>
          <a:p>
            <a:r>
              <a:rPr lang="de-DE" altLang="de-DE" dirty="0">
                <a:ea typeface="ＭＳ Ｐゴシック" panose="020B0600070205080204" pitchFamily="34" charset="-128"/>
              </a:rPr>
              <a:t>Ungespannte Vokale sind immer kurz:</a:t>
            </a:r>
          </a:p>
          <a:p>
            <a:r>
              <a:rPr lang="de-DE" altLang="de-DE" i="1" dirty="0">
                <a:ea typeface="ＭＳ Ｐゴシック" panose="020B0600070205080204" pitchFamily="34" charset="-128"/>
              </a:rPr>
              <a:t>	Mitte, Hunne, Wonne, dünne, Hölle</a:t>
            </a:r>
          </a:p>
          <a:p>
            <a:endParaRPr lang="de-DE" altLang="de-DE" dirty="0">
              <a:ea typeface="ＭＳ Ｐゴシック" panose="020B0600070205080204" pitchFamily="34" charset="-128"/>
            </a:endParaRPr>
          </a:p>
          <a:p>
            <a:r>
              <a:rPr lang="de-DE" altLang="de-DE" dirty="0">
                <a:ea typeface="ＭＳ Ｐゴシック" panose="020B0600070205080204" pitchFamily="34" charset="-128"/>
              </a:rPr>
              <a:t>Die Länge korreliert mit der Betonung des Vokals.</a:t>
            </a:r>
          </a:p>
          <a:p>
            <a:endParaRPr lang="de-DE" altLang="de-DE" i="1" dirty="0">
              <a:ea typeface="ＭＳ Ｐゴシック" panose="020B0600070205080204" pitchFamily="34" charset="-128"/>
            </a:endParaRPr>
          </a:p>
          <a:p>
            <a:endParaRPr lang="de-DE" altLang="de-DE" i="1" dirty="0">
              <a:ea typeface="ＭＳ Ｐゴシック" panose="020B0600070205080204" pitchFamily="34" charset="-128"/>
            </a:endParaRPr>
          </a:p>
          <a:p>
            <a:endParaRPr lang="de-DE" altLang="de-DE" i="1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4275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Datumsplatzhalter 3">
            <a:extLst>
              <a:ext uri="{FF2B5EF4-FFF2-40B4-BE49-F238E27FC236}">
                <a16:creationId xmlns:a16="http://schemas.microsoft.com/office/drawing/2014/main" id="{B9C51535-536D-DD45-9E06-62B61FD9FF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10AF632-9F9B-7F4F-B808-1860B18D9018}" type="datetime1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13.06.20</a:t>
            </a:fld>
            <a:endParaRPr lang="de-DE" altLang="de-DE" sz="1400">
              <a:solidFill>
                <a:schemeClr val="bg1"/>
              </a:solidFill>
            </a:endParaRPr>
          </a:p>
        </p:txBody>
      </p:sp>
      <p:sp>
        <p:nvSpPr>
          <p:cNvPr id="107522" name="Foliennummernplatzhalter 5">
            <a:extLst>
              <a:ext uri="{FF2B5EF4-FFF2-40B4-BE49-F238E27FC236}">
                <a16:creationId xmlns:a16="http://schemas.microsoft.com/office/drawing/2014/main" id="{3CF23EEC-5747-8449-98B6-8C9717024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FADA4C7-2EB7-8949-A0B6-56F69E9DA037}" type="slidenum">
              <a:rPr lang="de-DE" altLang="de-DE" sz="140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5</a:t>
            </a:fld>
            <a:endParaRPr lang="de-DE" altLang="de-DE" sz="1400"/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30A4F103-6C4B-3940-AD45-0830DBE986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9247" y="609600"/>
            <a:ext cx="9663953" cy="762000"/>
          </a:xfrm>
        </p:spPr>
        <p:txBody>
          <a:bodyPr>
            <a:normAutofit/>
          </a:bodyPr>
          <a:lstStyle/>
          <a:p>
            <a:r>
              <a:rPr lang="en-GB" altLang="de-DE" dirty="0" err="1">
                <a:ea typeface="ＭＳ Ｐゴシック" panose="020B0600070205080204" pitchFamily="34" charset="-128"/>
              </a:rPr>
              <a:t>Gespannte</a:t>
            </a:r>
            <a:r>
              <a:rPr lang="en-GB" altLang="de-DE" dirty="0">
                <a:ea typeface="ＭＳ Ｐゴシック" panose="020B0600070205080204" pitchFamily="34" charset="-128"/>
              </a:rPr>
              <a:t> und </a:t>
            </a:r>
            <a:r>
              <a:rPr lang="en-GB" altLang="de-DE" dirty="0" err="1">
                <a:ea typeface="ＭＳ Ｐゴシック" panose="020B0600070205080204" pitchFamily="34" charset="-128"/>
              </a:rPr>
              <a:t>ungespannte</a:t>
            </a:r>
            <a:r>
              <a:rPr lang="en-GB" altLang="de-DE" dirty="0">
                <a:ea typeface="ＭＳ Ｐゴシック" panose="020B0600070205080204" pitchFamily="34" charset="-128"/>
              </a:rPr>
              <a:t> </a:t>
            </a:r>
            <a:r>
              <a:rPr lang="en-GB" altLang="de-DE" dirty="0" err="1">
                <a:ea typeface="ＭＳ Ｐゴシック" panose="020B0600070205080204" pitchFamily="34" charset="-128"/>
              </a:rPr>
              <a:t>Vokale</a:t>
            </a:r>
            <a:endParaRPr lang="en-GB" altLang="de-DE" dirty="0">
              <a:ea typeface="ＭＳ Ｐゴシック" panose="020B0600070205080204" pitchFamily="34" charset="-128"/>
            </a:endParaRPr>
          </a:p>
        </p:txBody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04085EB3-AB29-DD44-952A-4317D47FE2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9247" y="1600200"/>
            <a:ext cx="9663953" cy="4419600"/>
          </a:xfrm>
        </p:spPr>
        <p:txBody>
          <a:bodyPr/>
          <a:lstStyle/>
          <a:p>
            <a:pPr algn="just"/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Ungespannte Vokale besetzen </a:t>
            </a:r>
            <a:r>
              <a:rPr lang="de-DE" altLang="de-DE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eine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Silbenposition aber gespannte Vokale besetzen </a:t>
            </a:r>
            <a:r>
              <a:rPr lang="de-DE" altLang="de-DE" b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zwei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Silbenpositionen </a:t>
            </a:r>
          </a:p>
          <a:p>
            <a:pPr algn="just"/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Hierfür gibt es drei Gründe:</a:t>
            </a:r>
          </a:p>
          <a:p>
            <a:pPr algn="just"/>
            <a:endParaRPr lang="de-DE" altLang="de-DE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algn="just"/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1. Offene vs. geschlossene Silben (Distribution)</a:t>
            </a:r>
          </a:p>
          <a:p>
            <a:pPr algn="just"/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2. Länge unter Betonung (Quantität)</a:t>
            </a:r>
          </a:p>
          <a:p>
            <a:pPr algn="just"/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3. Anzahl der 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tautosyllabischen</a:t>
            </a:r>
            <a:r>
              <a:rPr lang="de-DE" altLang="de-D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de-DE" altLang="de-D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Kodakonsonanten</a:t>
            </a:r>
            <a:endParaRPr lang="de-DE" altLang="de-DE" dirty="0">
              <a:latin typeface="Palatino" pitchFamily="2" charset="77"/>
              <a:ea typeface="ＭＳ Ｐゴシック" panose="020B0600070205080204" pitchFamily="34" charset="-128"/>
            </a:endParaRPr>
          </a:p>
          <a:p>
            <a:pPr algn="just"/>
            <a:endParaRPr lang="en-GB" altLang="de-DE" dirty="0">
              <a:latin typeface="Palatino" pitchFamily="2" charset="77"/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A0984CF-57E9-7E42-9D40-456E0BB58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7400" y="558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5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Datumsplatzhalter 3">
            <a:extLst>
              <a:ext uri="{FF2B5EF4-FFF2-40B4-BE49-F238E27FC236}">
                <a16:creationId xmlns:a16="http://schemas.microsoft.com/office/drawing/2014/main" id="{90AAC767-CCE8-D54C-9911-2851CF1D11F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46CCC8-5952-4747-A33E-0C4F2D452CC2}" type="datetime1">
              <a:rPr lang="de-DE" altLang="de-DE" sz="1400"/>
              <a:pPr>
                <a:spcBef>
                  <a:spcPct val="0"/>
                </a:spcBef>
              </a:pPr>
              <a:t>13.06.20</a:t>
            </a:fld>
            <a:endParaRPr lang="de-DE" altLang="de-DE" sz="1400"/>
          </a:p>
        </p:txBody>
      </p:sp>
      <p:sp>
        <p:nvSpPr>
          <p:cNvPr id="21506" name="Foliennummernplatzhalter 5">
            <a:extLst>
              <a:ext uri="{FF2B5EF4-FFF2-40B4-BE49-F238E27FC236}">
                <a16:creationId xmlns:a16="http://schemas.microsoft.com/office/drawing/2014/main" id="{754972DA-EBF1-304B-B5D3-9DAD535B4D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773922F-326B-A949-884D-79FFDAD96B1F}" type="slidenum">
              <a:rPr lang="de-DE" altLang="de-DE" sz="1400"/>
              <a:pPr>
                <a:spcBef>
                  <a:spcPct val="0"/>
                </a:spcBef>
              </a:pPr>
              <a:t>6</a:t>
            </a:fld>
            <a:endParaRPr lang="de-DE" altLang="de-DE" sz="1400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102BBF2D-5943-3843-8879-A7F6CAA997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2166" y="981076"/>
            <a:ext cx="10751634" cy="5038725"/>
          </a:xfrm>
        </p:spPr>
        <p:txBody>
          <a:bodyPr>
            <a:normAutofit fontScale="92500" lnSpcReduction="20000"/>
          </a:bodyPr>
          <a:lstStyle/>
          <a:p>
            <a:r>
              <a:rPr lang="de-DE" altLang="en-DE" dirty="0">
                <a:solidFill>
                  <a:srgbClr val="2859F1"/>
                </a:solidFill>
                <a:ea typeface="ＭＳ Ｐゴシック" panose="020B0600070205080204" pitchFamily="34" charset="-128"/>
              </a:rPr>
              <a:t>Erster Unterschied zwischen gespannten und ungespannten Vokalen: </a:t>
            </a:r>
          </a:p>
          <a:p>
            <a:r>
              <a:rPr lang="de-DE" altLang="en-DE" dirty="0">
                <a:solidFill>
                  <a:srgbClr val="2859F1"/>
                </a:solidFill>
                <a:ea typeface="ＭＳ Ｐゴシック" panose="020B0600070205080204" pitchFamily="34" charset="-128"/>
              </a:rPr>
              <a:t>Distribution in der Silbe. </a:t>
            </a:r>
          </a:p>
          <a:p>
            <a:endParaRPr lang="de-DE" altLang="en-DE" dirty="0">
              <a:solidFill>
                <a:srgbClr val="2859F1"/>
              </a:solidFill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Kurze </a:t>
            </a:r>
            <a:r>
              <a:rPr lang="de-DE" altLang="en-DE" dirty="0">
                <a:solidFill>
                  <a:srgbClr val="2859F1"/>
                </a:solidFill>
                <a:ea typeface="ＭＳ Ｐゴシック" panose="020B0600070205080204" pitchFamily="34" charset="-128"/>
              </a:rPr>
              <a:t>ungespannte Vokale </a:t>
            </a:r>
            <a:r>
              <a:rPr lang="de-DE" altLang="en-DE" dirty="0">
                <a:ea typeface="ＭＳ Ｐゴシック" panose="020B0600070205080204" pitchFamily="34" charset="-128"/>
              </a:rPr>
              <a:t>(außer Schwa) dürfen nicht in offenen Silben stehen, sondern nur in geschlossenen. </a:t>
            </a:r>
          </a:p>
          <a:p>
            <a:r>
              <a:rPr lang="de-DE" altLang="en-DE" b="1" dirty="0">
                <a:ea typeface="ＭＳ Ｐゴシック" panose="020B0600070205080204" pitchFamily="34" charset="-128"/>
              </a:rPr>
              <a:t>Ungespannte Vokale nur in geschlossenen Silben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	Helm			[</a:t>
            </a:r>
            <a:r>
              <a:rPr lang="de-DE" altLang="en-DE" dirty="0" err="1">
                <a:ea typeface="ＭＳ Ｐゴシック" panose="020B0600070205080204" pitchFamily="34" charset="-128"/>
              </a:rPr>
              <a:t>hεlm</a:t>
            </a:r>
            <a:r>
              <a:rPr lang="de-DE" altLang="en-DE" dirty="0">
                <a:ea typeface="ＭＳ Ｐゴシック" panose="020B0600070205080204" pitchFamily="34" charset="-128"/>
              </a:rPr>
              <a:t>]			</a:t>
            </a:r>
            <a:endParaRPr lang="de-DE" altLang="en-DE" sz="2000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	Müll			[</a:t>
            </a:r>
            <a:r>
              <a:rPr lang="de-DE" altLang="en-DE" dirty="0" err="1">
                <a:ea typeface="ＭＳ Ｐゴシック" panose="020B0600070205080204" pitchFamily="34" charset="-128"/>
              </a:rPr>
              <a:t>mʏl</a:t>
            </a:r>
            <a:r>
              <a:rPr lang="de-DE" altLang="en-DE" dirty="0">
                <a:ea typeface="ＭＳ Ｐゴシック" panose="020B0600070205080204" pitchFamily="34" charset="-128"/>
              </a:rPr>
              <a:t>]	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	Birne			[</a:t>
            </a:r>
            <a:r>
              <a:rPr lang="de-DE" altLang="en-DE" dirty="0" err="1">
                <a:ea typeface="ＭＳ Ｐゴシック" panose="020B0600070205080204" pitchFamily="34" charset="-128"/>
              </a:rPr>
              <a:t>bɪʁnә</a:t>
            </a:r>
            <a:r>
              <a:rPr lang="de-DE" altLang="en-DE" dirty="0">
                <a:ea typeface="ＭＳ Ｐゴシック" panose="020B0600070205080204" pitchFamily="34" charset="-128"/>
              </a:rPr>
              <a:t>]	 </a:t>
            </a:r>
            <a:endParaRPr lang="de-DE" altLang="de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	Robbe			[</a:t>
            </a:r>
            <a:r>
              <a:rPr lang="de-DE" altLang="en-DE" dirty="0" err="1">
                <a:ea typeface="ＭＳ Ｐゴシック" panose="020B0600070205080204" pitchFamily="34" charset="-128"/>
              </a:rPr>
              <a:t>ʁɔbә</a:t>
            </a:r>
            <a:r>
              <a:rPr lang="de-DE" altLang="en-DE" dirty="0">
                <a:ea typeface="ＭＳ Ｐゴシック" panose="020B0600070205080204" pitchFamily="34" charset="-128"/>
              </a:rPr>
              <a:t>]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In Wörtern wie </a:t>
            </a:r>
            <a:r>
              <a:rPr lang="de-DE" altLang="en-DE" i="1" dirty="0">
                <a:ea typeface="ＭＳ Ｐゴシック" panose="020B0600070205080204" pitchFamily="34" charset="-128"/>
              </a:rPr>
              <a:t>Kippe, Robbe, Mitte, Widder, Backe, Roggen, offen, Masse, lache, Komma, trenne, Hölle, irren </a:t>
            </a:r>
            <a:r>
              <a:rPr lang="de-DE" altLang="en-DE" dirty="0">
                <a:ea typeface="ＭＳ Ｐゴシック" panose="020B0600070205080204" pitchFamily="34" charset="-128"/>
              </a:rPr>
              <a:t>gehört der mediale Konsonant gleichzeitig zu beiden Silben. Der Konsonant ist </a:t>
            </a:r>
            <a:r>
              <a:rPr lang="de-DE" altLang="en-DE" dirty="0" err="1">
                <a:ea typeface="ＭＳ Ｐゴシック" panose="020B0600070205080204" pitchFamily="34" charset="-128"/>
              </a:rPr>
              <a:t>ambisyllabisch</a:t>
            </a:r>
            <a:r>
              <a:rPr lang="de-DE" altLang="en-DE" dirty="0">
                <a:ea typeface="ＭＳ Ｐゴシック" panose="020B0600070205080204" pitchFamily="34" charset="-128"/>
              </a:rPr>
              <a:t>.</a:t>
            </a:r>
          </a:p>
          <a:p>
            <a:endParaRPr lang="de-DE" altLang="de-DE" dirty="0"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5FFFE78-0AF6-0746-9EDD-93AD5F4C75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57853" y="2123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0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Datumsplatzhalter 3">
            <a:extLst>
              <a:ext uri="{FF2B5EF4-FFF2-40B4-BE49-F238E27FC236}">
                <a16:creationId xmlns:a16="http://schemas.microsoft.com/office/drawing/2014/main" id="{57F1A1C7-F2AA-7245-8D6E-C450F484412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B22C175-39FD-144E-8897-0A80A14994B7}" type="datetime1">
              <a:rPr lang="de-DE" altLang="de-DE" sz="1400"/>
              <a:pPr>
                <a:spcBef>
                  <a:spcPct val="0"/>
                </a:spcBef>
              </a:pPr>
              <a:t>13.06.20</a:t>
            </a:fld>
            <a:endParaRPr lang="de-DE" altLang="de-DE" sz="1400"/>
          </a:p>
        </p:txBody>
      </p:sp>
      <p:sp>
        <p:nvSpPr>
          <p:cNvPr id="23554" name="Foliennummernplatzhalter 5">
            <a:extLst>
              <a:ext uri="{FF2B5EF4-FFF2-40B4-BE49-F238E27FC236}">
                <a16:creationId xmlns:a16="http://schemas.microsoft.com/office/drawing/2014/main" id="{DDABE15A-738B-7B40-8B99-85A45BC65D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0325549-E84E-844E-A6D4-2A10F8DB986B}" type="slidenum">
              <a:rPr lang="de-DE" altLang="de-DE" sz="1400"/>
              <a:pPr>
                <a:spcBef>
                  <a:spcPct val="0"/>
                </a:spcBef>
              </a:pPr>
              <a:t>7</a:t>
            </a:fld>
            <a:endParaRPr lang="de-DE" altLang="de-DE" sz="140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8F117042-0F05-8142-92F2-3442538B19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5619" y="981076"/>
            <a:ext cx="10404087" cy="5038725"/>
          </a:xfrm>
        </p:spPr>
        <p:txBody>
          <a:bodyPr>
            <a:normAutofit fontScale="92500" lnSpcReduction="20000"/>
          </a:bodyPr>
          <a:lstStyle/>
          <a:p>
            <a:r>
              <a:rPr lang="de-DE" altLang="en-DE" dirty="0">
                <a:ea typeface="ＭＳ Ｐゴシック" panose="020B0600070205080204" pitchFamily="34" charset="-128"/>
              </a:rPr>
              <a:t>Dagegen kommen </a:t>
            </a:r>
            <a:r>
              <a:rPr lang="de-DE" altLang="en-DE" dirty="0">
                <a:solidFill>
                  <a:srgbClr val="2859F1"/>
                </a:solidFill>
                <a:ea typeface="ＭＳ Ｐゴシック" panose="020B0600070205080204" pitchFamily="34" charset="-128"/>
              </a:rPr>
              <a:t>gespannte Vokale </a:t>
            </a:r>
            <a:r>
              <a:rPr lang="de-DE" altLang="en-DE" dirty="0">
                <a:ea typeface="ＭＳ Ｐゴシック" panose="020B0600070205080204" pitchFamily="34" charset="-128"/>
              </a:rPr>
              <a:t>in offenen wie in geschlossenen Silben vor.</a:t>
            </a:r>
          </a:p>
          <a:p>
            <a:r>
              <a:rPr lang="de-DE" altLang="en-DE" b="1" dirty="0">
                <a:ea typeface="ＭＳ Ｐゴシック" panose="020B0600070205080204" pitchFamily="34" charset="-128"/>
              </a:rPr>
              <a:t>Am Ende des Worts: nur gespannte Vokale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  </a:t>
            </a:r>
            <a:r>
              <a:rPr lang="de-DE" altLang="en-DE" dirty="0" err="1">
                <a:ea typeface="ＭＳ Ｐゴシック" panose="020B0600070205080204" pitchFamily="34" charset="-128"/>
              </a:rPr>
              <a:t>Mútti</a:t>
            </a:r>
            <a:r>
              <a:rPr lang="de-DE" altLang="en-DE" dirty="0">
                <a:ea typeface="ＭＳ Ｐゴシック" panose="020B0600070205080204" pitchFamily="34" charset="-128"/>
              </a:rPr>
              <a:t>	 [</a:t>
            </a:r>
            <a:r>
              <a:rPr lang="de-DE" altLang="en-DE" dirty="0" err="1">
                <a:ea typeface="ＭＳ Ｐゴシック" panose="020B0600070205080204" pitchFamily="34" charset="-128"/>
              </a:rPr>
              <a:t>mʊti</a:t>
            </a:r>
            <a:r>
              <a:rPr lang="en-US" altLang="en-DE" dirty="0">
                <a:ea typeface="ＭＳ Ｐゴシック" panose="020B0600070205080204" pitchFamily="34" charset="-128"/>
              </a:rPr>
              <a:t>] 		</a:t>
            </a:r>
            <a:r>
              <a:rPr lang="de-DE" altLang="en-DE" dirty="0" err="1">
                <a:ea typeface="ＭＳ Ｐゴシック" panose="020B0600070205080204" pitchFamily="34" charset="-128"/>
              </a:rPr>
              <a:t>Ótto</a:t>
            </a:r>
            <a:r>
              <a:rPr lang="de-DE" altLang="en-DE" dirty="0">
                <a:ea typeface="ＭＳ Ｐゴシック" panose="020B0600070205080204" pitchFamily="34" charset="-128"/>
              </a:rPr>
              <a:t>	    [</a:t>
            </a:r>
            <a:r>
              <a:rPr lang="de-DE" altLang="en-DE" dirty="0" err="1">
                <a:ea typeface="ＭＳ Ｐゴシック" panose="020B0600070205080204" pitchFamily="34" charset="-128"/>
              </a:rPr>
              <a:t>Oto</a:t>
            </a:r>
            <a:r>
              <a:rPr lang="en-US" altLang="en-DE" dirty="0">
                <a:ea typeface="ＭＳ Ｐゴシック" panose="020B0600070205080204" pitchFamily="34" charset="-128"/>
              </a:rPr>
              <a:t>]</a:t>
            </a:r>
            <a:r>
              <a:rPr lang="de-DE" altLang="en-DE" dirty="0">
                <a:ea typeface="ＭＳ Ｐゴシック" panose="020B0600070205080204" pitchFamily="34" charset="-128"/>
              </a:rPr>
              <a:t>	*</a:t>
            </a:r>
            <a:r>
              <a:rPr lang="en-US" altLang="en-DE" dirty="0">
                <a:ea typeface="ＭＳ Ｐゴシック" panose="020B0600070205080204" pitchFamily="34" charset="-128"/>
              </a:rPr>
              <a:t>[</a:t>
            </a:r>
            <a:r>
              <a:rPr lang="de-DE" altLang="en-DE" dirty="0" err="1">
                <a:ea typeface="ＭＳ Ｐゴシック" panose="020B0600070205080204" pitchFamily="34" charset="-128"/>
              </a:rPr>
              <a:t>Otɔ</a:t>
            </a:r>
            <a:r>
              <a:rPr lang="en-US" altLang="en-DE" dirty="0">
                <a:ea typeface="ＭＳ Ｐゴシック" panose="020B0600070205080204" pitchFamily="34" charset="-128"/>
              </a:rPr>
              <a:t> ]</a:t>
            </a:r>
            <a:r>
              <a:rPr lang="de-DE" altLang="en-DE" dirty="0">
                <a:ea typeface="ＭＳ Ｐゴシック" panose="020B0600070205080204" pitchFamily="34" charset="-128"/>
              </a:rPr>
              <a:t> 			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  </a:t>
            </a:r>
            <a:r>
              <a:rPr lang="de-DE" altLang="en-DE" dirty="0" err="1">
                <a:ea typeface="ＭＳ Ｐゴシック" panose="020B0600070205080204" pitchFamily="34" charset="-128"/>
              </a:rPr>
              <a:t>Áuto</a:t>
            </a:r>
            <a:r>
              <a:rPr lang="de-DE" altLang="en-DE" dirty="0">
                <a:ea typeface="ＭＳ Ｐゴシック" panose="020B0600070205080204" pitchFamily="34" charset="-128"/>
              </a:rPr>
              <a:t>	 [</a:t>
            </a:r>
            <a:r>
              <a:rPr lang="de-DE" altLang="en-DE" dirty="0" err="1">
                <a:ea typeface="ＭＳ Ｐゴシック" panose="020B0600070205080204" pitchFamily="34" charset="-128"/>
              </a:rPr>
              <a:t>aʊ̯to</a:t>
            </a:r>
            <a:r>
              <a:rPr lang="fr-FR" altLang="en-DE" dirty="0">
                <a:ea typeface="ＭＳ Ｐゴシック" panose="020B0600070205080204" pitchFamily="34" charset="-128"/>
              </a:rPr>
              <a:t>]			</a:t>
            </a:r>
            <a:r>
              <a:rPr lang="de-DE" altLang="en-DE" dirty="0" err="1">
                <a:ea typeface="ＭＳ Ｐゴシック" panose="020B0600070205080204" pitchFamily="34" charset="-128"/>
              </a:rPr>
              <a:t>Káffee</a:t>
            </a:r>
            <a:r>
              <a:rPr lang="de-DE" altLang="en-DE" dirty="0">
                <a:ea typeface="ＭＳ Ｐゴシック" panose="020B0600070205080204" pitchFamily="34" charset="-128"/>
              </a:rPr>
              <a:t>     [</a:t>
            </a:r>
            <a:r>
              <a:rPr lang="en-US" altLang="en-DE" dirty="0" err="1">
                <a:ea typeface="ＭＳ Ｐゴシック" panose="020B0600070205080204" pitchFamily="34" charset="-128"/>
              </a:rPr>
              <a:t>kafe</a:t>
            </a:r>
            <a:r>
              <a:rPr lang="en-US" altLang="en-DE" dirty="0">
                <a:ea typeface="ＭＳ Ｐゴシック" panose="020B0600070205080204" pitchFamily="34" charset="-128"/>
              </a:rPr>
              <a:t>]</a:t>
            </a:r>
            <a:r>
              <a:rPr lang="de-DE" altLang="en-DE" dirty="0">
                <a:ea typeface="ＭＳ Ｐゴシック" panose="020B0600070205080204" pitchFamily="34" charset="-128"/>
              </a:rPr>
              <a:t>	*[</a:t>
            </a:r>
            <a:r>
              <a:rPr lang="de-DE" altLang="en-DE" dirty="0" err="1">
                <a:ea typeface="ＭＳ Ｐゴシック" panose="020B0600070205080204" pitchFamily="34" charset="-128"/>
              </a:rPr>
              <a:t>kafε</a:t>
            </a:r>
            <a:r>
              <a:rPr lang="de-DE" altLang="en-DE" dirty="0">
                <a:ea typeface="ＭＳ Ｐゴシック" panose="020B0600070205080204" pitchFamily="34" charset="-128"/>
              </a:rPr>
              <a:t>] 		</a:t>
            </a:r>
          </a:p>
          <a:p>
            <a:r>
              <a:rPr lang="de-DE" altLang="en-DE" b="1" dirty="0">
                <a:ea typeface="ＭＳ Ｐゴシック" panose="020B0600070205080204" pitchFamily="34" charset="-128"/>
              </a:rPr>
              <a:t>Offene Silbe in wortinterner Position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  Ökonomie	 </a:t>
            </a:r>
            <a:r>
              <a:rPr lang="it-IT" altLang="en-DE" dirty="0">
                <a:ea typeface="ＭＳ Ｐゴシック" panose="020B0600070205080204" pitchFamily="34" charset="-128"/>
              </a:rPr>
              <a:t>[</a:t>
            </a:r>
            <a:r>
              <a:rPr lang="it-IT" altLang="en-DE" dirty="0" err="1">
                <a:ea typeface="ＭＳ Ｐゴシック" panose="020B0600070205080204" pitchFamily="34" charset="-128"/>
              </a:rPr>
              <a:t>ø.ko.no.mi</a:t>
            </a:r>
            <a:r>
              <a:rPr lang="it-IT" altLang="en-DE" dirty="0">
                <a:ea typeface="ＭＳ Ｐゴシック" panose="020B0600070205080204" pitchFamily="34" charset="-128"/>
              </a:rPr>
              <a:t>:]</a:t>
            </a:r>
            <a:r>
              <a:rPr lang="de-DE" altLang="en-DE" dirty="0">
                <a:ea typeface="ＭＳ Ｐゴシック" panose="020B0600070205080204" pitchFamily="34" charset="-128"/>
              </a:rPr>
              <a:t>		</a:t>
            </a:r>
            <a:r>
              <a:rPr lang="de-DE" altLang="en-DE" dirty="0" err="1">
                <a:ea typeface="ＭＳ Ｐゴシック" panose="020B0600070205080204" pitchFamily="34" charset="-128"/>
              </a:rPr>
              <a:t>Metáll</a:t>
            </a:r>
            <a:r>
              <a:rPr lang="de-DE" altLang="en-DE" dirty="0">
                <a:ea typeface="ＭＳ Ｐゴシック" panose="020B0600070205080204" pitchFamily="34" charset="-128"/>
              </a:rPr>
              <a:t>	[</a:t>
            </a:r>
            <a:r>
              <a:rPr lang="en-US" altLang="en-DE" dirty="0" err="1">
                <a:ea typeface="ＭＳ Ｐゴシック" panose="020B0600070205080204" pitchFamily="34" charset="-128"/>
              </a:rPr>
              <a:t>me.tal</a:t>
            </a:r>
            <a:r>
              <a:rPr lang="de-DE" altLang="en-DE" dirty="0">
                <a:ea typeface="ＭＳ Ｐゴシック" panose="020B0600070205080204" pitchFamily="34" charset="-128"/>
              </a:rPr>
              <a:t>]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  </a:t>
            </a:r>
            <a:r>
              <a:rPr lang="de-DE" altLang="en-DE" dirty="0" err="1">
                <a:ea typeface="ＭＳ Ｐゴシック" panose="020B0600070205080204" pitchFamily="34" charset="-128"/>
              </a:rPr>
              <a:t>kulinárisch</a:t>
            </a:r>
            <a:r>
              <a:rPr lang="de-DE" altLang="en-DE" dirty="0">
                <a:ea typeface="ＭＳ Ｐゴシック" panose="020B0600070205080204" pitchFamily="34" charset="-128"/>
              </a:rPr>
              <a:t>	 [ku.li.na:.</a:t>
            </a:r>
            <a:r>
              <a:rPr lang="de-DE" altLang="en-DE" dirty="0" err="1">
                <a:ea typeface="ＭＳ Ｐゴシック" panose="020B0600070205080204" pitchFamily="34" charset="-128"/>
              </a:rPr>
              <a:t>ʁɪ</a:t>
            </a:r>
            <a:r>
              <a:rPr lang="de-DE" altLang="en-DE" dirty="0">
                <a:ea typeface="ＭＳ Ｐゴシック" panose="020B0600070205080204" pitchFamily="34" charset="-128"/>
              </a:rPr>
              <a:t>∫]</a:t>
            </a:r>
          </a:p>
          <a:p>
            <a:r>
              <a:rPr lang="de-DE" altLang="en-DE" b="1" dirty="0">
                <a:ea typeface="ＭＳ Ｐゴシック" panose="020B0600070205080204" pitchFamily="34" charset="-128"/>
              </a:rPr>
              <a:t>Geschlossene Silbe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Lohn	[</a:t>
            </a:r>
            <a:r>
              <a:rPr lang="de-DE" altLang="en-DE" dirty="0" err="1">
                <a:ea typeface="ＭＳ Ｐゴシック" panose="020B0600070205080204" pitchFamily="34" charset="-128"/>
              </a:rPr>
              <a:t>lo:n</a:t>
            </a:r>
            <a:r>
              <a:rPr lang="de-DE" altLang="en-DE" dirty="0">
                <a:ea typeface="ＭＳ Ｐゴシック" panose="020B0600070205080204" pitchFamily="34" charset="-128"/>
              </a:rPr>
              <a:t>]			 Hut	[</a:t>
            </a:r>
            <a:r>
              <a:rPr lang="de-DE" altLang="en-DE" dirty="0" err="1">
                <a:ea typeface="ＭＳ Ｐゴシック" panose="020B0600070205080204" pitchFamily="34" charset="-128"/>
              </a:rPr>
              <a:t>hu:t</a:t>
            </a:r>
            <a:r>
              <a:rPr lang="de-DE" altLang="en-DE" dirty="0">
                <a:ea typeface="ＭＳ Ｐゴシック" panose="020B0600070205080204" pitchFamily="34" charset="-128"/>
              </a:rPr>
              <a:t>]</a:t>
            </a:r>
          </a:p>
          <a:p>
            <a:r>
              <a:rPr lang="fr-FR" altLang="en-DE" b="1" dirty="0" err="1">
                <a:ea typeface="ＭＳ Ｐゴシック" panose="020B0600070205080204" pitchFamily="34" charset="-128"/>
              </a:rPr>
              <a:t>Hiatposition</a:t>
            </a:r>
            <a:endParaRPr lang="de-DE" altLang="en-DE" b="1" dirty="0">
              <a:ea typeface="ＭＳ Ｐゴシック" panose="020B0600070205080204" pitchFamily="34" charset="-128"/>
            </a:endParaRPr>
          </a:p>
          <a:p>
            <a:r>
              <a:rPr lang="fr-FR" altLang="en-DE" dirty="0">
                <a:ea typeface="ＭＳ Ｐゴシック" panose="020B0600070205080204" pitchFamily="34" charset="-128"/>
              </a:rPr>
              <a:t>  </a:t>
            </a:r>
            <a:r>
              <a:rPr lang="fr-FR" altLang="en-DE" dirty="0" err="1">
                <a:ea typeface="ＭＳ Ｐゴシック" panose="020B0600070205080204" pitchFamily="34" charset="-128"/>
              </a:rPr>
              <a:t>Día</a:t>
            </a:r>
            <a:r>
              <a:rPr lang="de-DE" altLang="en-DE" dirty="0">
                <a:ea typeface="ＭＳ Ｐゴシック" panose="020B0600070205080204" pitchFamily="34" charset="-128"/>
              </a:rPr>
              <a:t>	 </a:t>
            </a:r>
            <a:r>
              <a:rPr lang="fr-FR" altLang="en-DE" dirty="0">
                <a:ea typeface="ＭＳ Ｐゴシック" panose="020B0600070205080204" pitchFamily="34" charset="-128"/>
              </a:rPr>
              <a:t>[</a:t>
            </a:r>
            <a:r>
              <a:rPr lang="fr-FR" altLang="en-DE" dirty="0" err="1">
                <a:ea typeface="ＭＳ Ｐゴシック" panose="020B0600070205080204" pitchFamily="34" charset="-128"/>
              </a:rPr>
              <a:t>di:.a</a:t>
            </a:r>
            <a:r>
              <a:rPr lang="fr-FR" altLang="en-DE" dirty="0">
                <a:ea typeface="ＭＳ Ｐゴシック" panose="020B0600070205080204" pitchFamily="34" charset="-128"/>
              </a:rPr>
              <a:t>]    		</a:t>
            </a:r>
            <a:r>
              <a:rPr lang="de-DE" altLang="en-DE" dirty="0" err="1">
                <a:ea typeface="ＭＳ Ｐゴシック" panose="020B0600070205080204" pitchFamily="34" charset="-128"/>
              </a:rPr>
              <a:t>Oáse</a:t>
            </a:r>
            <a:r>
              <a:rPr lang="de-DE" altLang="en-DE" dirty="0">
                <a:ea typeface="ＭＳ Ｐゴシック" panose="020B0600070205080204" pitchFamily="34" charset="-128"/>
              </a:rPr>
              <a:t>	 </a:t>
            </a:r>
            <a:r>
              <a:rPr lang="it-IT" altLang="en-DE" dirty="0">
                <a:ea typeface="ＭＳ Ｐゴシック" panose="020B0600070205080204" pitchFamily="34" charset="-128"/>
              </a:rPr>
              <a:t>[o.a:.</a:t>
            </a:r>
            <a:r>
              <a:rPr lang="it-IT" altLang="en-DE" dirty="0" err="1">
                <a:ea typeface="ＭＳ Ｐゴシック" panose="020B0600070205080204" pitchFamily="34" charset="-128"/>
              </a:rPr>
              <a:t>z</a:t>
            </a:r>
            <a:r>
              <a:rPr lang="de-DE" altLang="en-DE" dirty="0" err="1">
                <a:ea typeface="ＭＳ Ｐゴシック" panose="020B0600070205080204" pitchFamily="34" charset="-128"/>
              </a:rPr>
              <a:t>ә</a:t>
            </a:r>
            <a:r>
              <a:rPr lang="it-IT" altLang="en-DE" dirty="0">
                <a:ea typeface="ＭＳ Ｐゴシック" panose="020B0600070205080204" pitchFamily="34" charset="-128"/>
              </a:rPr>
              <a:t>]</a:t>
            </a:r>
            <a:endParaRPr lang="de-DE" altLang="en-DE" dirty="0"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E1BB909-3D55-E345-AD8C-497A77210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3581" y="3863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Datumsplatzhalter 3">
            <a:extLst>
              <a:ext uri="{FF2B5EF4-FFF2-40B4-BE49-F238E27FC236}">
                <a16:creationId xmlns:a16="http://schemas.microsoft.com/office/drawing/2014/main" id="{1A489FC3-6760-844F-95A4-5E4A9201F89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C0F2651-08BE-C24E-9D48-C5CA5556EFC2}" type="datetime1">
              <a:rPr lang="de-DE" altLang="de-DE" sz="1400"/>
              <a:pPr>
                <a:spcBef>
                  <a:spcPct val="0"/>
                </a:spcBef>
              </a:pPr>
              <a:t>13.06.20</a:t>
            </a:fld>
            <a:endParaRPr lang="de-DE" altLang="de-DE" sz="1400"/>
          </a:p>
        </p:txBody>
      </p:sp>
      <p:sp>
        <p:nvSpPr>
          <p:cNvPr id="29698" name="Foliennummernplatzhalter 5">
            <a:extLst>
              <a:ext uri="{FF2B5EF4-FFF2-40B4-BE49-F238E27FC236}">
                <a16:creationId xmlns:a16="http://schemas.microsoft.com/office/drawing/2014/main" id="{5A9E6990-F85C-E648-A7D3-5DD60F4CD4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43B06B9-2570-4648-8561-D09D5A978B24}" type="slidenum">
              <a:rPr lang="de-DE" altLang="de-DE" sz="1400"/>
              <a:pPr>
                <a:spcBef>
                  <a:spcPct val="0"/>
                </a:spcBef>
              </a:pPr>
              <a:t>8</a:t>
            </a:fld>
            <a:endParaRPr lang="de-DE" altLang="de-DE" sz="1400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8BB09FC7-EC6C-3448-B63A-83ABFE890E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6771" y="981076"/>
            <a:ext cx="11112092" cy="5038725"/>
          </a:xfrm>
        </p:spPr>
        <p:txBody>
          <a:bodyPr>
            <a:normAutofit lnSpcReduction="10000"/>
          </a:bodyPr>
          <a:lstStyle/>
          <a:p>
            <a:r>
              <a:rPr lang="de-DE" altLang="en-DE" dirty="0">
                <a:solidFill>
                  <a:srgbClr val="2859F1"/>
                </a:solidFill>
                <a:ea typeface="ＭＳ Ｐゴシック" panose="020B0600070205080204" pitchFamily="34" charset="-128"/>
              </a:rPr>
              <a:t>Zweiter Unterschied zwischen ungespannten und gespannten Vokalen: Länge der Vokale unter Betonung</a:t>
            </a:r>
            <a:r>
              <a:rPr lang="de-DE" altLang="en-DE" dirty="0">
                <a:ea typeface="ＭＳ Ｐゴシック" panose="020B0600070205080204" pitchFamily="34" charset="-128"/>
              </a:rPr>
              <a:t>. 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Ungespannte Vokale sind immer kurz, egal, ob sie betont oder unbetont sind.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Gespannte Vokale haben jedoch eine variable Länge, abhängig von der Betonung. 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 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Gespannte Vokale mit Hauptbetonung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	</a:t>
            </a:r>
            <a:r>
              <a:rPr lang="de-DE" altLang="en-DE" dirty="0" err="1">
                <a:ea typeface="ＭＳ Ｐゴシック" panose="020B0600070205080204" pitchFamily="34" charset="-128"/>
              </a:rPr>
              <a:t>Bésen</a:t>
            </a:r>
            <a:r>
              <a:rPr lang="de-DE" altLang="en-DE" dirty="0">
                <a:ea typeface="ＭＳ Ｐゴシック" panose="020B0600070205080204" pitchFamily="34" charset="-128"/>
              </a:rPr>
              <a:t>			[</a:t>
            </a:r>
            <a:r>
              <a:rPr lang="de-DE" altLang="en-DE" dirty="0" err="1">
                <a:ea typeface="ＭＳ Ｐゴシック" panose="020B0600070205080204" pitchFamily="34" charset="-128"/>
              </a:rPr>
              <a:t>be</a:t>
            </a:r>
            <a:r>
              <a:rPr lang="de-DE" altLang="en-DE" dirty="0">
                <a:ea typeface="ＭＳ Ｐゴシック" panose="020B0600070205080204" pitchFamily="34" charset="-128"/>
              </a:rPr>
              <a:t>:.</a:t>
            </a:r>
            <a:r>
              <a:rPr lang="de-DE" altLang="en-DE" dirty="0" err="1">
                <a:ea typeface="ＭＳ Ｐゴシック" panose="020B0600070205080204" pitchFamily="34" charset="-128"/>
              </a:rPr>
              <a:t>zņ</a:t>
            </a:r>
            <a:r>
              <a:rPr lang="de-DE" altLang="en-DE" dirty="0">
                <a:ea typeface="ＭＳ Ｐゴシック" panose="020B0600070205080204" pitchFamily="34" charset="-128"/>
              </a:rPr>
              <a:t>]				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	Hut			[</a:t>
            </a:r>
            <a:r>
              <a:rPr lang="de-DE" altLang="en-DE" dirty="0" err="1">
                <a:ea typeface="ＭＳ Ｐゴシック" panose="020B0600070205080204" pitchFamily="34" charset="-128"/>
              </a:rPr>
              <a:t>hu:t</a:t>
            </a:r>
            <a:r>
              <a:rPr lang="de-DE" altLang="en-DE" dirty="0">
                <a:ea typeface="ＭＳ Ｐゴシック" panose="020B0600070205080204" pitchFamily="34" charset="-128"/>
              </a:rPr>
              <a:t>]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	</a:t>
            </a:r>
            <a:r>
              <a:rPr lang="de-DE" altLang="en-DE" dirty="0" err="1">
                <a:ea typeface="ＭＳ Ｐゴシック" panose="020B0600070205080204" pitchFamily="34" charset="-128"/>
              </a:rPr>
              <a:t>Nóte</a:t>
            </a:r>
            <a:r>
              <a:rPr lang="de-DE" altLang="en-DE" dirty="0">
                <a:ea typeface="ＭＳ Ｐゴシック" panose="020B0600070205080204" pitchFamily="34" charset="-128"/>
              </a:rPr>
              <a:t>			[</a:t>
            </a:r>
            <a:r>
              <a:rPr lang="de-DE" altLang="en-DE" dirty="0" err="1">
                <a:ea typeface="ＭＳ Ｐゴシック" panose="020B0600070205080204" pitchFamily="34" charset="-128"/>
              </a:rPr>
              <a:t>no</a:t>
            </a:r>
            <a:r>
              <a:rPr lang="de-DE" altLang="en-DE" dirty="0">
                <a:ea typeface="ＭＳ Ｐゴシック" panose="020B0600070205080204" pitchFamily="34" charset="-128"/>
              </a:rPr>
              <a:t>:.</a:t>
            </a:r>
            <a:r>
              <a:rPr lang="de-DE" altLang="en-DE" dirty="0" err="1">
                <a:ea typeface="ＭＳ Ｐゴシック" panose="020B0600070205080204" pitchFamily="34" charset="-128"/>
              </a:rPr>
              <a:t>tә</a:t>
            </a:r>
            <a:r>
              <a:rPr lang="de-DE" altLang="en-DE" dirty="0">
                <a:ea typeface="ＭＳ Ｐゴシック" panose="020B0600070205080204" pitchFamily="34" charset="-128"/>
              </a:rPr>
              <a:t>]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 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AB27BCC-2EA5-C841-A019-7BCBB013FD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5168" y="1004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0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Datumsplatzhalter 3">
            <a:extLst>
              <a:ext uri="{FF2B5EF4-FFF2-40B4-BE49-F238E27FC236}">
                <a16:creationId xmlns:a16="http://schemas.microsoft.com/office/drawing/2014/main" id="{FF3ED350-95BF-B84E-A88D-37FB4EC6F97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4DC5C45-77E4-F040-A170-A8CEAFE373CD}" type="datetime1">
              <a:rPr lang="de-DE" altLang="de-DE" sz="1400"/>
              <a:pPr>
                <a:spcBef>
                  <a:spcPct val="0"/>
                </a:spcBef>
              </a:pPr>
              <a:t>13.06.20</a:t>
            </a:fld>
            <a:endParaRPr lang="de-DE" altLang="de-DE" sz="1400"/>
          </a:p>
        </p:txBody>
      </p:sp>
      <p:sp>
        <p:nvSpPr>
          <p:cNvPr id="33794" name="Foliennummernplatzhalter 5">
            <a:extLst>
              <a:ext uri="{FF2B5EF4-FFF2-40B4-BE49-F238E27FC236}">
                <a16:creationId xmlns:a16="http://schemas.microsoft.com/office/drawing/2014/main" id="{5A8CBD1C-6C8D-A348-8907-3C615DE5B1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C53DDFA-901D-8144-98D3-6B4B86ED2D2E}" type="slidenum">
              <a:rPr lang="de-DE" altLang="de-DE" sz="1400"/>
              <a:pPr>
                <a:spcBef>
                  <a:spcPct val="0"/>
                </a:spcBef>
              </a:pPr>
              <a:t>9</a:t>
            </a:fld>
            <a:endParaRPr lang="de-DE" altLang="de-DE" sz="1400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C8E41950-06BA-1148-A26F-9987178842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9501" y="981076"/>
            <a:ext cx="11600204" cy="5038725"/>
          </a:xfrm>
        </p:spPr>
        <p:txBody>
          <a:bodyPr>
            <a:normAutofit/>
          </a:bodyPr>
          <a:lstStyle/>
          <a:p>
            <a:r>
              <a:rPr lang="de-DE" altLang="en-DE" dirty="0">
                <a:solidFill>
                  <a:srgbClr val="2859F1"/>
                </a:solidFill>
                <a:ea typeface="ＭＳ Ｐゴシック" panose="020B0600070205080204" pitchFamily="34" charset="-128"/>
              </a:rPr>
              <a:t>Dritter Unterschied zwischen gespannten und ungespannten Vokalen:</a:t>
            </a:r>
          </a:p>
          <a:p>
            <a:r>
              <a:rPr lang="de-DE" altLang="en-DE" dirty="0">
                <a:solidFill>
                  <a:srgbClr val="2859F1"/>
                </a:solidFill>
                <a:ea typeface="ＭＳ Ｐゴシック" panose="020B0600070205080204" pitchFamily="34" charset="-128"/>
              </a:rPr>
              <a:t>Anzahl von (nicht-</a:t>
            </a:r>
            <a:r>
              <a:rPr lang="de-DE" altLang="en-DE" dirty="0" err="1">
                <a:solidFill>
                  <a:srgbClr val="2859F1"/>
                </a:solidFill>
                <a:ea typeface="ＭＳ Ｐゴシック" panose="020B0600070205080204" pitchFamily="34" charset="-128"/>
              </a:rPr>
              <a:t>appendikalen</a:t>
            </a:r>
            <a:r>
              <a:rPr lang="de-DE" altLang="en-DE" dirty="0">
                <a:solidFill>
                  <a:srgbClr val="2859F1"/>
                </a:solidFill>
                <a:ea typeface="ＭＳ Ｐゴシック" panose="020B0600070205080204" pitchFamily="34" charset="-128"/>
              </a:rPr>
              <a:t>) Konsonanten in der Koda (Reimpositionen)</a:t>
            </a:r>
            <a:r>
              <a:rPr lang="de-DE" altLang="en-DE" dirty="0">
                <a:ea typeface="ＭＳ Ｐゴシック" panose="020B0600070205080204" pitchFamily="34" charset="-128"/>
              </a:rPr>
              <a:t>. 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Ungespannte Vokale können von maximal zwei nicht-</a:t>
            </a:r>
            <a:r>
              <a:rPr lang="de-DE" altLang="en-DE" dirty="0" err="1">
                <a:ea typeface="ＭＳ Ｐゴシック" panose="020B0600070205080204" pitchFamily="34" charset="-128"/>
              </a:rPr>
              <a:t>appendikalen</a:t>
            </a:r>
            <a:r>
              <a:rPr lang="de-DE" altLang="en-DE" dirty="0">
                <a:ea typeface="ＭＳ Ｐゴシック" panose="020B0600070205080204" pitchFamily="34" charset="-128"/>
              </a:rPr>
              <a:t> Konsonanten in der Silbe gefolgt werden.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  <a:p>
            <a:r>
              <a:rPr lang="de-DE" altLang="en-DE" dirty="0">
                <a:ea typeface="ＭＳ Ｐゴシック" panose="020B0600070205080204" pitchFamily="34" charset="-128"/>
              </a:rPr>
              <a:t>Lump	[</a:t>
            </a:r>
            <a:r>
              <a:rPr lang="fr-FR" altLang="en-DE" dirty="0">
                <a:ea typeface="ＭＳ Ｐゴシック" panose="020B0600070205080204" pitchFamily="34" charset="-128"/>
              </a:rPr>
              <a:t>l</a:t>
            </a:r>
            <a:r>
              <a:rPr lang="de-DE" altLang="en-DE" dirty="0" err="1">
                <a:ea typeface="ＭＳ Ｐゴシック" panose="020B0600070205080204" pitchFamily="34" charset="-128"/>
              </a:rPr>
              <a:t>ʊ</a:t>
            </a:r>
            <a:r>
              <a:rPr lang="fr-FR" altLang="en-DE" dirty="0" err="1">
                <a:ea typeface="ＭＳ Ｐゴシック" panose="020B0600070205080204" pitchFamily="34" charset="-128"/>
              </a:rPr>
              <a:t>mp</a:t>
            </a:r>
            <a:r>
              <a:rPr lang="de-DE" altLang="en-DE" dirty="0">
                <a:ea typeface="ＭＳ Ｐゴシック" panose="020B0600070205080204" pitchFamily="34" charset="-128"/>
              </a:rPr>
              <a:t>] 	*[</a:t>
            </a:r>
            <a:r>
              <a:rPr lang="fr-FR" altLang="en-DE" dirty="0">
                <a:ea typeface="ＭＳ Ｐゴシック" panose="020B0600070205080204" pitchFamily="34" charset="-128"/>
              </a:rPr>
              <a:t>l</a:t>
            </a:r>
            <a:r>
              <a:rPr lang="de-DE" altLang="en-DE" dirty="0" err="1">
                <a:ea typeface="ＭＳ Ｐゴシック" panose="020B0600070205080204" pitchFamily="34" charset="-128"/>
              </a:rPr>
              <a:t>ʊ</a:t>
            </a:r>
            <a:r>
              <a:rPr lang="fr-FR" altLang="en-DE" dirty="0" err="1">
                <a:ea typeface="ＭＳ Ｐゴシック" panose="020B0600070205080204" pitchFamily="34" charset="-128"/>
              </a:rPr>
              <a:t>lmp</a:t>
            </a:r>
            <a:r>
              <a:rPr lang="de-DE" altLang="en-DE" dirty="0">
                <a:ea typeface="ＭＳ Ｐゴシック" panose="020B0600070205080204" pitchFamily="34" charset="-128"/>
              </a:rPr>
              <a:t>]		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flink	[</a:t>
            </a:r>
            <a:r>
              <a:rPr lang="en-US" altLang="en-DE" dirty="0" err="1">
                <a:ea typeface="ＭＳ Ｐゴシック" panose="020B0600070205080204" pitchFamily="34" charset="-128"/>
              </a:rPr>
              <a:t>fl</a:t>
            </a:r>
            <a:r>
              <a:rPr lang="de-DE" altLang="en-DE" dirty="0" err="1">
                <a:ea typeface="ＭＳ Ｐゴシック" panose="020B0600070205080204" pitchFamily="34" charset="-128"/>
              </a:rPr>
              <a:t>ɪŋ</a:t>
            </a:r>
            <a:r>
              <a:rPr lang="en-US" altLang="en-DE" dirty="0">
                <a:ea typeface="ＭＳ Ｐゴシック" panose="020B0600070205080204" pitchFamily="34" charset="-128"/>
              </a:rPr>
              <a:t>k</a:t>
            </a:r>
            <a:r>
              <a:rPr lang="de-DE" altLang="en-DE" dirty="0">
                <a:ea typeface="ＭＳ Ｐゴシック" panose="020B0600070205080204" pitchFamily="34" charset="-128"/>
              </a:rPr>
              <a:t>] 	*[</a:t>
            </a:r>
            <a:r>
              <a:rPr lang="en-US" altLang="en-DE" dirty="0" err="1">
                <a:ea typeface="ＭＳ Ｐゴシック" panose="020B0600070205080204" pitchFamily="34" charset="-128"/>
              </a:rPr>
              <a:t>fl</a:t>
            </a:r>
            <a:r>
              <a:rPr lang="de-DE" altLang="en-DE" dirty="0" err="1">
                <a:ea typeface="ＭＳ Ｐゴシック" panose="020B0600070205080204" pitchFamily="34" charset="-128"/>
              </a:rPr>
              <a:t>ɪʁŋ</a:t>
            </a:r>
            <a:r>
              <a:rPr lang="en-US" altLang="en-DE" dirty="0">
                <a:ea typeface="ＭＳ Ｐゴシック" panose="020B0600070205080204" pitchFamily="34" charset="-128"/>
              </a:rPr>
              <a:t>k</a:t>
            </a:r>
            <a:r>
              <a:rPr lang="de-DE" altLang="en-DE" dirty="0">
                <a:ea typeface="ＭＳ Ｐゴシック" panose="020B0600070205080204" pitchFamily="34" charset="-128"/>
              </a:rPr>
              <a:t>]</a:t>
            </a:r>
          </a:p>
          <a:p>
            <a:r>
              <a:rPr lang="de-DE" altLang="en-DE" dirty="0">
                <a:ea typeface="ＭＳ Ｐゴシック" panose="020B0600070205080204" pitchFamily="34" charset="-128"/>
              </a:rPr>
              <a:t>Helm	[</a:t>
            </a:r>
            <a:r>
              <a:rPr lang="de-DE" altLang="en-DE" dirty="0" err="1">
                <a:ea typeface="ＭＳ Ｐゴシック" panose="020B0600070205080204" pitchFamily="34" charset="-128"/>
              </a:rPr>
              <a:t>hεlm</a:t>
            </a:r>
            <a:r>
              <a:rPr lang="de-DE" altLang="en-DE" dirty="0">
                <a:ea typeface="ＭＳ Ｐゴシック" panose="020B0600070205080204" pitchFamily="34" charset="-128"/>
              </a:rPr>
              <a:t>] 	*[</a:t>
            </a:r>
            <a:r>
              <a:rPr lang="de-DE" altLang="en-DE" dirty="0" err="1">
                <a:ea typeface="ＭＳ Ｐゴシック" panose="020B0600070205080204" pitchFamily="34" charset="-128"/>
              </a:rPr>
              <a:t>hεlmp</a:t>
            </a:r>
            <a:r>
              <a:rPr lang="de-DE" altLang="en-DE" dirty="0">
                <a:ea typeface="ＭＳ Ｐゴシック" panose="020B0600070205080204" pitchFamily="34" charset="-128"/>
              </a:rPr>
              <a:t>]</a:t>
            </a:r>
          </a:p>
          <a:p>
            <a:endParaRPr lang="de-DE" altLang="en-DE" dirty="0">
              <a:ea typeface="ＭＳ Ｐゴシック" panose="020B0600070205080204" pitchFamily="34" charset="-128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B137997-6247-FE41-AFCE-B94B33E0B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9699" y="2381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6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1953</Words>
  <Application>Microsoft Macintosh PowerPoint</Application>
  <PresentationFormat>Widescreen</PresentationFormat>
  <Paragraphs>276</Paragraphs>
  <Slides>29</Slides>
  <Notes>27</Notes>
  <HiddenSlides>0</HiddenSlides>
  <MMClips>25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Palatino</vt:lpstr>
      <vt:lpstr>Symbol</vt:lpstr>
      <vt:lpstr>Times</vt:lpstr>
      <vt:lpstr>Times New Roman</vt:lpstr>
      <vt:lpstr>Office Theme</vt:lpstr>
      <vt:lpstr>Phänomene der Phonologie</vt:lpstr>
      <vt:lpstr>       9 Vokale und Schwa</vt:lpstr>
      <vt:lpstr>PowerPoint Presentation</vt:lpstr>
      <vt:lpstr>PowerPoint Presentation</vt:lpstr>
      <vt:lpstr>Gespannte und ungespannte Vokale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Schwa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Phänomene der Phonologie</dc:title>
  <dc:creator>Microsoft Office User</dc:creator>
  <cp:lastModifiedBy>Caroline Fery</cp:lastModifiedBy>
  <cp:revision>74</cp:revision>
  <dcterms:created xsi:type="dcterms:W3CDTF">2020-04-10T15:51:35Z</dcterms:created>
  <dcterms:modified xsi:type="dcterms:W3CDTF">2020-06-13T13:48:41Z</dcterms:modified>
</cp:coreProperties>
</file>