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75" r:id="rId3"/>
    <p:sldId id="376" r:id="rId4"/>
    <p:sldId id="431" r:id="rId5"/>
    <p:sldId id="428" r:id="rId6"/>
    <p:sldId id="403" r:id="rId7"/>
    <p:sldId id="386" r:id="rId8"/>
    <p:sldId id="404" r:id="rId9"/>
    <p:sldId id="429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30" r:id="rId28"/>
    <p:sldId id="423" r:id="rId29"/>
    <p:sldId id="424" r:id="rId30"/>
    <p:sldId id="425" r:id="rId31"/>
    <p:sldId id="432" r:id="rId32"/>
    <p:sldId id="426" r:id="rId33"/>
    <p:sldId id="296" r:id="rId3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4"/>
    <p:restoredTop sz="94663"/>
  </p:normalViewPr>
  <p:slideViewPr>
    <p:cSldViewPr snapToGrid="0" snapToObjects="1">
      <p:cViewPr varScale="1">
        <p:scale>
          <a:sx n="91" d="100"/>
          <a:sy n="91" d="100"/>
        </p:scale>
        <p:origin x="192" y="3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BFC05-5DA6-DB4E-BFF6-A90D0569D9B6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B7B90-09E6-B448-81A0-E0D46ABC3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6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F20EBD1-7D5D-2943-8B39-A6729DEDE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C983110-92DB-CD48-BD38-CC2C4340147C}" type="slidenum">
              <a:rPr lang="de-DE" altLang="en-US" sz="1200"/>
              <a:pPr/>
              <a:t>2</a:t>
            </a:fld>
            <a:endParaRPr lang="de-DE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AAE139-76C3-F248-95D0-8F340099C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0312AE8-F273-A74F-9EB4-73555F755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29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4A306EF-3D6A-0045-A434-17D60EC5FB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568E507-F17F-6F46-AC2A-49A6B660EC09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E68565B-B4E7-464D-BCF5-35AC970E66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4C3B219-F79A-834C-AFE3-4343452AD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991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13753CAC-7520-4B41-9018-B428009442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3649657-64A5-C14A-933C-E308A90D1957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BCD8936-37E1-AB43-8FCD-789803D15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98E3B96-8A2B-4148-B9C3-BD299AFB5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9398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AE08BBD9-692A-A844-8F5D-BF657A5977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B1C787C-FB3B-E341-9393-2D567E00EF04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C58F706-9AF9-4649-BB59-866FDC38E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0269FB8-C620-0847-83FA-E81C3E234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683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FE845CC4-EBCB-2D4D-906B-7E3C2B1B8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C699E3-9B6E-FB45-8A5F-D72EBA0BEA2A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B17C7EC-4B65-A74A-AEF2-3DD5BD3509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8471FDA-E7E4-DE4A-9543-6E0ECA56C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592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E1F5A76A-B33A-D048-A5B1-38E52BF52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5DB70F-495A-124D-9116-FF90B278F0F7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A162EAC-608C-0548-967E-64F2771133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C8DBBCD-534A-4348-9080-26646AA37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2449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D7F50BF1-31B1-EE41-824C-2EFAA7B1A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46C8174-5417-B14E-B306-BB2965D3F016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89A9CB9-64C6-F248-970F-D03F738CE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930708D-4B3E-5146-9603-1C45AAC93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3637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02761BF0-F1AA-3F4D-B42D-ABCB0BB541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093173-BD1E-9341-9CFF-64EAF4A33D09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F15FCD9B-F39D-EF49-8848-81974FA00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C8E0C40-0D2D-B542-8C88-6CC0533BB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2542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6DEAF859-F58A-1042-A23A-9FB8887F6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B567B05-0CF5-4A40-9380-09361686AEF5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00942DDE-3395-0D43-B87F-8D5D5DFE4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29B3B5A-0D29-484A-BA1D-BF2672E43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602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35132B1E-1918-F047-ADD9-6E2A30ECA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6CE75B5-225B-3F4F-9DC5-CBFAECACCA4D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046DC86-9A20-404B-BDB7-697AFCF61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570572A-0FD9-C540-A6DA-B3F49B77F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002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7E341B84-D9F6-9343-B8B0-332F1A578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113FA1E-656B-8E4E-A54E-0378A8BA617D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1D66202-1CE2-B645-9A3F-42C5741A0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2F1A0B3-FE7C-6448-A8CF-C864F1DED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99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988D7A34-F13D-E84F-BB98-5B50895F3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42B7319-4A55-F140-A470-D7D543BC4D94}" type="slidenum">
              <a:rPr lang="de-DE" altLang="de-DE" sz="1200"/>
              <a:pPr/>
              <a:t>3</a:t>
            </a:fld>
            <a:endParaRPr lang="de-DE" altLang="de-DE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C587CC6-DA36-D245-BCA9-F5CE33193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606B923-A392-894C-8F06-F7AA0F6C4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310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DCC896DE-99C8-C842-85E7-5CE12B264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238D62F-6010-4A41-8E22-A6288B43B410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0D201178-A8E5-BD4D-A555-5AED12BC7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7BD1CDD-9D23-AA4A-8B3B-120F34430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786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0890221-FC8E-5648-BDDB-4561E7DB81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B395790-0499-DD4E-B6DF-07865ADDD704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39286FC5-0777-8C4C-8F2F-2F31C8D75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75E761C-A863-CA49-A89D-FF860D63F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65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C031DDD-E8EE-D24F-86FE-5A785AF1CA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5A1B304-5F0F-5E4C-8F5B-EA1B26C3FFEA}" type="slidenum">
              <a:rPr lang="de-DE" altLang="de-DE" sz="1200"/>
              <a:pPr/>
              <a:t>23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73E02732-BE84-0744-A764-F39A4875A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4B05EE1-D0F1-D542-8EE6-808DB4CAB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8752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61E82EC5-FB55-234F-BA33-A075BF74D9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51F3B79-1112-E143-B4B8-21F0580D1431}" type="slidenum">
              <a:rPr lang="de-DE" altLang="de-DE" sz="1200"/>
              <a:pPr/>
              <a:t>24</a:t>
            </a:fld>
            <a:endParaRPr lang="de-DE" altLang="de-DE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43024C1-228B-A44A-B435-0236B2B184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F61BF71-766B-BD4E-9944-1C6A454FB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0474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815785DB-2A79-0141-8CD9-B5BDA74745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2525E4F-6DD6-8544-AFB6-D96D88091872}" type="slidenum">
              <a:rPr lang="de-DE" altLang="de-DE" sz="1200"/>
              <a:pPr/>
              <a:t>25</a:t>
            </a:fld>
            <a:endParaRPr lang="de-DE" altLang="de-DE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460FEB21-91DD-4E4D-B9E3-BCA1A5315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CC530BA-ED5F-D149-AC4C-3AEA5D5A3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280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699683D-FFB1-3642-8497-B682C3B6B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A61D67F-EE2F-214B-8F18-F996E5760920}" type="slidenum">
              <a:rPr lang="de-DE" altLang="de-DE" sz="1200"/>
              <a:pPr/>
              <a:t>26</a:t>
            </a:fld>
            <a:endParaRPr lang="de-DE" altLang="de-DE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E969C30F-395A-4E42-B10D-3CFE96412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4226F06-EBE3-E04F-BFED-34DB00564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857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699683D-FFB1-3642-8497-B682C3B6B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A61D67F-EE2F-214B-8F18-F996E5760920}" type="slidenum">
              <a:rPr lang="de-DE" altLang="de-DE" sz="1200"/>
              <a:pPr/>
              <a:t>27</a:t>
            </a:fld>
            <a:endParaRPr lang="de-DE" altLang="de-DE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E969C30F-395A-4E42-B10D-3CFE96412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4226F06-EBE3-E04F-BFED-34DB00564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92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C6AEAE3C-CB3A-9848-937F-21F8761C83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17B4DE8-99E2-9E4C-B3BD-99B3BF44C497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4377B73-5701-E749-8381-70D9A1B88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86F4E7DB-CE1B-1A4A-8E00-EC5943109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5876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DB62C8D9-127E-E84F-AE01-5B6EE4CF8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0F976C-7786-B349-8313-AA738142212C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2ACEFD4-15FD-7345-BDB7-FB3052D2A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A0D6DCD-6BF1-D14D-86B2-4C5590F4A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747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DA4218CA-CD8A-C941-AD92-6ABBA3926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AC7C7F2-06C2-F04A-ACB1-88871E6CB87A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FEBB061-F49E-C44A-A10F-BAE2586EAC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5CAC004-DFCE-4942-9BAD-ABBD3D680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11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988D7A34-F13D-E84F-BB98-5B50895F3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42B7319-4A55-F140-A470-D7D543BC4D94}" type="slidenum">
              <a:rPr lang="de-DE" altLang="de-DE" sz="1200"/>
              <a:pPr/>
              <a:t>4</a:t>
            </a:fld>
            <a:endParaRPr lang="de-DE" altLang="de-DE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C587CC6-DA36-D245-BCA9-F5CE33193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606B923-A392-894C-8F06-F7AA0F6C4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659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DA4218CA-CD8A-C941-AD92-6ABBA3926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AC7C7F2-06C2-F04A-ACB1-88871E6CB87A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FEBB061-F49E-C44A-A10F-BAE2586EAC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5CAC004-DFCE-4942-9BAD-ABBD3D680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184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B2A077D-04B9-8244-A3E3-8840EAE3BC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E9E1CBE-744A-2A4B-9AF4-3266A0AEC16C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CDF4841D-A2FB-B940-A98C-06B9FAE02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95DE6171-4A91-AA4F-BD4E-02212D97C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03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988D7A34-F13D-E84F-BB98-5B50895F3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42B7319-4A55-F140-A470-D7D543BC4D94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C587CC6-DA36-D245-BCA9-F5CE33193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606B923-A392-894C-8F06-F7AA0F6C4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30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462EF610-9B3C-EB45-AC2A-D4D88B4DC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A0BE4A8-5C69-304A-9558-7D431223512C}" type="slidenum">
              <a:rPr lang="de-DE" altLang="de-DE" sz="1200"/>
              <a:pPr/>
              <a:t>6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E108B55-6DE2-BF4E-8178-BC650BA69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F5925CB-4EDC-5448-A60F-8A575689B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414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B5FD0309-7CEC-9442-AD03-0841A63AAD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BE9767-3E20-F840-BB92-53D3A40B1554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137B69F-492B-2C40-AD48-25F22F463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A93CE81-DEF3-5F4E-9278-BAF3980D4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58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13DE711D-208C-9649-8118-82278CDDA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D90F874-4997-4A45-B4BE-A2E88CAEF397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F16268B-FCA3-5240-B77E-741B1CCE9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D5BA14B-93D2-444B-8838-601AD7B08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24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39A21C38-1F8C-4F4C-991F-F110A5888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2000F1-143E-984D-A376-4BF7C5D8BC67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1F3BA32-6164-3B43-8EB5-3BC586F87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FD8B227-C33A-6A49-A1FD-230651777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65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EDDD3BCF-2445-F94F-9BD0-3163D85E17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01E910F-F28F-854C-92FF-9F9ABE81A9B4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898F6113-0CDD-0749-968C-96A2F2CD9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B425734-FBE5-B841-9EBD-9E70C5678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07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25.05.20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E85F8F1C-7958-DA49-B0D1-D9BBC03F2FD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B42D2F-326E-E64C-8460-2958F74273C1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CF3E2076-6D3B-F945-8E22-E18CCF229F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02D32D-11B3-C949-A951-AE11304478B3}" type="slidenum">
              <a:rPr lang="de-DE" altLang="de-DE" sz="1400"/>
              <a:pPr>
                <a:spcBef>
                  <a:spcPct val="0"/>
                </a:spcBef>
              </a:pPr>
              <a:t>10</a:t>
            </a:fld>
            <a:endParaRPr lang="de-DE" altLang="de-DE" sz="14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D286EBB-8505-3E4B-9C96-B581124A8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980" y="981076"/>
            <a:ext cx="10617820" cy="5038725"/>
          </a:xfrm>
        </p:spPr>
        <p:txBody>
          <a:bodyPr>
            <a:normAutofit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Distribution des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Glottalverschlusses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sz="2400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Der </a:t>
            </a:r>
            <a:r>
              <a:rPr lang="de-DE" altLang="en-DE" dirty="0" err="1">
                <a:ea typeface="ＭＳ Ｐゴシック" panose="020B0600070205080204" pitchFamily="34" charset="-128"/>
              </a:rPr>
              <a:t>Glottalverschluss</a:t>
            </a:r>
            <a:r>
              <a:rPr lang="de-DE" altLang="en-DE" dirty="0">
                <a:ea typeface="ＭＳ Ｐゴシック" panose="020B0600070205080204" pitchFamily="34" charset="-128"/>
              </a:rPr>
              <a:t> wird nicht eingesetzt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 a.	vor einer unbetonten Silbe: </a:t>
            </a:r>
            <a:r>
              <a:rPr lang="de-DE" altLang="en-DE" i="1" dirty="0">
                <a:ea typeface="ＭＳ Ｐゴシック" panose="020B0600070205080204" pitchFamily="34" charset="-128"/>
              </a:rPr>
              <a:t>Thé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o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Musé</a:t>
            </a:r>
            <a:r>
              <a:rPr lang="de-DE" altLang="en-DE" i="1" u="sng" dirty="0" err="1">
                <a:ea typeface="ＭＳ Ｐゴシック" panose="020B0600070205080204" pitchFamily="34" charset="-128"/>
              </a:rPr>
              <a:t>um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Koré</a:t>
            </a:r>
            <a:r>
              <a:rPr lang="de-DE" altLang="en-DE" i="1" u="sng" dirty="0" err="1">
                <a:ea typeface="ＭＳ Ｐゴシック" panose="020B0600070205080204" pitchFamily="34" charset="-128"/>
              </a:rPr>
              <a:t>a</a:t>
            </a:r>
            <a:r>
              <a:rPr lang="de-DE" altLang="en-DE" i="1" dirty="0">
                <a:ea typeface="ＭＳ Ｐゴシック" panose="020B0600070205080204" pitchFamily="34" charset="-128"/>
              </a:rPr>
              <a:t>, bö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ig</a:t>
            </a:r>
            <a:r>
              <a:rPr lang="de-DE" altLang="en-DE" i="1" dirty="0">
                <a:ea typeface="ＭＳ Ｐゴシック" panose="020B0600070205080204" pitchFamily="34" charset="-128"/>
              </a:rPr>
              <a:t>,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   </a:t>
            </a:r>
            <a:r>
              <a:rPr lang="de-DE" altLang="en-DE" dirty="0">
                <a:ea typeface="ＭＳ Ｐゴシック" panose="020B0600070205080204" pitchFamily="34" charset="-128"/>
              </a:rPr>
              <a:t>b.	vor einem Schwa oder </a:t>
            </a:r>
            <a:r>
              <a:rPr lang="de-DE" altLang="en-DE" dirty="0" err="1">
                <a:ea typeface="ＭＳ Ｐゴシック" panose="020B0600070205080204" pitchFamily="34" charset="-128"/>
              </a:rPr>
              <a:t>Sonoranten</a:t>
            </a:r>
            <a:r>
              <a:rPr lang="de-DE" altLang="en-DE" dirty="0">
                <a:ea typeface="ＭＳ Ｐゴシック" panose="020B0600070205080204" pitchFamily="34" charset="-128"/>
              </a:rPr>
              <a:t>:</a:t>
            </a:r>
            <a:r>
              <a:rPr lang="de-DE" altLang="en-DE" i="1" dirty="0">
                <a:ea typeface="ＭＳ Ｐゴシック" panose="020B0600070205080204" pitchFamily="34" charset="-128"/>
              </a:rPr>
              <a:t> Böe, Aue, Mauer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   c.	vor einem </a:t>
            </a:r>
            <a:r>
              <a:rPr lang="de-DE" altLang="en-DE" dirty="0" err="1">
                <a:ea typeface="ＭＳ Ｐゴシック" panose="020B0600070205080204" pitchFamily="34" charset="-128"/>
              </a:rPr>
              <a:t>klitisierten</a:t>
            </a:r>
            <a:r>
              <a:rPr lang="de-DE" altLang="en-DE" dirty="0">
                <a:ea typeface="ＭＳ Ｐゴシック" panose="020B0600070205080204" pitchFamily="34" charset="-128"/>
              </a:rPr>
              <a:t> Funktionswort (Artikel, Präpositionen,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	Pronomen, …):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háb</a:t>
            </a:r>
            <a:r>
              <a:rPr lang="de-DE" altLang="en-DE" i="1" dirty="0">
                <a:ea typeface="ＭＳ Ｐゴシック" panose="020B0600070205080204" pitchFamily="34" charset="-128"/>
              </a:rPr>
              <a:t>’ 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ich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nímm</a:t>
            </a:r>
            <a:r>
              <a:rPr lang="de-DE" altLang="en-DE" i="1" dirty="0">
                <a:ea typeface="ＭＳ Ｐゴシック" panose="020B0600070205080204" pitchFamily="34" charset="-128"/>
              </a:rPr>
              <a:t> 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es,</a:t>
            </a:r>
            <a:r>
              <a:rPr lang="de-DE" altLang="en-DE" i="1" dirty="0">
                <a:ea typeface="ＭＳ Ｐゴシック" panose="020B0600070205080204" pitchFamily="34" charset="-128"/>
              </a:rPr>
              <a:t>…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r>
              <a:rPr lang="de-DE" altLang="en-DE" dirty="0">
                <a:ea typeface="ＭＳ Ｐゴシック" panose="020B0600070205080204" pitchFamily="34" charset="-128"/>
              </a:rPr>
              <a:t>d. 	am Ende einer Silbe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F4FB62-D202-EC41-9D60-32E1D55BA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918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FE4856CC-7938-674E-9C6C-50402F90A64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905CA7-508F-A143-A2BF-8D77CCB489D7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A89704BB-F861-284B-9915-4114867B15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956D36-2A2C-534E-8853-E175609319D1}" type="slidenum">
              <a:rPr lang="de-DE" altLang="de-DE" sz="1400"/>
              <a:pPr>
                <a:spcBef>
                  <a:spcPct val="0"/>
                </a:spcBef>
              </a:pPr>
              <a:t>11</a:t>
            </a:fld>
            <a:endParaRPr lang="de-DE" altLang="de-DE" sz="14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B91BD5E-5AC8-4A46-B2C1-08F971DD8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8283" y="981076"/>
            <a:ext cx="9604917" cy="5038725"/>
          </a:xfrm>
        </p:spPr>
        <p:txBody>
          <a:bodyPr>
            <a:normAutofit lnSpcReduction="10000"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Der </a:t>
            </a:r>
            <a:r>
              <a:rPr lang="de-DE" altLang="en-DE" dirty="0" err="1">
                <a:ea typeface="ＭＳ Ｐゴシック" panose="020B0600070205080204" pitchFamily="34" charset="-128"/>
              </a:rPr>
              <a:t>Glottalverschluss</a:t>
            </a:r>
            <a:r>
              <a:rPr lang="de-DE" altLang="en-DE" dirty="0">
                <a:ea typeface="ＭＳ Ｐゴシック" panose="020B0600070205080204" pitchFamily="34" charset="-128"/>
              </a:rPr>
              <a:t> füllt den Ansatz einer betonten Silbe oder eines prosodischen Wortes.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Der Distributionsunterschied zwischen [h] und [</a:t>
            </a:r>
            <a:r>
              <a:rPr lang="de-DE" altLang="en-DE" dirty="0" err="1">
                <a:ea typeface="ＭＳ Ｐゴシック" panose="020B0600070205080204" pitchFamily="34" charset="-128"/>
              </a:rPr>
              <a:t>ʔ</a:t>
            </a:r>
            <a:r>
              <a:rPr lang="de-DE" altLang="en-DE" dirty="0">
                <a:ea typeface="ＭＳ Ｐゴシック" panose="020B0600070205080204" pitchFamily="34" charset="-128"/>
              </a:rPr>
              <a:t>] erklärt sich durch den phonematischen Status von [h] im Gegensatz zu dem nicht-phonematischen Status von [</a:t>
            </a:r>
            <a:r>
              <a:rPr lang="de-DE" altLang="en-DE" dirty="0" err="1">
                <a:ea typeface="ＭＳ Ｐゴシック" panose="020B0600070205080204" pitchFamily="34" charset="-128"/>
              </a:rPr>
              <a:t>ʔ</a:t>
            </a:r>
            <a:r>
              <a:rPr lang="de-DE" altLang="en-DE" dirty="0">
                <a:ea typeface="ＭＳ Ｐゴシック" panose="020B0600070205080204" pitchFamily="34" charset="-128"/>
              </a:rPr>
              <a:t>].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Dass kein </a:t>
            </a:r>
            <a:r>
              <a:rPr lang="de-DE" altLang="en-DE" dirty="0" err="1">
                <a:ea typeface="ＭＳ Ｐゴシック" panose="020B0600070205080204" pitchFamily="34" charset="-128"/>
              </a:rPr>
              <a:t>laryngaler</a:t>
            </a:r>
            <a:r>
              <a:rPr lang="de-DE" altLang="en-DE" dirty="0">
                <a:ea typeface="ＭＳ Ｐゴシック" panose="020B0600070205080204" pitchFamily="34" charset="-128"/>
              </a:rPr>
              <a:t> Laut in der Koda eine Silbe vorkommt, hat was mit der Perzeption dieser Laute: sie sind perzeptiv nicht sehr auffällig (schwach) und werden deshalb nur im Ansatz einer Silbe eingesetzt, wo sie gut wahrnehmbar sind.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A92F24C-A09D-8C4D-BEBC-10F2F9D49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238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E67F58E0-918E-1F49-8A59-E99BE5F4D58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93E8F8-4E97-8745-AA6A-FB43023502EE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15828008-4A2A-1A4E-BB58-E24453E8F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AF0102-E3D3-274D-8840-10AE93A69738}" type="slidenum">
              <a:rPr lang="de-DE" altLang="de-DE" sz="1400"/>
              <a:pPr>
                <a:spcBef>
                  <a:spcPct val="0"/>
                </a:spcBef>
              </a:pPr>
              <a:t>12</a:t>
            </a:fld>
            <a:endParaRPr lang="de-DE" altLang="de-DE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DA72BA3-FADB-8640-AF98-6848EEBCC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/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[h] wird manchmal statt </a:t>
            </a:r>
            <a:r>
              <a:rPr lang="de-DE" altLang="en-DE" dirty="0" err="1">
                <a:ea typeface="ＭＳ Ｐゴシック" panose="020B0600070205080204" pitchFamily="34" charset="-128"/>
              </a:rPr>
              <a:t>Glottalverschluss</a:t>
            </a:r>
            <a:r>
              <a:rPr lang="de-DE" altLang="en-DE" dirty="0">
                <a:ea typeface="ＭＳ Ｐゴシック" panose="020B0600070205080204" pitchFamily="34" charset="-128"/>
              </a:rPr>
              <a:t> eingesetzt: </a:t>
            </a:r>
            <a:r>
              <a:rPr lang="de-DE" altLang="en-DE" i="1" dirty="0">
                <a:ea typeface="ＭＳ Ｐゴシック" panose="020B0600070205080204" pitchFamily="34" charset="-128"/>
              </a:rPr>
              <a:t>na-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hein</a:t>
            </a:r>
            <a:r>
              <a:rPr lang="de-DE" altLang="en-DE" dirty="0">
                <a:ea typeface="ＭＳ Ｐゴシック" panose="020B0600070205080204" pitchFamily="34" charset="-128"/>
              </a:rPr>
              <a:t> (für </a:t>
            </a:r>
            <a:r>
              <a:rPr lang="de-DE" altLang="en-DE" i="1" dirty="0">
                <a:ea typeface="ＭＳ Ｐゴシック" panose="020B0600070205080204" pitchFamily="34" charset="-128"/>
              </a:rPr>
              <a:t>nein</a:t>
            </a:r>
            <a:r>
              <a:rPr lang="de-DE" altLang="en-DE" dirty="0">
                <a:ea typeface="ＭＳ Ｐゴシック" panose="020B0600070205080204" pitchFamily="34" charset="-128"/>
              </a:rPr>
              <a:t>) vermittelt eher einen negativen Unterton.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Das Gegenteil (ein </a:t>
            </a:r>
            <a:r>
              <a:rPr lang="de-DE" altLang="en-DE" dirty="0" err="1">
                <a:ea typeface="ＭＳ Ｐゴシック" panose="020B0600070205080204" pitchFamily="34" charset="-128"/>
              </a:rPr>
              <a:t>Glottalverschluss</a:t>
            </a:r>
            <a:r>
              <a:rPr lang="de-DE" altLang="en-DE" dirty="0">
                <a:ea typeface="ＭＳ Ｐゴシック" panose="020B0600070205080204" pitchFamily="34" charset="-128"/>
              </a:rPr>
              <a:t> da einsetzen, wo [h] phonemisch ist, ist nicht möglich (*</a:t>
            </a:r>
            <a:r>
              <a:rPr lang="de-DE" altLang="en-DE" i="1" dirty="0">
                <a:ea typeface="ＭＳ Ｐゴシック" panose="020B0600070205080204" pitchFamily="34" charset="-128"/>
              </a:rPr>
              <a:t>ich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geʔe</a:t>
            </a:r>
            <a:r>
              <a:rPr lang="de-DE" altLang="en-DE" dirty="0">
                <a:ea typeface="ＭＳ Ｐゴシック" panose="020B0600070205080204" pitchFamily="34" charset="-128"/>
              </a:rPr>
              <a:t>).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51FEB93-E15D-CA4C-96C3-02FB192C8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5482" y="4273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4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58286CA5-3E0A-F144-8A21-7DDCF14D1C7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C9E4F8-D9FE-1F4F-B8A1-240FFAA2BAD3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8D03093B-C1AE-904B-A995-83AB23AA3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2FBBAC-71FF-9045-A746-42713D130548}" type="slidenum">
              <a:rPr lang="de-DE" altLang="de-DE" sz="1400"/>
              <a:pPr>
                <a:spcBef>
                  <a:spcPct val="0"/>
                </a:spcBef>
              </a:pPr>
              <a:t>13</a:t>
            </a:fld>
            <a:endParaRPr lang="de-DE" altLang="de-DE" sz="14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3BE0EA1-0558-0142-9E85-4907EE66A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>
            <a:normAutofit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2. Die Gleitlaute des Deutschen: dorsales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ʁ</a:t>
            </a:r>
            <a:r>
              <a:rPr lang="de-DE" altLang="en-DE" b="1" dirty="0">
                <a:ea typeface="ＭＳ Ｐゴシック" panose="020B0600070205080204" pitchFamily="34" charset="-128"/>
              </a:rPr>
              <a:t>],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koronales</a:t>
            </a:r>
            <a:r>
              <a:rPr lang="de-DE" altLang="en-DE" b="1" dirty="0">
                <a:ea typeface="ＭＳ Ｐゴシック" panose="020B0600070205080204" pitchFamily="34" charset="-128"/>
              </a:rPr>
              <a:t>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j</a:t>
            </a:r>
            <a:r>
              <a:rPr lang="de-DE" altLang="en-DE" b="1" dirty="0">
                <a:ea typeface="ＭＳ Ｐゴシック" panose="020B0600070205080204" pitchFamily="34" charset="-128"/>
              </a:rPr>
              <a:t>] (und labiales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ʋ</a:t>
            </a:r>
            <a:r>
              <a:rPr lang="de-DE" altLang="en-DE" b="1" dirty="0">
                <a:ea typeface="ＭＳ Ｐゴシック" panose="020B0600070205080204" pitchFamily="34" charset="-128"/>
              </a:rPr>
              <a:t>]/[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w</a:t>
            </a:r>
            <a:r>
              <a:rPr lang="de-DE" altLang="en-DE" b="1" dirty="0">
                <a:ea typeface="ＭＳ Ｐゴシック" panose="020B0600070205080204" pitchFamily="34" charset="-128"/>
              </a:rPr>
              <a:t>])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 Gleitlaute werden durch die Merkmale [konsonantisch] und [vokalisch] erfasst, was bedeutet, dass sie Eigenschaften von Konsonanten und Eigenschaften von Vokalen aufweisen.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Sie sind im Prinzip Konsonanten, können aber leicht Vokale werden, wenn sie sich im Nukleus einer Silbe befinden: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wird dann als [</a:t>
            </a:r>
            <a:r>
              <a:rPr lang="de-DE" dirty="0" err="1"/>
              <a:t>ɐ</a:t>
            </a:r>
            <a:r>
              <a:rPr lang="de-DE" altLang="en-DE" dirty="0">
                <a:ea typeface="ＭＳ Ｐゴシック" panose="020B0600070205080204" pitchFamily="34" charset="-128"/>
              </a:rPr>
              <a:t>],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 als [i], und [</a:t>
            </a:r>
            <a:r>
              <a:rPr lang="de-DE" altLang="en-DE" dirty="0" err="1">
                <a:ea typeface="ＭＳ Ｐゴシック" panose="020B0600070205080204" pitchFamily="34" charset="-128"/>
              </a:rPr>
              <a:t>ʋ</a:t>
            </a:r>
            <a:r>
              <a:rPr lang="de-DE" altLang="en-DE" dirty="0">
                <a:ea typeface="ＭＳ Ｐゴシック" panose="020B0600070205080204" pitchFamily="34" charset="-128"/>
              </a:rPr>
              <a:t>]/[</a:t>
            </a:r>
            <a:r>
              <a:rPr lang="de-DE" altLang="en-DE" dirty="0" err="1">
                <a:ea typeface="ＭＳ Ｐゴシック" panose="020B0600070205080204" pitchFamily="34" charset="-128"/>
              </a:rPr>
              <a:t>w</a:t>
            </a:r>
            <a:r>
              <a:rPr lang="de-DE" altLang="en-DE" dirty="0">
                <a:ea typeface="ＭＳ Ｐゴシック" panose="020B0600070205080204" pitchFamily="34" charset="-128"/>
              </a:rPr>
              <a:t>] als [</a:t>
            </a:r>
            <a:r>
              <a:rPr lang="de-DE" altLang="en-DE" dirty="0" err="1">
                <a:ea typeface="ＭＳ Ｐゴシック" panose="020B0600070205080204" pitchFamily="34" charset="-128"/>
              </a:rPr>
              <a:t>u</a:t>
            </a:r>
            <a:r>
              <a:rPr lang="de-DE" altLang="en-DE" dirty="0">
                <a:ea typeface="ＭＳ Ｐゴシック" panose="020B0600070205080204" pitchFamily="34" charset="-128"/>
              </a:rPr>
              <a:t>] ausgesprochen.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9052A6-C7BD-0941-967C-6CE1242E9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3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C95B91B1-F7CA-8C4F-ADCD-4A15D1734B1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D209CB-5DC2-354A-828D-9FF5EE0F1009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26FADCDF-40AF-E24A-BA40-D2EEDA8FE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016689-3BAE-3A4D-9670-4A3F3FC04453}" type="slidenum">
              <a:rPr lang="de-DE" altLang="de-DE" sz="1400"/>
              <a:pPr>
                <a:spcBef>
                  <a:spcPct val="0"/>
                </a:spcBef>
              </a:pPr>
              <a:t>14</a:t>
            </a:fld>
            <a:endParaRPr lang="de-DE" altLang="de-DE" sz="14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F9591ED-2E60-D74B-BAAB-4AFE9C015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1488" y="981076"/>
            <a:ext cx="10882312" cy="5038725"/>
          </a:xfrm>
        </p:spPr>
        <p:txBody>
          <a:bodyPr>
            <a:normAutofit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2.1 Das dorsale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ʁ</a:t>
            </a:r>
            <a:r>
              <a:rPr lang="de-DE" altLang="en-DE" b="1" dirty="0">
                <a:ea typeface="ＭＳ Ｐゴシック" panose="020B0600070205080204" pitchFamily="34" charset="-128"/>
              </a:rPr>
              <a:t>]: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Allophonische</a:t>
            </a:r>
            <a:r>
              <a:rPr lang="de-DE" altLang="en-DE" b="1" dirty="0">
                <a:ea typeface="ＭＳ Ｐゴシック" panose="020B0600070205080204" pitchFamily="34" charset="-128"/>
              </a:rPr>
              <a:t> Distribution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 phonetischen Varianten von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(Gleitlaut oder stimmhafter Frikativ)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a. Konsonantisches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/ [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e-DE" altLang="en-DE" dirty="0">
                <a:ea typeface="ＭＳ Ｐゴシック" panose="020B0600070205080204" pitchFamily="34" charset="-128"/>
              </a:rPr>
              <a:t>] / [</a:t>
            </a:r>
            <a:r>
              <a:rPr lang="de-DE" altLang="en-DE" dirty="0" err="1">
                <a:ea typeface="ＭＳ Ｐゴシック" panose="020B0600070205080204" pitchFamily="34" charset="-128"/>
              </a:rPr>
              <a:t>ʀ</a:t>
            </a:r>
            <a:r>
              <a:rPr lang="de-DE" altLang="en-DE" dirty="0">
                <a:ea typeface="ＭＳ Ｐゴシック" panose="020B0600070205080204" pitchFamily="34" charset="-128"/>
              </a:rPr>
              <a:t>] im Ansatz einer Silbe (Gleitlaut oder Frikativ, meistens stimmhaft, aber auch stimmlos nach einem stimmlosen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Obstruenten</a:t>
            </a:r>
            <a:r>
              <a:rPr lang="de-DE" altLang="en-DE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Rahm [</a:t>
            </a:r>
            <a:r>
              <a:rPr lang="de-DE" altLang="en-DE" dirty="0" err="1">
                <a:ea typeface="ＭＳ Ｐゴシック" panose="020B0600070205080204" pitchFamily="34" charset="-128"/>
              </a:rPr>
              <a:t>ʁɑ:m</a:t>
            </a:r>
            <a:r>
              <a:rPr lang="de-DE" altLang="en-DE" dirty="0">
                <a:ea typeface="ＭＳ Ｐゴシック" panose="020B0600070205080204" pitchFamily="34" charset="-128"/>
              </a:rPr>
              <a:t>/</a:t>
            </a:r>
            <a:r>
              <a:rPr lang="de-DE" altLang="en-DE" dirty="0" err="1">
                <a:ea typeface="ＭＳ Ｐゴシック" panose="020B0600070205080204" pitchFamily="34" charset="-128"/>
              </a:rPr>
              <a:t>ʀɑ:m</a:t>
            </a:r>
            <a:r>
              <a:rPr lang="de-DE" altLang="en-DE" dirty="0">
                <a:ea typeface="ＭＳ Ｐゴシック" panose="020B0600070205080204" pitchFamily="34" charset="-128"/>
              </a:rPr>
              <a:t>]		rennen [</a:t>
            </a:r>
            <a:r>
              <a:rPr lang="de-DE" altLang="en-DE" dirty="0" err="1">
                <a:ea typeface="ＭＳ Ｐゴシック" panose="020B0600070205080204" pitchFamily="34" charset="-128"/>
              </a:rPr>
              <a:t>ʁεnn</a:t>
            </a:r>
            <a:r>
              <a:rPr lang="de-DE" altLang="en-DE" dirty="0">
                <a:ea typeface="ＭＳ Ｐゴシック" panose="020B0600070205080204" pitchFamily="34" charset="-128"/>
              </a:rPr>
              <a:t>̩ /</a:t>
            </a:r>
            <a:r>
              <a:rPr lang="de-DE" altLang="en-DE" dirty="0" err="1">
                <a:ea typeface="ＭＳ Ｐゴシック" panose="020B0600070205080204" pitchFamily="34" charset="-128"/>
              </a:rPr>
              <a:t>ʀεnn</a:t>
            </a:r>
            <a:r>
              <a:rPr lang="de-DE" altLang="en-DE" dirty="0">
                <a:ea typeface="ＭＳ Ｐゴシック" panose="020B0600070205080204" pitchFamily="34" charset="-128"/>
              </a:rPr>
              <a:t>̩]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drehen [</a:t>
            </a:r>
            <a:r>
              <a:rPr lang="de-DE" altLang="en-DE" dirty="0" err="1">
                <a:ea typeface="ＭＳ Ｐゴシック" panose="020B0600070205080204" pitchFamily="34" charset="-128"/>
              </a:rPr>
              <a:t>dʁe:n</a:t>
            </a:r>
            <a:r>
              <a:rPr lang="de-DE" altLang="en-DE" dirty="0">
                <a:ea typeface="ＭＳ Ｐゴシック" panose="020B0600070205080204" pitchFamily="34" charset="-128"/>
              </a:rPr>
              <a:t>̩]		braun [</a:t>
            </a:r>
            <a:r>
              <a:rPr lang="de-DE" altLang="en-DE" dirty="0" err="1">
                <a:ea typeface="ＭＳ Ｐゴシック" panose="020B0600070205080204" pitchFamily="34" charset="-128"/>
              </a:rPr>
              <a:t>bʁaʊ̯n</a:t>
            </a:r>
            <a:r>
              <a:rPr lang="de-DE" altLang="en-DE" dirty="0">
                <a:ea typeface="ＭＳ Ｐゴシック" panose="020B0600070205080204" pitchFamily="34" charset="-128"/>
              </a:rPr>
              <a:t>]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da-DK" altLang="en-DE" dirty="0">
                <a:ea typeface="ＭＳ Ｐゴシック" panose="020B0600070205080204" pitchFamily="34" charset="-128"/>
              </a:rPr>
              <a:t>Trab [t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a-DK" altLang="en-DE" dirty="0" err="1">
                <a:ea typeface="ＭＳ Ｐゴシック" panose="020B0600070205080204" pitchFamily="34" charset="-128"/>
              </a:rPr>
              <a:t>ɑ:p</a:t>
            </a:r>
            <a:r>
              <a:rPr lang="da-DK" altLang="en-DE" dirty="0">
                <a:ea typeface="ＭＳ Ｐゴシック" panose="020B0600070205080204" pitchFamily="34" charset="-128"/>
              </a:rPr>
              <a:t>]			</a:t>
            </a:r>
            <a:r>
              <a:rPr lang="da-DK" altLang="en-DE" dirty="0" err="1">
                <a:ea typeface="ＭＳ Ｐゴシック" panose="020B0600070205080204" pitchFamily="34" charset="-128"/>
              </a:rPr>
              <a:t>frisch</a:t>
            </a:r>
            <a:r>
              <a:rPr lang="da-DK" altLang="en-DE" dirty="0">
                <a:ea typeface="ＭＳ Ｐゴシック" panose="020B0600070205080204" pitchFamily="34" charset="-128"/>
              </a:rPr>
              <a:t> [f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e-DE" dirty="0" err="1"/>
              <a:t>ɪ</a:t>
            </a:r>
            <a:r>
              <a:rPr lang="da-DK" altLang="en-DE" dirty="0">
                <a:ea typeface="ＭＳ Ｐゴシック" panose="020B0600070205080204" pitchFamily="34" charset="-128"/>
              </a:rPr>
              <a:t>∫]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8E3659-F6C7-A149-B996-2841996A5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339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3CBCA483-4354-BC41-A338-BD5513CFC61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BE1CAD-05F2-FE46-85C8-572F47BD79C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60DD3693-1883-D246-94BE-28B6380364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0F77AF-190D-C04A-B2BB-10B3D8337026}" type="slidenum">
              <a:rPr lang="de-DE" altLang="de-DE" sz="1400"/>
              <a:pPr>
                <a:spcBef>
                  <a:spcPct val="0"/>
                </a:spcBef>
              </a:pPr>
              <a:t>15</a:t>
            </a:fld>
            <a:endParaRPr lang="de-DE" altLang="de-DE" sz="14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0A85F6F-74DD-654C-8461-7FADAFD20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6301" y="981076"/>
            <a:ext cx="10571967" cy="5038725"/>
          </a:xfrm>
        </p:spPr>
        <p:txBody>
          <a:bodyPr>
            <a:normAutofit fontScale="92500" lnSpcReduction="10000"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b. Gleitlautrealisierung in der Koda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(Gleitlaut)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Speer [∫</a:t>
            </a:r>
            <a:r>
              <a:rPr lang="de-DE" altLang="en-DE" dirty="0" err="1">
                <a:ea typeface="ＭＳ Ｐゴシック" panose="020B0600070205080204" pitchFamily="34" charset="-128"/>
              </a:rPr>
              <a:t>pe:ʁ</a:t>
            </a:r>
            <a:r>
              <a:rPr lang="de-DE" altLang="en-DE" dirty="0">
                <a:ea typeface="ＭＳ Ｐゴシック" panose="020B0600070205080204" pitchFamily="34" charset="-128"/>
              </a:rPr>
              <a:t>]			studiert [∫</a:t>
            </a:r>
            <a:r>
              <a:rPr lang="de-DE" altLang="en-DE" dirty="0" err="1">
                <a:ea typeface="ＭＳ Ｐゴシック" panose="020B0600070205080204" pitchFamily="34" charset="-128"/>
              </a:rPr>
              <a:t>tudi:ʁt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sparsam [∫</a:t>
            </a:r>
            <a:r>
              <a:rPr lang="de-DE" altLang="en-DE" dirty="0" err="1">
                <a:ea typeface="ＭＳ Ｐゴシック" panose="020B0600070205080204" pitchFamily="34" charset="-128"/>
              </a:rPr>
              <a:t>paʁzɑ:m</a:t>
            </a:r>
            <a:r>
              <a:rPr lang="de-DE" altLang="en-DE" dirty="0">
                <a:ea typeface="ＭＳ Ｐゴシック" panose="020B0600070205080204" pitchFamily="34" charset="-128"/>
              </a:rPr>
              <a:t>]		Uhr [</a:t>
            </a:r>
            <a:r>
              <a:rPr lang="de-DE" altLang="en-DE" dirty="0" err="1">
                <a:ea typeface="ＭＳ Ｐゴシック" panose="020B0600070205080204" pitchFamily="34" charset="-128"/>
              </a:rPr>
              <a:t>u:ʁ</a:t>
            </a:r>
            <a:r>
              <a:rPr lang="de-DE" altLang="en-DE" dirty="0">
                <a:ea typeface="ＭＳ Ｐゴシック" panose="020B0600070205080204" pitchFamily="34" charset="-128"/>
              </a:rPr>
              <a:t>]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da-DK" altLang="en-DE" dirty="0">
                <a:ea typeface="ＭＳ Ｐゴシック" panose="020B0600070205080204" pitchFamily="34" charset="-128"/>
              </a:rPr>
              <a:t>arm [</a:t>
            </a:r>
            <a:r>
              <a:rPr lang="da-DK" altLang="en-DE" dirty="0" err="1">
                <a:ea typeface="ＭＳ Ｐゴシック" panose="020B0600070205080204" pitchFamily="34" charset="-128"/>
              </a:rPr>
              <a:t>a:ʁm</a:t>
            </a:r>
            <a:r>
              <a:rPr lang="da-DK" altLang="en-DE" dirty="0">
                <a:ea typeface="ＭＳ Ｐゴシック" panose="020B0600070205080204" pitchFamily="34" charset="-128"/>
              </a:rPr>
              <a:t>] 			Tier [</a:t>
            </a:r>
            <a:r>
              <a:rPr lang="da-DK" altLang="en-DE" dirty="0" err="1">
                <a:ea typeface="ＭＳ Ｐゴシック" panose="020B0600070205080204" pitchFamily="34" charset="-128"/>
              </a:rPr>
              <a:t>ti:ʁ</a:t>
            </a:r>
            <a:r>
              <a:rPr lang="da-DK" altLang="en-DE" dirty="0">
                <a:ea typeface="ＭＳ Ｐゴシック" panose="020B0600070205080204" pitchFamily="34" charset="-128"/>
              </a:rPr>
              <a:t>]	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a-DK" altLang="en-DE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c.  Vokalisches [</a:t>
            </a:r>
            <a:r>
              <a:rPr lang="de-DE" altLang="en-DE" dirty="0" err="1">
                <a:ea typeface="ＭＳ Ｐゴシック" panose="020B0600070205080204" pitchFamily="34" charset="-128"/>
              </a:rPr>
              <a:t>ɐ</a:t>
            </a:r>
            <a:r>
              <a:rPr lang="de-DE" altLang="en-DE" dirty="0">
                <a:ea typeface="ＭＳ Ｐゴシック" panose="020B0600070205080204" pitchFamily="34" charset="-128"/>
              </a:rPr>
              <a:t>] im Nukleus (Vokal)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da-DK" altLang="en-DE" dirty="0" err="1">
                <a:ea typeface="ＭＳ Ｐゴシック" panose="020B0600070205080204" pitchFamily="34" charset="-128"/>
              </a:rPr>
              <a:t>Feuer</a:t>
            </a:r>
            <a:r>
              <a:rPr lang="da-DK" altLang="en-DE" dirty="0">
                <a:ea typeface="ＭＳ Ｐゴシック" panose="020B0600070205080204" pitchFamily="34" charset="-128"/>
              </a:rPr>
              <a:t> [</a:t>
            </a:r>
            <a:r>
              <a:rPr lang="da-DK" altLang="en-DE" dirty="0" err="1">
                <a:ea typeface="ＭＳ Ｐゴシック" panose="020B0600070205080204" pitchFamily="34" charset="-128"/>
              </a:rPr>
              <a:t>fɔʏ̯ɐ</a:t>
            </a:r>
            <a:r>
              <a:rPr lang="da-DK" altLang="en-DE" dirty="0">
                <a:ea typeface="ＭＳ Ｐゴシック" panose="020B0600070205080204" pitchFamily="34" charset="-128"/>
              </a:rPr>
              <a:t>]			Tiger [</a:t>
            </a:r>
            <a:r>
              <a:rPr lang="da-DK" altLang="en-DE" dirty="0" err="1">
                <a:ea typeface="ＭＳ Ｐゴシック" panose="020B0600070205080204" pitchFamily="34" charset="-128"/>
              </a:rPr>
              <a:t>ti:gɐ</a:t>
            </a:r>
            <a:r>
              <a:rPr lang="da-DK" altLang="en-DE" dirty="0">
                <a:ea typeface="ＭＳ Ｐゴシック" panose="020B0600070205080204" pitchFamily="34" charset="-128"/>
              </a:rPr>
              <a:t>]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a-DK" altLang="en-DE" dirty="0">
                <a:ea typeface="ＭＳ Ｐゴシック" panose="020B0600070205080204" pitchFamily="34" charset="-128"/>
              </a:rPr>
              <a:t>	</a:t>
            </a:r>
            <a:r>
              <a:rPr lang="de-DE" altLang="en-DE" dirty="0">
                <a:ea typeface="ＭＳ Ｐゴシック" panose="020B0600070205080204" pitchFamily="34" charset="-128"/>
              </a:rPr>
              <a:t>Maler [</a:t>
            </a:r>
            <a:r>
              <a:rPr lang="de-DE" altLang="en-DE" dirty="0" err="1">
                <a:ea typeface="ＭＳ Ｐゴシック" panose="020B0600070205080204" pitchFamily="34" charset="-128"/>
              </a:rPr>
              <a:t>mɑ:lɐ</a:t>
            </a:r>
            <a:r>
              <a:rPr lang="de-DE" altLang="en-DE" dirty="0">
                <a:ea typeface="ＭＳ Ｐゴシック" panose="020B0600070205080204" pitchFamily="34" charset="-128"/>
              </a:rPr>
              <a:t>]		Kinder [</a:t>
            </a:r>
            <a:r>
              <a:rPr lang="de-DE" altLang="en-DE" dirty="0" err="1">
                <a:ea typeface="ＭＳ Ｐゴシック" panose="020B0600070205080204" pitchFamily="34" charset="-128"/>
              </a:rPr>
              <a:t>kɪndɐ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3FEBB9-65F5-DA4C-9DC9-B7EAD26E6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4094" y="238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A4609F84-C843-9640-AD4F-69758888D4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127E01-B5A8-204D-AE92-1B3F653643DA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33A8B04C-3991-054D-B8CF-0FAFDD6EC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3B6121-2DFA-B049-8F7A-64A232C00CC2}" type="slidenum">
              <a:rPr lang="de-DE" altLang="de-DE" sz="1400"/>
              <a:pPr>
                <a:spcBef>
                  <a:spcPct val="0"/>
                </a:spcBef>
              </a:pPr>
              <a:t>16</a:t>
            </a:fld>
            <a:endParaRPr lang="de-DE" altLang="de-DE" sz="14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710932E-11D1-DF41-8248-891024240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>
            <a:normAutofit fontScale="92500" lnSpcReduction="10000"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Distributionelle </a:t>
            </a:r>
            <a:r>
              <a:rPr lang="de-DE" altLang="en-DE" dirty="0" err="1">
                <a:ea typeface="ＭＳ Ｐゴシック" panose="020B0600070205080204" pitchFamily="34" charset="-128"/>
              </a:rPr>
              <a:t>Allophonie</a:t>
            </a:r>
            <a:r>
              <a:rPr lang="de-DE" altLang="en-DE" dirty="0">
                <a:ea typeface="ＭＳ Ｐゴシック" panose="020B0600070205080204" pitchFamily="34" charset="-128"/>
              </a:rPr>
              <a:t> des Phonems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im Ansatz wird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entweder als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]/ [</a:t>
            </a:r>
            <a:r>
              <a:rPr lang="de-DE" altLang="en-DE" dirty="0" err="1">
                <a:ea typeface="ＭＳ Ｐゴシック" panose="020B0600070205080204" pitchFamily="34" charset="-128"/>
              </a:rPr>
              <a:t>ʀ</a:t>
            </a:r>
            <a:r>
              <a:rPr lang="de-DE" altLang="en-DE" dirty="0">
                <a:ea typeface="ＭＳ Ｐゴシック" panose="020B0600070205080204" pitchFamily="34" charset="-128"/>
              </a:rPr>
              <a:t>] (Vibrant) ausgesprochen, oder als Frikativ [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e-DE" altLang="en-DE" dirty="0">
                <a:ea typeface="ＭＳ Ｐゴシック" panose="020B0600070205080204" pitchFamily="34" charset="-128"/>
              </a:rPr>
              <a:t>] oder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], je nach Konsonant, der davorsteht. Es besteht eine Assimilation an die Stimmhaftigkeit des davor stehenden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Obstruenten</a:t>
            </a:r>
            <a:r>
              <a:rPr lang="de-DE" altLang="en-DE" dirty="0">
                <a:ea typeface="ＭＳ Ｐゴシック" panose="020B0600070205080204" pitchFamily="34" charset="-128"/>
              </a:rPr>
              <a:t>. [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e-DE" altLang="en-DE" dirty="0">
                <a:ea typeface="ＭＳ Ｐゴシック" panose="020B0600070205080204" pitchFamily="34" charset="-128"/>
              </a:rPr>
              <a:t>] ist der stimmloser Frikativ,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der stimmhafte Frikativ/Gleitlaut.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Im Nukleus wird der Laut als Vokal [</a:t>
            </a:r>
            <a:r>
              <a:rPr lang="de-DE" altLang="en-DE" dirty="0" err="1">
                <a:ea typeface="ＭＳ Ｐゴシック" panose="020B0600070205080204" pitchFamily="34" charset="-128"/>
              </a:rPr>
              <a:t>ɐ</a:t>
            </a:r>
            <a:r>
              <a:rPr lang="de-DE" altLang="en-DE" dirty="0">
                <a:ea typeface="ＭＳ Ｐゴシック" panose="020B0600070205080204" pitchFamily="34" charset="-128"/>
              </a:rPr>
              <a:t>] ausgesprochen, eine Art Schwa-Laut, der manchmal Schwa-</a:t>
            </a:r>
            <a:r>
              <a:rPr lang="de-DE" altLang="en-DE" dirty="0" err="1">
                <a:ea typeface="ＭＳ Ｐゴシック" panose="020B0600070205080204" pitchFamily="34" charset="-128"/>
              </a:rPr>
              <a:t>r</a:t>
            </a:r>
            <a:r>
              <a:rPr lang="de-DE" altLang="en-DE" dirty="0">
                <a:ea typeface="ＭＳ Ｐゴシック" panose="020B0600070205080204" pitchFamily="34" charset="-128"/>
              </a:rPr>
              <a:t> genannt wird.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der Koda ist der Laut ein Gleitlaut.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A5228BE-7303-DB42-BDD0-2BE64E486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0129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umsplatzhalter 3">
            <a:extLst>
              <a:ext uri="{FF2B5EF4-FFF2-40B4-BE49-F238E27FC236}">
                <a16:creationId xmlns:a16="http://schemas.microsoft.com/office/drawing/2014/main" id="{29036FD8-D9FB-8B45-B5DA-51DEC19A4C5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47E902-2D47-AD49-92EC-8B43EA258C7F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44034" name="Foliennummernplatzhalter 5">
            <a:extLst>
              <a:ext uri="{FF2B5EF4-FFF2-40B4-BE49-F238E27FC236}">
                <a16:creationId xmlns:a16="http://schemas.microsoft.com/office/drawing/2014/main" id="{C47B5694-F86B-AE44-8AE2-159ECF9FE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70EE2E-2BB4-0945-B96F-0AD91FDEA767}" type="slidenum">
              <a:rPr lang="de-DE" altLang="de-DE" sz="1400"/>
              <a:pPr>
                <a:spcBef>
                  <a:spcPct val="0"/>
                </a:spcBef>
              </a:pPr>
              <a:t>17</a:t>
            </a:fld>
            <a:endParaRPr lang="de-DE" altLang="de-DE" sz="14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831E1AA-B2C8-FE45-B021-32BBF7D1E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3984" y="981076"/>
            <a:ext cx="9649216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  <a:r>
              <a:rPr lang="fr-FR" altLang="en-DE" dirty="0">
                <a:ea typeface="ＭＳ Ｐゴシック" panose="020B0600070205080204" pitchFamily="34" charset="-128"/>
              </a:rPr>
              <a:t>Distribution der /</a:t>
            </a:r>
            <a:r>
              <a:rPr lang="fr-FR" altLang="en-DE" dirty="0" err="1">
                <a:ea typeface="ＭＳ Ｐゴシック" panose="020B0600070205080204" pitchFamily="34" charset="-128"/>
              </a:rPr>
              <a:t>ʁ</a:t>
            </a:r>
            <a:r>
              <a:rPr lang="fr-FR" altLang="en-DE" dirty="0">
                <a:ea typeface="ＭＳ Ｐゴシック" panose="020B0600070205080204" pitchFamily="34" charset="-128"/>
              </a:rPr>
              <a:t>/-Allophone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fr-FR" altLang="en-DE" dirty="0">
                <a:ea typeface="ＭＳ Ｐゴシック" panose="020B0600070205080204" pitchFamily="34" charset="-128"/>
              </a:rPr>
              <a:t>	a. 	</a:t>
            </a:r>
            <a:r>
              <a:rPr lang="de-DE" altLang="en-DE" dirty="0">
                <a:ea typeface="ＭＳ Ｐゴシック" panose="020B0600070205080204" pitchFamily="34" charset="-128"/>
              </a:rPr>
              <a:t>Im Silbenansatz ist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konsonantisch (Gleitlaut, </a:t>
            </a:r>
            <a:r>
              <a:rPr lang="de-DE" altLang="en-DE" dirty="0" err="1">
                <a:ea typeface="ＭＳ Ｐゴシック" panose="020B0600070205080204" pitchFamily="34" charset="-128"/>
              </a:rPr>
              <a:t>Trill</a:t>
            </a:r>
            <a:r>
              <a:rPr lang="de-DE" altLang="en-DE" dirty="0">
                <a:ea typeface="ＭＳ Ｐゴシック" panose="020B0600070205080204" pitchFamily="34" charset="-128"/>
              </a:rPr>
              <a:t> oder Frikativ). Als Frikativ kann der Laut stimmhaft oder stimmlos sein.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b. 	Im Silbennukleus ist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vokalisch.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c. 	In der Silbenkoda ist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meistens ein Gleitlaut.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99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umsplatzhalter 3">
            <a:extLst>
              <a:ext uri="{FF2B5EF4-FFF2-40B4-BE49-F238E27FC236}">
                <a16:creationId xmlns:a16="http://schemas.microsoft.com/office/drawing/2014/main" id="{0B61E520-9746-3844-8CB8-0B3C8E7829E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4BCAAD-303C-0345-976C-15DF09B1A77E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46082" name="Foliennummernplatzhalter 5">
            <a:extLst>
              <a:ext uri="{FF2B5EF4-FFF2-40B4-BE49-F238E27FC236}">
                <a16:creationId xmlns:a16="http://schemas.microsoft.com/office/drawing/2014/main" id="{4071D73F-0B11-4848-882F-0F3DFC801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B8F55D-53B8-7944-B97B-6C9E93DC7270}" type="slidenum">
              <a:rPr lang="de-DE" altLang="de-DE" sz="1400"/>
              <a:pPr>
                <a:spcBef>
                  <a:spcPct val="0"/>
                </a:spcBef>
              </a:pPr>
              <a:t>18</a:t>
            </a:fld>
            <a:endParaRPr lang="de-DE" altLang="de-DE" sz="140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57700E7-F748-844D-94DA-DFC1E86EB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3671" y="981076"/>
            <a:ext cx="9799529" cy="5038725"/>
          </a:xfrm>
        </p:spPr>
        <p:txBody>
          <a:bodyPr>
            <a:normAutofit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ʁ</a:t>
            </a:r>
            <a:r>
              <a:rPr lang="de-DE" altLang="en-DE" b="1" dirty="0">
                <a:ea typeface="ＭＳ Ｐゴシック" panose="020B0600070205080204" pitchFamily="34" charset="-128"/>
              </a:rPr>
              <a:t>]: Merkmalanalyse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ist auf der Ebene des Phonems ein Gleitlaut: [vokalisch, konsonantisch] und [</a:t>
            </a:r>
            <a:r>
              <a:rPr lang="de-DE" altLang="en-DE" dirty="0" err="1">
                <a:ea typeface="ＭＳ Ｐゴシック" panose="020B0600070205080204" pitchFamily="34" charset="-128"/>
              </a:rPr>
              <a:t>sonorant</a:t>
            </a:r>
            <a:r>
              <a:rPr lang="de-DE" altLang="en-DE" dirty="0">
                <a:ea typeface="ＭＳ Ｐゴシック" panose="020B0600070205080204" pitchFamily="34" charset="-128"/>
              </a:rPr>
              <a:t>].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Alle </a:t>
            </a:r>
            <a:r>
              <a:rPr lang="de-DE" altLang="en-DE" dirty="0" err="1">
                <a:ea typeface="ＭＳ Ｐゴシック" panose="020B0600070205080204" pitchFamily="34" charset="-128"/>
              </a:rPr>
              <a:t>r</a:t>
            </a:r>
            <a:r>
              <a:rPr lang="de-DE" altLang="en-DE" dirty="0">
                <a:ea typeface="ＭＳ Ｐゴシック" panose="020B0600070205080204" pitchFamily="34" charset="-128"/>
              </a:rPr>
              <a:t>-Laute sind Allophone des zugrundeliegenden Phonems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/, ein </a:t>
            </a:r>
            <a:r>
              <a:rPr lang="de-DE" altLang="en-DE" dirty="0" err="1">
                <a:ea typeface="ＭＳ Ｐゴシック" panose="020B0600070205080204" pitchFamily="34" charset="-128"/>
              </a:rPr>
              <a:t>uvularer</a:t>
            </a:r>
            <a:r>
              <a:rPr lang="de-DE" altLang="en-DE" dirty="0">
                <a:ea typeface="ＭＳ Ｐゴシック" panose="020B0600070205080204" pitchFamily="34" charset="-128"/>
              </a:rPr>
              <a:t> Gleitlaut/Frikativ. Alle Allophone von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sind [dorsal] und [+kontinuierlich], das Merkmal für Frikative und Gleitlaute.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der Nachbarschaft eines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Obstruenten</a:t>
            </a:r>
            <a:r>
              <a:rPr lang="de-DE" altLang="en-DE" dirty="0">
                <a:ea typeface="ＭＳ Ｐゴシック" panose="020B0600070205080204" pitchFamily="34" charset="-128"/>
              </a:rPr>
              <a:t> wird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als Frikativ realisiert. In dem Fall übernimmt er die Stimmhaftigkeit des Nachbarlauts.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F91550A-AE20-0C48-BB9C-B27699C6A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4A50A37A-AD4D-3144-9995-8175759388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F5A159-18EA-1841-80F0-BA6D5F7D5B7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E7D00982-7479-1640-B95A-0A900612B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0A9338-C3F8-C241-AA35-66C0873B82ED}" type="slidenum">
              <a:rPr lang="de-DE" altLang="de-DE" sz="1400"/>
              <a:pPr>
                <a:spcBef>
                  <a:spcPct val="0"/>
                </a:spcBef>
              </a:pPr>
              <a:t>19</a:t>
            </a:fld>
            <a:endParaRPr lang="de-DE" altLang="de-DE" sz="14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0E43B0F-F1B0-1049-893D-62B80E401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458" y="981076"/>
            <a:ext cx="9661742" cy="5038725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de-DE" altLang="en-DE" dirty="0">
                <a:ea typeface="ＭＳ Ｐゴシック" panose="020B0600070205080204" pitchFamily="34" charset="-128"/>
              </a:rPr>
              <a:t>Im Nukleus ist der Laut [+vokalisch]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[+</a:t>
            </a:r>
            <a:r>
              <a:rPr lang="de-DE" altLang="en-DE" dirty="0" err="1">
                <a:ea typeface="ＭＳ Ｐゴシック" panose="020B0600070205080204" pitchFamily="34" charset="-128"/>
              </a:rPr>
              <a:t>vok</a:t>
            </a:r>
            <a:r>
              <a:rPr lang="de-DE" altLang="en-DE" dirty="0">
                <a:ea typeface="ＭＳ Ｐゴシック" panose="020B0600070205080204" pitchFamily="34" charset="-128"/>
              </a:rPr>
              <a:t>] impliziert die Anwesenheit von vokalischen </a:t>
            </a:r>
            <a:r>
              <a:rPr lang="de-DE" altLang="en-DE" dirty="0" err="1">
                <a:ea typeface="ＭＳ Ｐゴシック" panose="020B0600070205080204" pitchFamily="34" charset="-128"/>
              </a:rPr>
              <a:t>Sprzifikationen</a:t>
            </a:r>
            <a:r>
              <a:rPr lang="de-DE" altLang="en-DE" dirty="0">
                <a:ea typeface="ＭＳ Ｐゴシック" panose="020B0600070205080204" pitchFamily="34" charset="-128"/>
              </a:rPr>
              <a:t>, was erklärt dass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 auch als [</a:t>
            </a:r>
            <a:r>
              <a:rPr lang="de-DE" altLang="en-DE" dirty="0" err="1">
                <a:ea typeface="ＭＳ Ｐゴシック" panose="020B0600070205080204" pitchFamily="34" charset="-128"/>
              </a:rPr>
              <a:t>ɐ</a:t>
            </a:r>
            <a:r>
              <a:rPr lang="de-DE" altLang="en-DE" dirty="0">
                <a:ea typeface="ＭＳ Ｐゴシック" panose="020B0600070205080204" pitchFamily="34" charset="-128"/>
              </a:rPr>
              <a:t>] realisiert wird.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ɐ</a:t>
            </a:r>
            <a:r>
              <a:rPr lang="de-DE" altLang="en-DE" dirty="0">
                <a:ea typeface="ＭＳ Ｐゴシック" panose="020B0600070205080204" pitchFamily="34" charset="-128"/>
              </a:rPr>
              <a:t>] existiert im Deutschen nur als Allophon von /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/. Das ist anders als bei den anderen Gleitlauten.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15044F-8D85-1E4B-8416-D0D9A7D9B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164" y="6848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umsplatzhalter 3">
            <a:extLst>
              <a:ext uri="{FF2B5EF4-FFF2-40B4-BE49-F238E27FC236}">
                <a16:creationId xmlns:a16="http://schemas.microsoft.com/office/drawing/2014/main" id="{0F92126D-0010-9D45-BD5E-A4792846D9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87F383-5D2D-2142-9F4A-EC17B86C5F3D}" type="datetime1">
              <a:rPr lang="de-DE" altLang="en-US" sz="1400"/>
              <a:pPr>
                <a:spcBef>
                  <a:spcPct val="0"/>
                </a:spcBef>
              </a:pPr>
              <a:t>25.05.20</a:t>
            </a:fld>
            <a:endParaRPr lang="de-DE" altLang="en-US" sz="1400"/>
          </a:p>
        </p:txBody>
      </p:sp>
      <p:sp>
        <p:nvSpPr>
          <p:cNvPr id="17410" name="Foliennummernplatzhalter 5">
            <a:extLst>
              <a:ext uri="{FF2B5EF4-FFF2-40B4-BE49-F238E27FC236}">
                <a16:creationId xmlns:a16="http://schemas.microsoft.com/office/drawing/2014/main" id="{CE6CB7D0-4D78-414B-B1C2-BB739057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DE208B-C103-0247-B713-74AF12D1255B}" type="slidenum">
              <a:rPr lang="de-DE" altLang="en-US" sz="1400"/>
              <a:pPr>
                <a:spcBef>
                  <a:spcPct val="0"/>
                </a:spcBef>
              </a:pPr>
              <a:t>2</a:t>
            </a:fld>
            <a:endParaRPr lang="de-DE" altLang="en-US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3705BAC7-EFF3-C94A-B114-657522FEB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en-US" altLang="en-US" sz="4800" dirty="0" err="1">
                <a:ea typeface="ＭＳ Ｐゴシック" panose="020B0600070205080204" pitchFamily="34" charset="-128"/>
              </a:rPr>
              <a:t>Teil</a:t>
            </a:r>
            <a:r>
              <a:rPr lang="en-US" altLang="en-US" sz="4800" dirty="0">
                <a:ea typeface="ＭＳ Ｐゴシック" panose="020B0600070205080204" pitchFamily="34" charset="-128"/>
              </a:rPr>
              <a:t> 6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de-DE" altLang="de-DE" sz="4800" dirty="0">
                <a:ea typeface="ＭＳ Ｐゴシック" panose="020B0600070205080204" pitchFamily="34" charset="-128"/>
              </a:rPr>
              <a:t>Laryngale </a:t>
            </a:r>
            <a:r>
              <a:rPr lang="de-DE" altLang="de-DE" sz="4800">
                <a:ea typeface="ＭＳ Ｐゴシック" panose="020B0600070205080204" pitchFamily="34" charset="-128"/>
              </a:rPr>
              <a:t>und Gleitlaute</a:t>
            </a:r>
            <a:endParaRPr lang="en-GB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5DB8C997-5BB8-9347-ABC4-8F23D2816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75" y="4941888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endParaRPr lang="en-US" altLang="en-US" sz="3200">
              <a:ea typeface="ＭＳ Ｐゴシック" panose="020B0600070205080204" pitchFamily="34" charset="-128"/>
            </a:endParaRPr>
          </a:p>
          <a:p>
            <a:pPr lvl="1" algn="just">
              <a:buFont typeface="Symbol" pitchFamily="2" charset="2"/>
              <a:buChar char="·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17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F375A95A-0BE6-D543-BAE5-0FC26B3C26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25A0A8-C947-F449-91BA-F0794B84A14F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F9405AE7-42A5-754F-A234-6A0731616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79E4F7-7BC0-3D41-A9CF-F7748AF69049}" type="slidenum">
              <a:rPr lang="de-DE" altLang="de-DE" sz="1400"/>
              <a:pPr>
                <a:spcBef>
                  <a:spcPct val="0"/>
                </a:spcBef>
              </a:pPr>
              <a:t>20</a:t>
            </a:fld>
            <a:endParaRPr lang="de-DE" altLang="de-DE" sz="140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DD7FB9A-07E5-364B-9101-F0468B8AB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405" y="981076"/>
            <a:ext cx="9686795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In der Koda: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 (oder selten [</a:t>
            </a:r>
            <a:r>
              <a:rPr lang="de-DE" altLang="en-DE" dirty="0" err="1">
                <a:ea typeface="ＭＳ Ｐゴシック" panose="020B0600070205080204" pitchFamily="34" charset="-128"/>
              </a:rPr>
              <a:t>ʀ</a:t>
            </a:r>
            <a:r>
              <a:rPr lang="de-DE" altLang="en-DE" dirty="0">
                <a:ea typeface="ＭＳ Ｐゴシック" panose="020B0600070205080204" pitchFamily="34" charset="-128"/>
              </a:rPr>
              <a:t>]) wenn kein anderer Konsonant da ist, oder wenn danach ein stimmhafter </a:t>
            </a:r>
            <a:r>
              <a:rPr lang="de-DE" altLang="en-DE" dirty="0" err="1">
                <a:ea typeface="ＭＳ Ｐゴシック" panose="020B0600070205080204" pitchFamily="34" charset="-128"/>
              </a:rPr>
              <a:t>Sonorant</a:t>
            </a:r>
            <a:r>
              <a:rPr lang="de-DE" altLang="en-DE" dirty="0">
                <a:ea typeface="ＭＳ Ｐゴシック" panose="020B0600070205080204" pitchFamily="34" charset="-128"/>
              </a:rPr>
              <a:t> erscheint (</a:t>
            </a:r>
            <a:r>
              <a:rPr lang="de-DE" altLang="en-DE" i="1" dirty="0">
                <a:ea typeface="ＭＳ Ｐゴシック" panose="020B0600070205080204" pitchFamily="34" charset="-128"/>
              </a:rPr>
              <a:t>arm</a:t>
            </a:r>
            <a:r>
              <a:rPr lang="de-DE" altLang="en-DE" dirty="0">
                <a:ea typeface="ＭＳ Ｐゴシック" panose="020B0600070205080204" pitchFamily="34" charset="-128"/>
              </a:rPr>
              <a:t>). Im Standarddeutsch wird der Laut vor jedem Konsonant so ausgesprochen. 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Dialektal kann [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e-DE" altLang="en-DE" dirty="0">
                <a:ea typeface="ＭＳ Ｐゴシック" panose="020B0600070205080204" pitchFamily="34" charset="-128"/>
              </a:rPr>
              <a:t>] realisiert werden, wenn der folgende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</a:t>
            </a:r>
            <a:r>
              <a:rPr lang="de-DE" altLang="en-DE" dirty="0">
                <a:ea typeface="ＭＳ Ｐゴシック" panose="020B0600070205080204" pitchFamily="34" charset="-128"/>
              </a:rPr>
              <a:t> stimmlos ist (Assimilation der Stimmlosigkeit).  Dies geschieht aber fast nur, wenn der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dirty="0" err="1">
                <a:ea typeface="ＭＳ Ｐゴシック" panose="020B0600070205080204" pitchFamily="34" charset="-128"/>
              </a:rPr>
              <a:t>koronal</a:t>
            </a:r>
            <a:r>
              <a:rPr lang="de-DE" altLang="en-DE" dirty="0">
                <a:ea typeface="ＭＳ Ｐゴシック" panose="020B0600070205080204" pitchFamily="34" charset="-128"/>
              </a:rPr>
              <a:t> ist (</a:t>
            </a:r>
            <a:r>
              <a:rPr lang="de-DE" altLang="en-DE" i="1" dirty="0">
                <a:ea typeface="ＭＳ Ｐゴシック" panose="020B0600070205080204" pitchFamily="34" charset="-128"/>
              </a:rPr>
              <a:t>hart</a:t>
            </a:r>
            <a:r>
              <a:rPr lang="de-DE" altLang="en-DE" dirty="0">
                <a:ea typeface="ＭＳ Ｐゴシック" panose="020B0600070205080204" pitchFamily="34" charset="-128"/>
              </a:rPr>
              <a:t>), warum ist nicht klar.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E23F3C-D7AB-5A4E-92DA-D9A4A227E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umsplatzhalter 3">
            <a:extLst>
              <a:ext uri="{FF2B5EF4-FFF2-40B4-BE49-F238E27FC236}">
                <a16:creationId xmlns:a16="http://schemas.microsoft.com/office/drawing/2014/main" id="{A0B63BB3-C39D-A24E-875B-BF90AB507BB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D1ACF4-0B14-D94F-9BB9-5F13EEDB1CFE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52226" name="Foliennummernplatzhalter 5">
            <a:extLst>
              <a:ext uri="{FF2B5EF4-FFF2-40B4-BE49-F238E27FC236}">
                <a16:creationId xmlns:a16="http://schemas.microsoft.com/office/drawing/2014/main" id="{13ED65B1-3020-D248-8432-1469728FB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2AD7FD-1EE1-754A-AEE1-4465A8110F5C}" type="slidenum">
              <a:rPr lang="de-DE" altLang="de-DE" sz="1400"/>
              <a:pPr>
                <a:spcBef>
                  <a:spcPct val="0"/>
                </a:spcBef>
              </a:pPr>
              <a:t>21</a:t>
            </a:fld>
            <a:endParaRPr lang="de-DE" altLang="de-DE" sz="140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D7DD653-5D5D-BC48-A619-51350C454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1353" y="981076"/>
            <a:ext cx="9711847" cy="5038725"/>
          </a:xfrm>
        </p:spPr>
        <p:txBody>
          <a:bodyPr/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Niederrheinische Dialekte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a.    [</a:t>
            </a:r>
            <a:r>
              <a:rPr lang="de-DE" altLang="en-DE" dirty="0" err="1">
                <a:ea typeface="ＭＳ Ｐゴシック" panose="020B0600070205080204" pitchFamily="34" charset="-128"/>
              </a:rPr>
              <a:t>χ</a:t>
            </a:r>
            <a:r>
              <a:rPr lang="de-DE" altLang="en-DE" dirty="0">
                <a:ea typeface="ＭＳ Ｐゴシック" panose="020B0600070205080204" pitchFamily="34" charset="-128"/>
              </a:rPr>
              <a:t>] /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]: </a:t>
            </a:r>
            <a:r>
              <a:rPr lang="de-DE" altLang="en-DE" i="1" dirty="0">
                <a:ea typeface="ＭＳ Ｐゴシック" panose="020B0600070205080204" pitchFamily="34" charset="-128"/>
              </a:rPr>
              <a:t>Wort, hart, Wirt, Kurs, dort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b.    [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de-DE" altLang="en-DE" dirty="0">
                <a:ea typeface="ＭＳ Ｐゴシック" panose="020B0600070205080204" pitchFamily="34" charset="-128"/>
              </a:rPr>
              <a:t>]: </a:t>
            </a:r>
            <a:r>
              <a:rPr lang="de-DE" altLang="en-DE" i="1" dirty="0">
                <a:ea typeface="ＭＳ Ｐゴシック" panose="020B0600070205080204" pitchFamily="34" charset="-128"/>
              </a:rPr>
              <a:t>herb, Dorf, Nerv, Markt, durch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65985D-6C3A-2A49-872A-62F6C4DF4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838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6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137C904D-8843-0B43-95C9-B4BFBE1A3F2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D1569D-EF63-7D4E-816E-2C6CAE2AC86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871DD582-F5EC-6A4A-ABBC-08FBB970D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E9947C-D5E6-224F-896E-837158CD9CA1}" type="slidenum">
              <a:rPr lang="de-DE" altLang="de-DE" sz="1400"/>
              <a:pPr>
                <a:spcBef>
                  <a:spcPct val="0"/>
                </a:spcBef>
              </a:pPr>
              <a:t>22</a:t>
            </a:fld>
            <a:endParaRPr lang="de-DE" altLang="de-DE" sz="140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C7DA45C-E31A-0C42-8F8C-EC2A3E1C0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458" y="981076"/>
            <a:ext cx="10321446" cy="5038725"/>
          </a:xfrm>
        </p:spPr>
        <p:txBody>
          <a:bodyPr>
            <a:normAutofit lnSpcReduction="10000"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2.2 Das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koronale</a:t>
            </a:r>
            <a:r>
              <a:rPr lang="de-DE" altLang="en-DE" b="1" dirty="0">
                <a:ea typeface="ＭＳ Ｐゴシック" panose="020B0600070205080204" pitchFamily="34" charset="-128"/>
              </a:rPr>
              <a:t>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j</a:t>
            </a:r>
            <a:r>
              <a:rPr lang="de-DE" altLang="en-DE" b="1" dirty="0">
                <a:ea typeface="ＭＳ Ｐゴシック" panose="020B0600070205080204" pitchFamily="34" charset="-128"/>
              </a:rPr>
              <a:t>] (oder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ʝ</a:t>
            </a:r>
            <a:r>
              <a:rPr lang="de-DE" altLang="en-DE" b="1" dirty="0">
                <a:ea typeface="ＭＳ Ｐゴシック" panose="020B0600070205080204" pitchFamily="34" charset="-128"/>
              </a:rPr>
              <a:t>] oder [i]):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Allophonische</a:t>
            </a:r>
            <a:r>
              <a:rPr lang="de-DE" altLang="en-DE" b="1" dirty="0">
                <a:ea typeface="ＭＳ Ｐゴシック" panose="020B0600070205080204" pitchFamily="34" charset="-128"/>
              </a:rPr>
              <a:t> Distribution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 ist der Gleitlaut/</a:t>
            </a:r>
            <a:r>
              <a:rPr lang="de-DE" altLang="en-DE" dirty="0" err="1">
                <a:ea typeface="ＭＳ Ｐゴシック" panose="020B0600070205080204" pitchFamily="34" charset="-128"/>
              </a:rPr>
              <a:t>Approximant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ʝ</a:t>
            </a:r>
            <a:r>
              <a:rPr lang="de-DE" altLang="en-DE" dirty="0">
                <a:ea typeface="ＭＳ Ｐゴシック" panose="020B0600070205080204" pitchFamily="34" charset="-128"/>
              </a:rPr>
              <a:t>] ist der stimmhafte palatale Frikativ, einer </a:t>
            </a:r>
            <a:r>
              <a:rPr lang="de-DE" altLang="en-DE" dirty="0" err="1">
                <a:ea typeface="ＭＳ Ｐゴシック" panose="020B0600070205080204" pitchFamily="34" charset="-128"/>
              </a:rPr>
              <a:t>geschlossenere</a:t>
            </a:r>
            <a:r>
              <a:rPr lang="de-DE" altLang="en-DE" dirty="0">
                <a:ea typeface="ＭＳ Ｐゴシック" panose="020B0600070205080204" pitchFamily="34" charset="-128"/>
              </a:rPr>
              <a:t> Variante von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], die wir hier ignorieren.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Distribution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a. Am Wortanfang: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]:</a:t>
            </a:r>
            <a:r>
              <a:rPr lang="de-DE" altLang="en-DE" b="1" dirty="0">
                <a:ea typeface="ＭＳ Ｐゴシック" panose="020B0600070205080204" pitchFamily="34" charset="-128"/>
              </a:rPr>
              <a:t> 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>
                <a:ea typeface="ＭＳ Ｐゴシック" panose="020B0600070205080204" pitchFamily="34" charset="-128"/>
              </a:rPr>
              <a:t>ja, jeder, Juwel, jodeln, jammern, jiddisch</a:t>
            </a:r>
            <a:r>
              <a:rPr lang="de-DE" altLang="en-DE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b. Am Silbenanfang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]: </a:t>
            </a:r>
            <a:r>
              <a:rPr lang="de-DE" altLang="en-DE" i="1" dirty="0">
                <a:ea typeface="ＭＳ Ｐゴシック" panose="020B0600070205080204" pitchFamily="34" charset="-128"/>
              </a:rPr>
              <a:t>Boje, Koje</a:t>
            </a:r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de-DE" altLang="en-DE" i="1" dirty="0">
                <a:ea typeface="ＭＳ Ｐゴシック" panose="020B0600070205080204" pitchFamily="34" charset="-128"/>
              </a:rPr>
              <a:t> 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c. Nach einem stimmhaften Konsonanten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]/[i]: </a:t>
            </a:r>
            <a:r>
              <a:rPr lang="de-DE" altLang="en-DE" i="1" dirty="0">
                <a:ea typeface="ＭＳ Ｐゴシック" panose="020B0600070205080204" pitchFamily="34" charset="-128"/>
              </a:rPr>
              <a:t>Lilie</a:t>
            </a:r>
            <a:r>
              <a:rPr lang="de-DE" altLang="en-DE" dirty="0">
                <a:ea typeface="ＭＳ Ｐゴシック" panose="020B0600070205080204" pitchFamily="34" charset="-128"/>
              </a:rPr>
              <a:t> [li:.</a:t>
            </a:r>
            <a:r>
              <a:rPr lang="de-DE" altLang="en-DE" dirty="0" err="1">
                <a:ea typeface="ＭＳ Ｐゴシック" panose="020B0600070205080204" pitchFamily="34" charset="-128"/>
              </a:rPr>
              <a:t>lj</a:t>
            </a:r>
            <a:r>
              <a:rPr lang="en-US" altLang="en-DE" dirty="0" err="1">
                <a:ea typeface="ＭＳ Ｐゴシック" panose="020B0600070205080204" pitchFamily="34" charset="-128"/>
              </a:rPr>
              <a:t>ә</a:t>
            </a:r>
            <a:r>
              <a:rPr lang="de-DE" altLang="en-DE" dirty="0">
                <a:ea typeface="ＭＳ Ｐゴシック" panose="020B0600070205080204" pitchFamily="34" charset="-128"/>
              </a:rPr>
              <a:t>]/ [</a:t>
            </a:r>
            <a:r>
              <a:rPr lang="de-DE" altLang="en-DE" dirty="0" err="1">
                <a:ea typeface="ＭＳ Ｐゴシック" panose="020B0600070205080204" pitchFamily="34" charset="-128"/>
              </a:rPr>
              <a:t>li:.li</a:t>
            </a:r>
            <a:r>
              <a:rPr lang="de-DE" altLang="en-DE" dirty="0">
                <a:ea typeface="ＭＳ Ｐゴシック" panose="020B0600070205080204" pitchFamily="34" charset="-128"/>
              </a:rPr>
              <a:t>.</a:t>
            </a:r>
            <a:r>
              <a:rPr lang="en-US" altLang="en-DE" dirty="0" err="1">
                <a:ea typeface="ＭＳ Ｐゴシック" panose="020B0600070205080204" pitchFamily="34" charset="-128"/>
              </a:rPr>
              <a:t>ә</a:t>
            </a:r>
            <a:r>
              <a:rPr lang="de-DE" altLang="en-DE" dirty="0">
                <a:ea typeface="ＭＳ Ｐゴシック" panose="020B0600070205080204" pitchFamily="34" charset="-128"/>
              </a:rPr>
              <a:t>]/ </a:t>
            </a:r>
            <a:r>
              <a:rPr lang="de-DE" altLang="en-DE" i="1" dirty="0">
                <a:ea typeface="ＭＳ Ｐゴシック" panose="020B0600070205080204" pitchFamily="34" charset="-128"/>
              </a:rPr>
              <a:t>Taille, Dahlie,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>
                <a:ea typeface="ＭＳ Ｐゴシック" panose="020B0600070205080204" pitchFamily="34" charset="-128"/>
              </a:rPr>
              <a:t>Familie, Mumie, Radio</a:t>
            </a:r>
            <a:r>
              <a:rPr lang="de-DE" altLang="en-DE" dirty="0">
                <a:ea typeface="ＭＳ Ｐゴシック" panose="020B0600070205080204" pitchFamily="34" charset="-128"/>
              </a:rPr>
              <a:t> [</a:t>
            </a:r>
            <a:r>
              <a:rPr lang="de-DE" altLang="en-DE" dirty="0" err="1">
                <a:ea typeface="ＭＳ Ｐゴシック" panose="020B0600070205080204" pitchFamily="34" charset="-128"/>
              </a:rPr>
              <a:t>ʁa.di.o</a:t>
            </a:r>
            <a:r>
              <a:rPr lang="de-DE" altLang="en-DE" dirty="0">
                <a:ea typeface="ＭＳ Ｐゴシック" panose="020B0600070205080204" pitchFamily="34" charset="-128"/>
              </a:rPr>
              <a:t>]/ [</a:t>
            </a:r>
            <a:r>
              <a:rPr lang="de-DE" altLang="en-DE" dirty="0" err="1">
                <a:ea typeface="ＭＳ Ｐゴシック" panose="020B0600070205080204" pitchFamily="34" charset="-128"/>
              </a:rPr>
              <a:t>ʁa.djo</a:t>
            </a:r>
            <a:r>
              <a:rPr lang="de-DE" altLang="en-DE" dirty="0">
                <a:ea typeface="ＭＳ Ｐゴシック" panose="020B0600070205080204" pitchFamily="34" charset="-128"/>
              </a:rPr>
              <a:t>], </a:t>
            </a:r>
            <a:r>
              <a:rPr lang="de-DE" altLang="en-DE" i="1" dirty="0">
                <a:ea typeface="ＭＳ Ｐゴシック" panose="020B0600070205080204" pitchFamily="34" charset="-128"/>
              </a:rPr>
              <a:t>Vanille </a:t>
            </a:r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en-US" altLang="en-DE" dirty="0" err="1">
                <a:ea typeface="ＭＳ Ｐゴシック" panose="020B0600070205080204" pitchFamily="34" charset="-128"/>
              </a:rPr>
              <a:t>ν</a:t>
            </a:r>
            <a:r>
              <a:rPr lang="de-DE" altLang="en-DE" dirty="0" err="1">
                <a:ea typeface="ＭＳ Ｐゴシック" panose="020B0600070205080204" pitchFamily="34" charset="-128"/>
              </a:rPr>
              <a:t>anɪl.j</a:t>
            </a:r>
            <a:r>
              <a:rPr lang="en-US" altLang="en-DE" dirty="0" err="1">
                <a:ea typeface="ＭＳ Ｐゴシック" panose="020B0600070205080204" pitchFamily="34" charset="-128"/>
              </a:rPr>
              <a:t>ә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E27B14-B63A-FF4B-A5DE-A97810AB7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1499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6D6FD52E-E75B-E442-8576-3C713A5AFC7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273F96-075D-4C4C-89E2-7B250E1E93A1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0686439E-F23B-3F46-85ED-0CB4F7657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AA213A-CB7D-984B-B2EF-FD5A49EA5E1D}" type="slidenum">
              <a:rPr lang="de-DE" altLang="de-DE" sz="1400"/>
              <a:pPr>
                <a:spcBef>
                  <a:spcPct val="0"/>
                </a:spcBef>
              </a:pPr>
              <a:t>23</a:t>
            </a:fld>
            <a:endParaRPr lang="de-DE" altLang="de-DE" sz="14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D2BDA37-8B2B-984C-BE43-014C24AEB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6197" y="981076"/>
            <a:ext cx="10095978" cy="5038725"/>
          </a:xfrm>
        </p:spPr>
        <p:txBody>
          <a:bodyPr>
            <a:normAutofit lnSpcReduction="10000"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2.2 Das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koronale</a:t>
            </a:r>
            <a:r>
              <a:rPr lang="de-DE" altLang="en-DE" b="1" dirty="0">
                <a:ea typeface="ＭＳ Ｐゴシック" panose="020B0600070205080204" pitchFamily="34" charset="-128"/>
              </a:rPr>
              <a:t>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j</a:t>
            </a:r>
            <a:r>
              <a:rPr lang="de-DE" altLang="en-DE" b="1" dirty="0">
                <a:ea typeface="ＭＳ Ｐゴシック" panose="020B0600070205080204" pitchFamily="34" charset="-128"/>
              </a:rPr>
              <a:t>] (oder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ʝ</a:t>
            </a:r>
            <a:r>
              <a:rPr lang="de-DE" altLang="en-DE" b="1" dirty="0">
                <a:ea typeface="ＭＳ Ｐゴシック" panose="020B0600070205080204" pitchFamily="34" charset="-128"/>
              </a:rPr>
              <a:t>] oder [i]):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Allophonische</a:t>
            </a:r>
            <a:r>
              <a:rPr lang="de-DE" altLang="en-DE" b="1" dirty="0">
                <a:ea typeface="ＭＳ Ｐゴシック" panose="020B0600070205080204" pitchFamily="34" charset="-128"/>
              </a:rPr>
              <a:t> Distribution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d. Im Ansatz nach einem stimmlosen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</a:t>
            </a:r>
            <a:r>
              <a:rPr lang="de-DE" altLang="en-DE" dirty="0">
                <a:ea typeface="ＭＳ Ｐゴシック" panose="020B0600070205080204" pitchFamily="34" charset="-128"/>
              </a:rPr>
              <a:t>: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]/[i]/([</a:t>
            </a:r>
            <a:r>
              <a:rPr lang="de-DE" altLang="en-DE" dirty="0" err="1">
                <a:ea typeface="ＭＳ Ｐゴシック" panose="020B0600070205080204" pitchFamily="34" charset="-128"/>
              </a:rPr>
              <a:t>ç</a:t>
            </a:r>
            <a:r>
              <a:rPr lang="de-DE" altLang="en-DE" dirty="0">
                <a:ea typeface="ＭＳ Ｐゴシック" panose="020B0600070205080204" pitchFamily="34" charset="-128"/>
              </a:rPr>
              <a:t>/</a:t>
            </a:r>
            <a:r>
              <a:rPr lang="de-DE" altLang="en-DE" dirty="0" err="1">
                <a:ea typeface="ＭＳ Ｐゴシック" panose="020B0600070205080204" pitchFamily="34" charset="-128"/>
              </a:rPr>
              <a:t>ʝ</a:t>
            </a:r>
            <a:r>
              <a:rPr lang="de-DE" altLang="en-DE" dirty="0">
                <a:ea typeface="ＭＳ Ｐゴシック" panose="020B0600070205080204" pitchFamily="34" charset="-128"/>
              </a:rPr>
              <a:t>]): </a:t>
            </a:r>
            <a:r>
              <a:rPr lang="de-DE" altLang="en-DE" i="1" dirty="0">
                <a:ea typeface="ＭＳ Ｐゴシック" panose="020B0600070205080204" pitchFamily="34" charset="-128"/>
              </a:rPr>
              <a:t>referentiell, Nokia, Chianti, Tiara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e. In der Koda (oder Nukleus): Teil eines Diphthongs: [</a:t>
            </a:r>
            <a:r>
              <a:rPr lang="de-DE" altLang="en-DE" dirty="0" err="1">
                <a:ea typeface="ＭＳ Ｐゴシック" panose="020B0600070205080204" pitchFamily="34" charset="-128"/>
              </a:rPr>
              <a:t>ɪ</a:t>
            </a:r>
            <a:r>
              <a:rPr lang="de-DE" altLang="en-DE" dirty="0">
                <a:ea typeface="ＭＳ Ｐゴシック" panose="020B0600070205080204" pitchFamily="34" charset="-128"/>
              </a:rPr>
              <a:t>̯]: </a:t>
            </a:r>
            <a:r>
              <a:rPr lang="de-DE" altLang="en-DE" i="1" dirty="0">
                <a:ea typeface="ＭＳ Ｐゴシック" panose="020B0600070205080204" pitchFamily="34" charset="-128"/>
              </a:rPr>
              <a:t>Hai, Haie, Keil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f. Im Nukleus: immer [i]: </a:t>
            </a:r>
            <a:r>
              <a:rPr lang="de-DE" altLang="en-DE" i="1" dirty="0">
                <a:ea typeface="ＭＳ Ｐゴシック" panose="020B0600070205080204" pitchFamily="34" charset="-128"/>
              </a:rPr>
              <a:t>Radio</a:t>
            </a:r>
          </a:p>
          <a:p>
            <a:endParaRPr lang="de-DE" altLang="en-DE" i="1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bestimmten Morphemen immer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 (nie [i]):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ion</a:t>
            </a:r>
            <a:r>
              <a:rPr lang="de-DE" altLang="en-DE" i="1" dirty="0">
                <a:ea typeface="ＭＳ Ｐゴシック" panose="020B0600070205080204" pitchFamily="34" charset="-128"/>
              </a:rPr>
              <a:t> (Aktion, Vision</a:t>
            </a:r>
            <a:r>
              <a:rPr lang="de-DE" altLang="en-DE" dirty="0">
                <a:ea typeface="ＭＳ Ｐゴシック" panose="020B0600070205080204" pitchFamily="34" charset="-128"/>
              </a:rPr>
              <a:t>),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ien</a:t>
            </a:r>
            <a:r>
              <a:rPr lang="de-DE" altLang="en-DE" dirty="0">
                <a:ea typeface="ＭＳ Ｐゴシック" panose="020B0600070205080204" pitchFamily="34" charset="-128"/>
              </a:rPr>
              <a:t> (</a:t>
            </a:r>
            <a:r>
              <a:rPr lang="de-DE" altLang="en-DE" i="1" dirty="0">
                <a:ea typeface="ＭＳ Ｐゴシック" panose="020B0600070205080204" pitchFamily="34" charset="-128"/>
              </a:rPr>
              <a:t>Italien, Syrien</a:t>
            </a:r>
            <a:r>
              <a:rPr lang="de-DE" altLang="en-DE" dirty="0">
                <a:ea typeface="ＭＳ Ｐゴシック" panose="020B0600070205080204" pitchFamily="34" charset="-128"/>
              </a:rPr>
              <a:t>),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iell</a:t>
            </a:r>
            <a:r>
              <a:rPr lang="de-DE" altLang="en-DE" dirty="0">
                <a:ea typeface="ＭＳ Ｐゴシック" panose="020B0600070205080204" pitchFamily="34" charset="-128"/>
              </a:rPr>
              <a:t> (</a:t>
            </a:r>
            <a:r>
              <a:rPr lang="de-DE" altLang="en-DE" i="1" dirty="0">
                <a:ea typeface="ＭＳ Ｐゴシック" panose="020B0600070205080204" pitchFamily="34" charset="-128"/>
              </a:rPr>
              <a:t>seriell</a:t>
            </a:r>
            <a:r>
              <a:rPr lang="de-DE" altLang="en-DE" dirty="0">
                <a:ea typeface="ＭＳ Ｐゴシック" panose="020B0600070205080204" pitchFamily="34" charset="-128"/>
              </a:rPr>
              <a:t>), </a:t>
            </a:r>
            <a:r>
              <a:rPr lang="de-DE" altLang="en-DE" i="1" dirty="0">
                <a:ea typeface="ＭＳ Ｐゴシック" panose="020B0600070205080204" pitchFamily="34" charset="-128"/>
              </a:rPr>
              <a:t>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ial</a:t>
            </a:r>
            <a:r>
              <a:rPr lang="de-DE" altLang="en-DE" dirty="0">
                <a:ea typeface="ＭＳ Ｐゴシック" panose="020B0600070205080204" pitchFamily="34" charset="-128"/>
              </a:rPr>
              <a:t> (</a:t>
            </a:r>
            <a:r>
              <a:rPr lang="de-DE" altLang="en-DE" i="1" dirty="0">
                <a:ea typeface="ＭＳ Ｐゴシック" panose="020B0600070205080204" pitchFamily="34" charset="-128"/>
              </a:rPr>
              <a:t>Material</a:t>
            </a:r>
            <a:r>
              <a:rPr lang="de-DE" altLang="en-DE" dirty="0">
                <a:ea typeface="ＭＳ Ｐゴシック" panose="020B0600070205080204" pitchFamily="34" charset="-128"/>
              </a:rPr>
              <a:t>)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1AEBF15-A165-F74A-861A-266105DCE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9176" y="40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10540182-DB81-1343-A417-ECBDC757A39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30B177-7C49-6A49-95B4-9662FD4788AD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7F8363F5-B211-4944-A522-182B00581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4AEC0E-C0F2-9445-905B-1E538AD9735E}" type="slidenum">
              <a:rPr lang="de-DE" altLang="de-DE" sz="1400"/>
              <a:pPr>
                <a:spcBef>
                  <a:spcPct val="0"/>
                </a:spcBef>
              </a:pPr>
              <a:t>24</a:t>
            </a:fld>
            <a:endParaRPr lang="de-DE" altLang="de-DE" sz="140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C610383-A864-DA4F-A4E0-4282CF080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6301" y="981076"/>
            <a:ext cx="9736899" cy="5038725"/>
          </a:xfrm>
        </p:spPr>
        <p:txBody>
          <a:bodyPr/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Vater (1992:107) vergleicht die Transkriptionen von drei Wörterbüchern und findet willkürliche Transkriptionen: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]/[i] oder [</a:t>
            </a:r>
            <a:r>
              <a:rPr lang="de-DE" altLang="en-DE" dirty="0" err="1">
                <a:ea typeface="ＭＳ Ｐゴシック" panose="020B0600070205080204" pitchFamily="34" charset="-128"/>
              </a:rPr>
              <a:t>ʝ</a:t>
            </a:r>
            <a:r>
              <a:rPr lang="de-DE" altLang="en-DE" dirty="0">
                <a:ea typeface="ＭＳ Ｐゴシック" panose="020B0600070205080204" pitchFamily="34" charset="-128"/>
              </a:rPr>
              <a:t>].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751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umsplatzhalter 3">
            <a:extLst>
              <a:ext uri="{FF2B5EF4-FFF2-40B4-BE49-F238E27FC236}">
                <a16:creationId xmlns:a16="http://schemas.microsoft.com/office/drawing/2014/main" id="{E5700E3B-AD21-8F45-8D3B-AD62577D3B2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3F35FA-38F5-ED41-86D8-DB3B941EEC7B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0418" name="Foliennummernplatzhalter 5">
            <a:extLst>
              <a:ext uri="{FF2B5EF4-FFF2-40B4-BE49-F238E27FC236}">
                <a16:creationId xmlns:a16="http://schemas.microsoft.com/office/drawing/2014/main" id="{002084D0-0938-7246-969B-B4A35764E3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7AA970-02D2-D849-90D7-5EEF0DF34ED6}" type="slidenum">
              <a:rPr lang="de-DE" altLang="de-DE" sz="1400"/>
              <a:pPr>
                <a:spcBef>
                  <a:spcPct val="0"/>
                </a:spcBef>
              </a:pPr>
              <a:t>25</a:t>
            </a:fld>
            <a:endParaRPr lang="de-DE" altLang="de-DE" sz="14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B7104B3-869E-9446-A192-1773CF6AA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9036" y="981076"/>
            <a:ext cx="9624164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Eine oft vertretene Sicht (Hamann &amp; Hall 2010, Hall 2007, </a:t>
            </a:r>
            <a:r>
              <a:rPr lang="de-DE" altLang="en-DE" dirty="0" err="1">
                <a:ea typeface="ＭＳ Ｐゴシック" panose="020B0600070205080204" pitchFamily="34" charset="-128"/>
              </a:rPr>
              <a:t>Raffelsiefen</a:t>
            </a:r>
            <a:r>
              <a:rPr lang="de-DE" altLang="en-DE" dirty="0">
                <a:ea typeface="ＭＳ Ｐゴシック" panose="020B0600070205080204" pitchFamily="34" charset="-128"/>
              </a:rPr>
              <a:t> 2010): es gibt nur /i/ und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 ist ein Allophon von /i/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Gleitlautbildung  in der regel-basierten linearen Phonologie ist eine </a:t>
            </a:r>
            <a:r>
              <a:rPr lang="de-DE" altLang="en-DE" dirty="0" err="1">
                <a:ea typeface="ＭＳ Ｐゴシック" panose="020B0600070205080204" pitchFamily="34" charset="-128"/>
              </a:rPr>
              <a:t>Hiatvermeidungsstrategie</a:t>
            </a:r>
            <a:r>
              <a:rPr lang="de-DE" altLang="en-DE" dirty="0">
                <a:ea typeface="ＭＳ Ｐゴシック" panose="020B0600070205080204" pitchFamily="34" charset="-128"/>
              </a:rPr>
              <a:t>	/i/ </a:t>
            </a:r>
            <a:r>
              <a:rPr lang="de-DE" altLang="en-DE" i="1" dirty="0">
                <a:ea typeface="ＭＳ Ｐゴシック" panose="020B0600070205080204" pitchFamily="34" charset="-128"/>
              </a:rPr>
              <a:t>→ </a:t>
            </a:r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 / __ V 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Die Regel wird angewandt, wenn sich maximal ein Konsonant in derselben Silbe davor befindet:  </a:t>
            </a:r>
            <a:r>
              <a:rPr lang="de-DE" altLang="en-DE" i="1" dirty="0">
                <a:ea typeface="ＭＳ Ｐゴシック" panose="020B0600070205080204" pitchFamily="34" charset="-128"/>
              </a:rPr>
              <a:t>ja,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Gre.mium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Stu.dium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prinzi.piell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Skandina.vien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Fami.lie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Molda.vien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0B69ADD-0A0C-D445-9629-501799C39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092" y="374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9F7B9330-8F1C-CD41-8EEF-6E7AF2396ED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73E0FB-6BD0-BC46-B558-400E45E36B25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C6A76C88-4DE0-EE42-89DB-7954098C8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4EC825-92C2-5A48-88E6-F693E61DE6DB}" type="slidenum">
              <a:rPr lang="de-DE" altLang="de-DE" sz="1400"/>
              <a:pPr>
                <a:spcBef>
                  <a:spcPct val="0"/>
                </a:spcBef>
              </a:pPr>
              <a:t>26</a:t>
            </a:fld>
            <a:endParaRPr lang="de-DE" altLang="de-DE" sz="140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5162F68-E5F4-D043-BB9E-3F14D94E5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458" y="981076"/>
            <a:ext cx="9661742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Wenn es zwei Konsonanten vor /i/ gibt, wird die Gleitlaut-Bildungs-Regel nicht immer angewendet, siehe a. unten. Der Prozess der Gleitlautbildung ist abhängig von der Art der davorstehenden Konsonanten.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a-DK" altLang="en-DE" dirty="0">
                <a:ea typeface="ＭＳ Ｐゴシック" panose="020B0600070205080204" pitchFamily="34" charset="-128"/>
              </a:rPr>
              <a:t> 	a. */i/ </a:t>
            </a:r>
            <a:r>
              <a:rPr lang="da-DK" altLang="en-DE" i="1" dirty="0">
                <a:ea typeface="ＭＳ Ｐゴシック" panose="020B0600070205080204" pitchFamily="34" charset="-128"/>
              </a:rPr>
              <a:t>→ </a:t>
            </a:r>
            <a:r>
              <a:rPr lang="da-DK" altLang="en-DE" dirty="0">
                <a:ea typeface="ＭＳ Ｐゴシック" panose="020B0600070205080204" pitchFamily="34" charset="-128"/>
              </a:rPr>
              <a:t>[j]: </a:t>
            </a:r>
            <a:r>
              <a:rPr lang="da-DK" altLang="en-DE" i="1" dirty="0" err="1">
                <a:ea typeface="ＭＳ Ｐゴシック" panose="020B0600070205080204" pitchFamily="34" charset="-128"/>
              </a:rPr>
              <a:t>Na.trium</a:t>
            </a:r>
            <a:r>
              <a:rPr lang="da-DK" altLang="en-DE" i="1" dirty="0">
                <a:ea typeface="ＭＳ Ｐゴシック" panose="020B0600070205080204" pitchFamily="34" charset="-128"/>
              </a:rPr>
              <a:t>, </a:t>
            </a:r>
            <a:r>
              <a:rPr lang="da-DK" altLang="en-DE" i="1" dirty="0" err="1">
                <a:ea typeface="ＭＳ Ｐゴシック" panose="020B0600070205080204" pitchFamily="34" charset="-128"/>
              </a:rPr>
              <a:t>Bi.bliothek</a:t>
            </a:r>
            <a:r>
              <a:rPr lang="da-DK" altLang="en-DE" i="1" dirty="0">
                <a:ea typeface="ＭＳ Ｐゴシック" panose="020B0600070205080204" pitchFamily="34" charset="-128"/>
              </a:rPr>
              <a:t>, </a:t>
            </a:r>
            <a:r>
              <a:rPr lang="da-DK" altLang="en-DE" i="1" dirty="0" err="1">
                <a:ea typeface="ＭＳ Ｐゴシック" panose="020B0600070205080204" pitchFamily="34" charset="-128"/>
              </a:rPr>
              <a:t>Kollo.quium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a-DK" altLang="en-DE" dirty="0">
                <a:ea typeface="ＭＳ Ｐゴシック" panose="020B0600070205080204" pitchFamily="34" charset="-128"/>
              </a:rPr>
              <a:t>	b.  </a:t>
            </a:r>
            <a:r>
              <a:rPr lang="de-DE" altLang="en-DE" dirty="0">
                <a:ea typeface="ＭＳ Ｐゴシック" panose="020B0600070205080204" pitchFamily="34" charset="-128"/>
              </a:rPr>
              <a:t>/i/ </a:t>
            </a:r>
            <a:r>
              <a:rPr lang="de-DE" altLang="en-DE" i="1" dirty="0">
                <a:ea typeface="ＭＳ Ｐゴシック" panose="020B0600070205080204" pitchFamily="34" charset="-128"/>
              </a:rPr>
              <a:t>→ </a:t>
            </a:r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]: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Cel.sius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Kalifor.nien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Ser.viette</a:t>
            </a:r>
            <a:endParaRPr lang="de-DE" altLang="en-DE" i="1" dirty="0">
              <a:ea typeface="ＭＳ Ｐゴシック" panose="020B0600070205080204" pitchFamily="34" charset="-128"/>
            </a:endParaRPr>
          </a:p>
          <a:p>
            <a:endParaRPr lang="de-DE" altLang="en-DE" i="1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7F7799-F3B9-CD40-805F-8395BD4F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471" y="431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9F7B9330-8F1C-CD41-8EEF-6E7AF2396ED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73E0FB-6BD0-BC46-B558-400E45E36B25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C6A76C88-4DE0-EE42-89DB-7954098C8B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4EC825-92C2-5A48-88E6-F693E61DE6DB}" type="slidenum">
              <a:rPr lang="de-DE" altLang="de-DE" sz="1400"/>
              <a:pPr>
                <a:spcBef>
                  <a:spcPct val="0"/>
                </a:spcBef>
              </a:pPr>
              <a:t>27</a:t>
            </a:fld>
            <a:endParaRPr lang="de-DE" altLang="de-DE" sz="140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5162F68-E5F4-D043-BB9E-3F14D94E5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458" y="981076"/>
            <a:ext cx="9661742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Im Inventar des Deutschen braucht man aber beide /i/ und /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/. </a:t>
            </a:r>
          </a:p>
          <a:p>
            <a:pPr marL="457200" indent="-457200">
              <a:buFontTx/>
              <a:buChar char="-"/>
            </a:pPr>
            <a:r>
              <a:rPr lang="de-DE" altLang="en-DE" dirty="0">
                <a:ea typeface="ＭＳ Ｐゴシック" panose="020B0600070205080204" pitchFamily="34" charset="-128"/>
              </a:rPr>
              <a:t>Wegen Suffixe, die immer [</a:t>
            </a:r>
            <a:r>
              <a:rPr lang="de-DE" altLang="en-DE" dirty="0" err="1">
                <a:ea typeface="ＭＳ Ｐゴシック" panose="020B0600070205080204" pitchFamily="34" charset="-128"/>
              </a:rPr>
              <a:t>j</a:t>
            </a:r>
            <a:r>
              <a:rPr lang="de-DE" altLang="en-DE" dirty="0">
                <a:ea typeface="ＭＳ Ｐゴシック" panose="020B0600070205080204" pitchFamily="34" charset="-128"/>
              </a:rPr>
              <a:t>] haben: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ion</a:t>
            </a:r>
            <a:r>
              <a:rPr lang="de-DE" altLang="en-DE" i="1" dirty="0">
                <a:ea typeface="ＭＳ Ｐゴシック" panose="020B0600070205080204" pitchFamily="34" charset="-128"/>
              </a:rPr>
              <a:t>,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ial</a:t>
            </a:r>
            <a:r>
              <a:rPr lang="de-DE" altLang="en-DE" i="1" dirty="0">
                <a:ea typeface="ＭＳ Ｐゴシック" panose="020B0600070205080204" pitchFamily="34" charset="-128"/>
              </a:rPr>
              <a:t>,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iell</a:t>
            </a:r>
            <a:r>
              <a:rPr lang="de-DE" altLang="en-DE" i="1" dirty="0">
                <a:ea typeface="ＭＳ Ｐゴシック" panose="020B0600070205080204" pitchFamily="34" charset="-128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de-DE" altLang="en-DE" dirty="0">
                <a:ea typeface="ＭＳ Ｐゴシック" panose="020B0600070205080204" pitchFamily="34" charset="-128"/>
              </a:rPr>
              <a:t>Wegen </a:t>
            </a:r>
            <a:r>
              <a:rPr lang="de-DE" altLang="en-DE" i="1" dirty="0">
                <a:ea typeface="ＭＳ Ｐゴシック" panose="020B0600070205080204" pitchFamily="34" charset="-128"/>
              </a:rPr>
              <a:t>Ion-ionisch</a:t>
            </a:r>
            <a:r>
              <a:rPr lang="de-DE" altLang="en-DE" dirty="0">
                <a:ea typeface="ＭＳ Ｐゴシック" panose="020B0600070205080204" pitchFamily="34" charset="-128"/>
              </a:rPr>
              <a:t>, wo der erste Laut als [i] ausgesprochen werden kann, obwohl die Gleitlaut-Bildungs-Regel stattfinden könnte.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F06EA99-765B-F047-8687-D2E1E9711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3197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>
            <a:extLst>
              <a:ext uri="{FF2B5EF4-FFF2-40B4-BE49-F238E27FC236}">
                <a16:creationId xmlns:a16="http://schemas.microsoft.com/office/drawing/2014/main" id="{54BA5EE9-4250-5D44-AF5C-34ECD946B18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F9241F-A680-C441-9ECD-5AA55F0EEB63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4514" name="Foliennummernplatzhalter 5">
            <a:extLst>
              <a:ext uri="{FF2B5EF4-FFF2-40B4-BE49-F238E27FC236}">
                <a16:creationId xmlns:a16="http://schemas.microsoft.com/office/drawing/2014/main" id="{EEB3A882-1FDE-544E-AD39-80744272A2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073285-79CD-5E40-841B-E701C0232B13}" type="slidenum">
              <a:rPr lang="de-DE" altLang="de-DE" sz="1400"/>
              <a:pPr>
                <a:spcBef>
                  <a:spcPct val="0"/>
                </a:spcBef>
              </a:pPr>
              <a:t>28</a:t>
            </a:fld>
            <a:endParaRPr lang="de-DE" altLang="de-DE" sz="140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A855AAE-B30C-AA4B-A5EB-4FC908AC0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>
            <a:normAutofit/>
          </a:bodyPr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2.3 Labialer Gleitlaut [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ʋ</a:t>
            </a:r>
            <a:r>
              <a:rPr lang="de-DE" altLang="en-DE" b="1" dirty="0">
                <a:ea typeface="ＭＳ Ｐゴシック" panose="020B0600070205080204" pitchFamily="34" charset="-128"/>
              </a:rPr>
              <a:t>] oder Frikativ [v] </a:t>
            </a:r>
          </a:p>
          <a:p>
            <a:r>
              <a:rPr lang="de-DE" altLang="en-DE" b="1" dirty="0" err="1">
                <a:ea typeface="ＭＳ Ｐゴシック" panose="020B0600070205080204" pitchFamily="34" charset="-128"/>
              </a:rPr>
              <a:t>Allophonische</a:t>
            </a:r>
            <a:r>
              <a:rPr lang="de-DE" altLang="en-DE" b="1" dirty="0">
                <a:ea typeface="ＭＳ Ｐゴシック" panose="020B0600070205080204" pitchFamily="34" charset="-128"/>
              </a:rPr>
              <a:t> Distribution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Bei dem labialen Laut gibt es zwei Varianten, wobei nur eine der Gleitlaut ist.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Distribution des </a:t>
            </a:r>
            <a:r>
              <a:rPr lang="de-DE" altLang="en-DE" b="1" dirty="0">
                <a:ea typeface="ＭＳ Ｐゴシック" panose="020B0600070205080204" pitchFamily="34" charset="-128"/>
              </a:rPr>
              <a:t>labiodentalen</a:t>
            </a:r>
            <a:r>
              <a:rPr lang="de-DE" altLang="en-DE" dirty="0">
                <a:ea typeface="ＭＳ Ｐゴシック" panose="020B0600070205080204" pitchFamily="34" charset="-128"/>
              </a:rPr>
              <a:t> Frikativs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a. [</a:t>
            </a:r>
            <a:r>
              <a:rPr lang="de-DE" altLang="en-DE" dirty="0" err="1">
                <a:ea typeface="ＭＳ Ｐゴシック" panose="020B0600070205080204" pitchFamily="34" charset="-128"/>
              </a:rPr>
              <a:t>ʋ</a:t>
            </a:r>
            <a:r>
              <a:rPr lang="de-DE" altLang="en-DE" dirty="0">
                <a:ea typeface="ＭＳ Ｐゴシック" panose="020B0600070205080204" pitchFamily="34" charset="-128"/>
              </a:rPr>
              <a:t>] (oder [v])  in </a:t>
            </a:r>
            <a:r>
              <a:rPr lang="de-DE" altLang="en-DE" i="1" dirty="0">
                <a:ea typeface="ＭＳ Ｐゴシック" panose="020B0600070205080204" pitchFamily="34" charset="-128"/>
              </a:rPr>
              <a:t>Lawine</a:t>
            </a:r>
            <a:r>
              <a:rPr lang="de-DE" altLang="en-DE" dirty="0">
                <a:ea typeface="ＭＳ Ｐゴシック" panose="020B0600070205080204" pitchFamily="34" charset="-128"/>
              </a:rPr>
              <a:t> [la.</a:t>
            </a:r>
            <a:r>
              <a:rPr lang="de-DE" altLang="en-DE" dirty="0" err="1">
                <a:ea typeface="ＭＳ Ｐゴシック" panose="020B0600070205080204" pitchFamily="34" charset="-128"/>
              </a:rPr>
              <a:t>ʋi</a:t>
            </a:r>
            <a:r>
              <a:rPr lang="de-DE" altLang="en-DE" dirty="0">
                <a:ea typeface="ＭＳ Ｐゴシック" panose="020B0600070205080204" pitchFamily="34" charset="-128"/>
              </a:rPr>
              <a:t>:.</a:t>
            </a:r>
            <a:r>
              <a:rPr lang="de-DE" altLang="en-DE" dirty="0" err="1">
                <a:ea typeface="ＭＳ Ｐゴシック" panose="020B0600070205080204" pitchFamily="34" charset="-128"/>
              </a:rPr>
              <a:t>nә</a:t>
            </a:r>
            <a:r>
              <a:rPr lang="de-DE" altLang="en-DE" dirty="0">
                <a:ea typeface="ＭＳ Ｐゴシック" panose="020B0600070205080204" pitchFamily="34" charset="-128"/>
              </a:rPr>
              <a:t>], </a:t>
            </a:r>
            <a:r>
              <a:rPr lang="de-DE" altLang="en-DE" i="1" dirty="0">
                <a:ea typeface="ＭＳ Ｐゴシック" panose="020B0600070205080204" pitchFamily="34" charset="-128"/>
              </a:rPr>
              <a:t>warum</a:t>
            </a:r>
            <a:r>
              <a:rPr lang="de-DE" altLang="en-DE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>
                <a:ea typeface="ＭＳ Ｐゴシック" panose="020B0600070205080204" pitchFamily="34" charset="-128"/>
              </a:rPr>
              <a:t>Whisky</a:t>
            </a:r>
            <a:r>
              <a:rPr lang="de-DE" altLang="en-DE" dirty="0">
                <a:ea typeface="ＭＳ Ｐゴシック" panose="020B0600070205080204" pitchFamily="34" charset="-128"/>
              </a:rPr>
              <a:t> [</a:t>
            </a:r>
            <a:r>
              <a:rPr lang="de-DE" altLang="en-DE" dirty="0" err="1">
                <a:ea typeface="ＭＳ Ｐゴシック" panose="020B0600070205080204" pitchFamily="34" charset="-128"/>
              </a:rPr>
              <a:t>ʋɪs.ki</a:t>
            </a:r>
            <a:r>
              <a:rPr lang="de-DE" altLang="en-DE" dirty="0">
                <a:ea typeface="ＭＳ Ｐゴシック" panose="020B0600070205080204" pitchFamily="34" charset="-128"/>
              </a:rPr>
              <a:t>],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b. [</a:t>
            </a:r>
            <a:r>
              <a:rPr lang="de-DE" altLang="en-DE" dirty="0" err="1">
                <a:ea typeface="ＭＳ Ｐゴシック" panose="020B0600070205080204" pitchFamily="34" charset="-128"/>
              </a:rPr>
              <a:t>ʋ</a:t>
            </a:r>
            <a:r>
              <a:rPr lang="de-DE" altLang="en-DE" dirty="0">
                <a:ea typeface="ＭＳ Ｐゴシック" panose="020B0600070205080204" pitchFamily="34" charset="-128"/>
              </a:rPr>
              <a:t>/f]: </a:t>
            </a:r>
            <a:r>
              <a:rPr lang="de-DE" altLang="en-DE" i="1" dirty="0">
                <a:ea typeface="ＭＳ Ｐゴシック" panose="020B0600070205080204" pitchFamily="34" charset="-128"/>
              </a:rPr>
              <a:t>Quark</a:t>
            </a:r>
            <a:r>
              <a:rPr lang="de-DE" altLang="en-DE" dirty="0">
                <a:ea typeface="ＭＳ Ｐゴシック" panose="020B0600070205080204" pitchFamily="34" charset="-128"/>
              </a:rPr>
              <a:t> [</a:t>
            </a:r>
            <a:r>
              <a:rPr lang="de-DE" altLang="en-DE" dirty="0" err="1">
                <a:ea typeface="ＭＳ Ｐゴシック" panose="020B0600070205080204" pitchFamily="34" charset="-128"/>
              </a:rPr>
              <a:t>kʋ</a:t>
            </a:r>
            <a:r>
              <a:rPr lang="de-DE" altLang="en-DE" dirty="0">
                <a:ea typeface="ＭＳ Ｐゴシック" panose="020B0600070205080204" pitchFamily="34" charset="-128"/>
              </a:rPr>
              <a:t>/</a:t>
            </a:r>
            <a:r>
              <a:rPr lang="de-DE" altLang="en-DE" dirty="0" err="1">
                <a:ea typeface="ＭＳ Ｐゴシック" panose="020B0600070205080204" pitchFamily="34" charset="-128"/>
              </a:rPr>
              <a:t>faʁk</a:t>
            </a:r>
            <a:r>
              <a:rPr lang="de-DE" altLang="en-DE" dirty="0">
                <a:ea typeface="ＭＳ Ｐゴシック" panose="020B0600070205080204" pitchFamily="34" charset="-128"/>
              </a:rPr>
              <a:t>], </a:t>
            </a:r>
            <a:r>
              <a:rPr lang="de-DE" altLang="en-DE" i="1" dirty="0">
                <a:ea typeface="ＭＳ Ｐゴシック" panose="020B0600070205080204" pitchFamily="34" charset="-128"/>
              </a:rPr>
              <a:t>Quatsch</a:t>
            </a:r>
            <a:r>
              <a:rPr lang="de-DE" altLang="en-DE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>
                <a:ea typeface="ＭＳ Ｐゴシック" panose="020B0600070205080204" pitchFamily="34" charset="-128"/>
              </a:rPr>
              <a:t>Quantität, Quiz,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>
                <a:ea typeface="ＭＳ Ｐゴシック" panose="020B0600070205080204" pitchFamily="34" charset="-128"/>
              </a:rPr>
              <a:t>Witwe</a:t>
            </a:r>
            <a:r>
              <a:rPr lang="de-DE" altLang="en-DE" dirty="0">
                <a:ea typeface="ＭＳ Ｐゴシック" panose="020B0600070205080204" pitchFamily="34" charset="-128"/>
              </a:rPr>
              <a:t> [</a:t>
            </a:r>
            <a:r>
              <a:rPr lang="de-DE" altLang="en-DE" dirty="0" err="1">
                <a:ea typeface="ＭＳ Ｐゴシック" panose="020B0600070205080204" pitchFamily="34" charset="-128"/>
              </a:rPr>
              <a:t>ʋɪtʋ</a:t>
            </a:r>
            <a:r>
              <a:rPr lang="de-DE" altLang="en-DE" dirty="0">
                <a:ea typeface="ＭＳ Ｐゴシック" panose="020B0600070205080204" pitchFamily="34" charset="-128"/>
              </a:rPr>
              <a:t>/</a:t>
            </a:r>
            <a:r>
              <a:rPr lang="de-DE" altLang="en-DE" dirty="0" err="1">
                <a:ea typeface="ＭＳ Ｐゴシック" panose="020B0600070205080204" pitchFamily="34" charset="-128"/>
              </a:rPr>
              <a:t>fә</a:t>
            </a:r>
            <a:r>
              <a:rPr lang="de-DE" altLang="en-DE" dirty="0">
                <a:ea typeface="ＭＳ Ｐゴシック" panose="020B0600070205080204" pitchFamily="34" charset="-128"/>
              </a:rPr>
              <a:t>]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F8EBB7-B85F-1A4A-B9F3-4C662093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7682" y="644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A572FEA8-BFBF-C14F-A095-5880776087F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4F4D07-7C14-3445-98A5-36B177F0962A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1CB1752B-B47A-2B4A-B81F-C8DBBA2A4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38A248-56C0-0F49-AF61-666D81C843E0}" type="slidenum">
              <a:rPr lang="de-DE" altLang="de-DE" sz="1400"/>
              <a:pPr>
                <a:spcBef>
                  <a:spcPct val="0"/>
                </a:spcBef>
              </a:pPr>
              <a:t>29</a:t>
            </a:fld>
            <a:endParaRPr lang="de-DE" altLang="de-DE" sz="1400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8F95F3C-F141-1041-9ED8-80F982835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3984" y="981076"/>
            <a:ext cx="9649216" cy="5038725"/>
          </a:xfrm>
        </p:spPr>
        <p:txBody>
          <a:bodyPr/>
          <a:lstStyle/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Distribution des</a:t>
            </a:r>
            <a:r>
              <a:rPr lang="de-DE" altLang="en-DE" b="1" dirty="0">
                <a:ea typeface="ＭＳ Ｐゴシック" panose="020B0600070205080204" pitchFamily="34" charset="-128"/>
              </a:rPr>
              <a:t> bilabialen </a:t>
            </a:r>
            <a:r>
              <a:rPr lang="de-DE" altLang="en-DE" dirty="0">
                <a:ea typeface="ＭＳ Ｐゴシック" panose="020B0600070205080204" pitchFamily="34" charset="-128"/>
              </a:rPr>
              <a:t>Gleitlauts : nur als Allophon von [</a:t>
            </a:r>
            <a:r>
              <a:rPr lang="de-DE" altLang="en-DE" dirty="0" err="1">
                <a:ea typeface="ＭＳ Ｐゴシック" panose="020B0600070205080204" pitchFamily="34" charset="-128"/>
              </a:rPr>
              <a:t>u</a:t>
            </a:r>
            <a:r>
              <a:rPr lang="de-DE" altLang="en-DE" dirty="0">
                <a:ea typeface="ＭＳ Ｐゴシック" panose="020B0600070205080204" pitchFamily="34" charset="-128"/>
              </a:rPr>
              <a:t>] zu finden.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u</a:t>
            </a:r>
            <a:r>
              <a:rPr lang="de-DE" altLang="en-DE" dirty="0">
                <a:ea typeface="ＭＳ Ｐゴシック" panose="020B0600070205080204" pitchFamily="34" charset="-128"/>
              </a:rPr>
              <a:t>] alterniert mit [</a:t>
            </a:r>
            <a:r>
              <a:rPr lang="de-DE" altLang="en-DE" dirty="0" err="1">
                <a:ea typeface="ＭＳ Ｐゴシック" panose="020B0600070205080204" pitchFamily="34" charset="-128"/>
              </a:rPr>
              <a:t>w</a:t>
            </a:r>
            <a:r>
              <a:rPr lang="de-DE" altLang="en-DE" dirty="0">
                <a:ea typeface="ＭＳ Ｐゴシック" panose="020B0600070205080204" pitchFamily="34" charset="-128"/>
              </a:rPr>
              <a:t>]: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Leguán</a:t>
            </a:r>
            <a:r>
              <a:rPr lang="de-DE" altLang="en-DE" i="1" dirty="0">
                <a:ea typeface="ＭＳ Ｐゴシック" panose="020B0600070205080204" pitchFamily="34" charset="-128"/>
              </a:rPr>
              <a:t> </a:t>
            </a:r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le.gwa:n</a:t>
            </a:r>
            <a:r>
              <a:rPr lang="de-DE" altLang="en-DE" dirty="0">
                <a:ea typeface="ＭＳ Ｐゴシック" panose="020B0600070205080204" pitchFamily="34" charset="-128"/>
              </a:rPr>
              <a:t>]/[</a:t>
            </a:r>
            <a:r>
              <a:rPr lang="de-DE" altLang="en-DE" dirty="0" err="1">
                <a:ea typeface="ＭＳ Ｐゴシック" panose="020B0600070205080204" pitchFamily="34" charset="-128"/>
              </a:rPr>
              <a:t>le.gu.a:n</a:t>
            </a:r>
            <a:r>
              <a:rPr lang="de-DE" altLang="en-DE" dirty="0">
                <a:ea typeface="ＭＳ Ｐゴシック" panose="020B0600070205080204" pitchFamily="34" charset="-128"/>
              </a:rPr>
              <a:t>] </a:t>
            </a:r>
            <a:r>
              <a:rPr lang="de-DE" altLang="en-DE" i="1" dirty="0">
                <a:ea typeface="ＭＳ Ｐゴシック" panose="020B0600070205080204" pitchFamily="34" charset="-128"/>
              </a:rPr>
              <a:t>Linguistik </a:t>
            </a:r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lɪŋ.gu.i.stɪk</a:t>
            </a:r>
            <a:r>
              <a:rPr lang="de-DE" altLang="en-DE" dirty="0">
                <a:ea typeface="ＭＳ Ｐゴシック" panose="020B0600070205080204" pitchFamily="34" charset="-128"/>
              </a:rPr>
              <a:t>], </a:t>
            </a:r>
            <a:r>
              <a:rPr lang="de-DE" altLang="en-DE" i="1" dirty="0">
                <a:ea typeface="ＭＳ Ｐゴシック" panose="020B0600070205080204" pitchFamily="34" charset="-128"/>
              </a:rPr>
              <a:t>Pinguin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6E1E638-3A2B-B241-9F01-8945AD73E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200" y="631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E77E37BF-658A-7248-AD6D-D89A71A2D8A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4CF89B-7869-A04E-80F1-84E7587FEE9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84A1A0AF-3D33-9143-A2F0-DD689220E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8EC535-5DD5-5C4B-B01F-3AF19220C375}" type="slidenum">
              <a:rPr lang="de-DE" altLang="de-DE" sz="1400"/>
              <a:pPr>
                <a:spcBef>
                  <a:spcPct val="0"/>
                </a:spcBef>
              </a:pPr>
              <a:t>3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3B5884A-5D93-EB48-9F77-FEAF75DAF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/>
          <a:lstStyle/>
          <a:p>
            <a:pPr marL="514350" indent="-514350">
              <a:buAutoNum type="arabicPeriod"/>
              <a:defRPr/>
            </a:pPr>
            <a:r>
              <a:rPr lang="de-DE" b="1" dirty="0"/>
              <a:t>Die Laryngale des Deutschen: </a:t>
            </a:r>
            <a:r>
              <a:rPr lang="de-DE" dirty="0"/>
              <a:t>[h] und [</a:t>
            </a:r>
            <a:r>
              <a:rPr lang="de-DE" dirty="0" err="1"/>
              <a:t>ʔ</a:t>
            </a:r>
            <a:r>
              <a:rPr lang="de-DE" dirty="0"/>
              <a:t>]</a:t>
            </a:r>
            <a:endParaRPr lang="de-DE" b="1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Die beiden </a:t>
            </a:r>
            <a:r>
              <a:rPr lang="de-DE" dirty="0" err="1"/>
              <a:t>laryngalen</a:t>
            </a:r>
            <a:r>
              <a:rPr lang="de-DE" dirty="0"/>
              <a:t> Laute des Deutschen sind [h] und [</a:t>
            </a:r>
            <a:r>
              <a:rPr lang="de-DE" dirty="0" err="1"/>
              <a:t>ʔ</a:t>
            </a:r>
            <a:r>
              <a:rPr lang="de-DE" dirty="0"/>
              <a:t>]. Sie unterscheiden sich von den anderen Konsonanten, indem sie keine artikulatorischen Eigenschaften oberhalb des Kehlkopfes aufweisen. </a:t>
            </a:r>
          </a:p>
          <a:p>
            <a:pPr>
              <a:defRPr/>
            </a:pPr>
            <a:r>
              <a:rPr lang="de-DE" dirty="0"/>
              <a:t>Laryngale Merkmale sind [aspiriert] ([h]) und [</a:t>
            </a:r>
            <a:r>
              <a:rPr lang="de-DE" dirty="0" err="1"/>
              <a:t>glottalisiert</a:t>
            </a:r>
            <a:r>
              <a:rPr lang="de-DE" dirty="0"/>
              <a:t>] ([</a:t>
            </a:r>
            <a:r>
              <a:rPr lang="de-DE" dirty="0" err="1"/>
              <a:t>ʔ</a:t>
            </a:r>
            <a:r>
              <a:rPr lang="de-DE" dirty="0"/>
              <a:t>]).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Auch </a:t>
            </a:r>
            <a:r>
              <a:rPr lang="de-DE" dirty="0" err="1"/>
              <a:t>laryngal</a:t>
            </a:r>
            <a:r>
              <a:rPr lang="de-DE" dirty="0"/>
              <a:t> ist das Merkmal [±stimmhaft].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171A5DF-20F2-9947-AB63-4BB398162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168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B1C57191-A206-3549-A916-C89D0AF2E59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A3A6E4-CE2A-3143-AA7B-EDB184533D2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9DEB12C4-50F6-5C4B-966A-3C8514D3E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BBCD33-FAB5-3D41-90E4-10525796438A}" type="slidenum">
              <a:rPr lang="de-DE" altLang="de-DE" sz="1400"/>
              <a:pPr>
                <a:spcBef>
                  <a:spcPct val="0"/>
                </a:spcBef>
              </a:pPr>
              <a:t>30</a:t>
            </a:fld>
            <a:endParaRPr lang="de-DE" altLang="de-DE" sz="14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3CA0D014-0817-3C42-950F-9028CD367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6301" y="981076"/>
            <a:ext cx="9736899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Als Ansatz: [</a:t>
            </a:r>
            <a:r>
              <a:rPr lang="de-DE" altLang="en-DE" dirty="0" err="1">
                <a:ea typeface="ＭＳ Ｐゴシック" panose="020B0600070205080204" pitchFamily="34" charset="-128"/>
              </a:rPr>
              <a:t>ʋ</a:t>
            </a:r>
            <a:r>
              <a:rPr lang="de-DE" altLang="en-DE" dirty="0">
                <a:ea typeface="ＭＳ Ｐゴシック" panose="020B0600070205080204" pitchFamily="34" charset="-128"/>
              </a:rPr>
              <a:t>] (oder [v]) wenn kein anderer Konsonant da ist,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ʋ</a:t>
            </a:r>
            <a:r>
              <a:rPr lang="de-DE" altLang="en-DE" dirty="0">
                <a:ea typeface="ＭＳ Ｐゴシック" panose="020B0600070205080204" pitchFamily="34" charset="-128"/>
              </a:rPr>
              <a:t>] (oder [v]) wenn davor ein stimmhafter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u="sng" dirty="0">
                <a:ea typeface="ＭＳ Ｐゴシック" panose="020B0600070205080204" pitchFamily="34" charset="-128"/>
              </a:rPr>
              <a:t>oder ein </a:t>
            </a:r>
            <a:r>
              <a:rPr lang="de-DE" altLang="en-DE" u="sng" dirty="0" err="1">
                <a:ea typeface="ＭＳ Ｐゴシック" panose="020B0600070205080204" pitchFamily="34" charset="-128"/>
              </a:rPr>
              <a:t>Sonorant</a:t>
            </a:r>
            <a:r>
              <a:rPr lang="de-DE" altLang="en-DE" dirty="0">
                <a:ea typeface="ＭＳ Ｐゴシック" panose="020B0600070205080204" pitchFamily="34" charset="-128"/>
              </a:rPr>
              <a:t> erscheint,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(und sogar [f], wenn der davorstehende </a:t>
            </a:r>
            <a:r>
              <a:rPr lang="de-DE" altLang="en-DE" dirty="0" err="1">
                <a:ea typeface="ＭＳ Ｐゴシック" panose="020B0600070205080204" pitchFamily="34" charset="-128"/>
              </a:rPr>
              <a:t>Obstruent</a:t>
            </a:r>
            <a:r>
              <a:rPr lang="de-DE" altLang="en-DE" dirty="0">
                <a:ea typeface="ＭＳ Ｐゴシック" panose="020B0600070205080204" pitchFamily="34" charset="-128"/>
              </a:rPr>
              <a:t> stimmlos ist).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Nukleus: [</a:t>
            </a:r>
            <a:r>
              <a:rPr lang="de-DE" altLang="en-DE" dirty="0" err="1">
                <a:ea typeface="ＭＳ Ｐゴシック" panose="020B0600070205080204" pitchFamily="34" charset="-128"/>
              </a:rPr>
              <a:t>u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Koda: [</a:t>
            </a:r>
            <a:r>
              <a:rPr lang="de-DE" altLang="en-DE" dirty="0" err="1">
                <a:ea typeface="ＭＳ Ｐゴシック" panose="020B0600070205080204" pitchFamily="34" charset="-128"/>
              </a:rPr>
              <a:t>u</a:t>
            </a:r>
            <a:r>
              <a:rPr lang="de-DE" altLang="en-DE" dirty="0">
                <a:ea typeface="ＭＳ Ｐゴシック" panose="020B0600070205080204" pitchFamily="34" charset="-128"/>
              </a:rPr>
              <a:t>] ist Teil eines Diphthongs:  </a:t>
            </a:r>
            <a:r>
              <a:rPr lang="de-DE" altLang="en-DE" i="1" dirty="0">
                <a:ea typeface="ＭＳ Ｐゴシック" panose="020B0600070205080204" pitchFamily="34" charset="-128"/>
              </a:rPr>
              <a:t>Bau</a:t>
            </a:r>
            <a:r>
              <a:rPr lang="de-DE" altLang="en-DE" dirty="0">
                <a:ea typeface="ＭＳ Ｐゴシック" panose="020B0600070205080204" pitchFamily="34" charset="-128"/>
              </a:rPr>
              <a:t> [</a:t>
            </a:r>
            <a:r>
              <a:rPr lang="de-DE" altLang="en-DE" dirty="0" err="1">
                <a:ea typeface="ＭＳ Ｐゴシック" panose="020B0600070205080204" pitchFamily="34" charset="-128"/>
              </a:rPr>
              <a:t>aʊ</a:t>
            </a:r>
            <a:r>
              <a:rPr lang="de-DE" altLang="en-DE" dirty="0">
                <a:ea typeface="ＭＳ Ｐゴシック" panose="020B0600070205080204" pitchFamily="34" charset="-128"/>
              </a:rPr>
              <a:t>̯]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[f] (als ALV Allophon von [</a:t>
            </a:r>
            <a:r>
              <a:rPr lang="de-DE" altLang="en-DE" dirty="0" err="1">
                <a:ea typeface="ＭＳ Ｐゴシック" panose="020B0600070205080204" pitchFamily="34" charset="-128"/>
              </a:rPr>
              <a:t>ʋ</a:t>
            </a:r>
            <a:r>
              <a:rPr lang="de-DE" altLang="en-DE" dirty="0">
                <a:ea typeface="ＭＳ Ｐゴシック" panose="020B0600070205080204" pitchFamily="34" charset="-128"/>
              </a:rPr>
              <a:t>] (oder [v])  in </a:t>
            </a:r>
            <a:r>
              <a:rPr lang="de-DE" altLang="en-DE" i="1" dirty="0">
                <a:ea typeface="ＭＳ Ｐゴシック" panose="020B0600070205080204" pitchFamily="34" charset="-128"/>
              </a:rPr>
              <a:t>Nerv</a:t>
            </a:r>
            <a:r>
              <a:rPr lang="de-DE" altLang="en-DE" i="1">
                <a:ea typeface="ＭＳ Ｐゴシック" panose="020B0600070205080204" pitchFamily="34" charset="-128"/>
              </a:rPr>
              <a:t>, doof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4C45D3-B418-5444-8331-DFC98B777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431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B1C57191-A206-3549-A916-C89D0AF2E59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A3A6E4-CE2A-3143-AA7B-EDB184533D2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9DEB12C4-50F6-5C4B-966A-3C8514D3E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BBCD33-FAB5-3D41-90E4-10525796438A}" type="slidenum">
              <a:rPr lang="de-DE" altLang="de-DE" sz="1400"/>
              <a:pPr>
                <a:spcBef>
                  <a:spcPct val="0"/>
                </a:spcBef>
              </a:pPr>
              <a:t>31</a:t>
            </a:fld>
            <a:endParaRPr lang="de-DE" altLang="de-DE" sz="14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3CA0D014-0817-3C42-950F-9028CD367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6301" y="981076"/>
            <a:ext cx="9736899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Schluss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01249A-6F5F-9F48-84D6-A2C14D0B6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4089" y="13063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7A465CA2-0DEC-9B47-BC5F-6FC556C8EBB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CE4421-0095-BA4B-AE76-961080FEBA6B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589AC03C-D5D9-CB45-B7B9-994FA84AE7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EB23F7-6248-4742-9ABD-79E6BC946128}" type="slidenum">
              <a:rPr lang="de-DE" altLang="de-DE" sz="1400"/>
              <a:pPr>
                <a:spcBef>
                  <a:spcPct val="0"/>
                </a:spcBef>
              </a:pPr>
              <a:t>32</a:t>
            </a:fld>
            <a:endParaRPr lang="de-DE" altLang="de-DE" sz="14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6D289D7-738A-DE4F-A684-7E109DBD4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8723" y="981076"/>
            <a:ext cx="9774477" cy="5038725"/>
          </a:xfrm>
        </p:spPr>
        <p:txBody>
          <a:bodyPr>
            <a:normAutofit lnSpcReduction="10000"/>
          </a:bodyPr>
          <a:lstStyle/>
          <a:p>
            <a:r>
              <a:rPr lang="en-US" altLang="en-DE" b="1" dirty="0" err="1">
                <a:ea typeface="ＭＳ Ｐゴシック" panose="020B0600070205080204" pitchFamily="34" charset="-128"/>
              </a:rPr>
              <a:t>Literatur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en-US" altLang="en-DE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en-US" altLang="en-DE" dirty="0" err="1">
                <a:ea typeface="ＭＳ Ｐゴシック" panose="020B0600070205080204" pitchFamily="34" charset="-128"/>
              </a:rPr>
              <a:t>Alber</a:t>
            </a:r>
            <a:r>
              <a:rPr lang="en-US" altLang="en-DE" dirty="0">
                <a:ea typeface="ＭＳ Ｐゴシック" panose="020B0600070205080204" pitchFamily="34" charset="-128"/>
              </a:rPr>
              <a:t>, Birgit (2001). Regional variation and edges: glottal stop epenthesis and dissimilation in standard and southern varieties of German. </a:t>
            </a:r>
            <a:r>
              <a:rPr lang="de-DE" altLang="en-DE" dirty="0">
                <a:ea typeface="ＭＳ Ｐゴシック" panose="020B0600070205080204" pitchFamily="34" charset="-128"/>
              </a:rPr>
              <a:t>Zeitschrift für Sprachwissenschaft 20, 3-4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Hall, T.A. (1993) The </a:t>
            </a:r>
            <a:r>
              <a:rPr lang="de-DE" altLang="en-DE" dirty="0" err="1">
                <a:ea typeface="ＭＳ Ｐゴシック" panose="020B0600070205080204" pitchFamily="34" charset="-128"/>
              </a:rPr>
              <a:t>Phonology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dirty="0" err="1">
                <a:ea typeface="ＭＳ Ｐゴシック" panose="020B0600070205080204" pitchFamily="34" charset="-128"/>
              </a:rPr>
              <a:t>of</a:t>
            </a:r>
            <a:r>
              <a:rPr lang="de-DE" altLang="en-DE" dirty="0">
                <a:ea typeface="ＭＳ Ｐゴシック" panose="020B0600070205080204" pitchFamily="34" charset="-128"/>
              </a:rPr>
              <a:t> German /R/. </a:t>
            </a:r>
            <a:r>
              <a:rPr lang="en-US" altLang="en-DE" dirty="0">
                <a:ea typeface="ＭＳ Ｐゴシック" panose="020B0600070205080204" pitchFamily="34" charset="-128"/>
              </a:rPr>
              <a:t>Phonology 10,1: 83-105.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en-US" altLang="en-DE" dirty="0">
                <a:ea typeface="ＭＳ Ｐゴシック" panose="020B0600070205080204" pitchFamily="34" charset="-128"/>
              </a:rPr>
              <a:t>Hamann, Silke (2003). German glide formation functionally viewed. </a:t>
            </a:r>
            <a:r>
              <a:rPr lang="en-US" altLang="en-DE" i="1" dirty="0">
                <a:ea typeface="ＭＳ Ｐゴシック" panose="020B0600070205080204" pitchFamily="34" charset="-128"/>
              </a:rPr>
              <a:t>ZAS papers in linguistics </a:t>
            </a:r>
            <a:r>
              <a:rPr lang="en-US" altLang="en-DE" dirty="0">
                <a:ea typeface="ＭＳ Ｐゴシック" panose="020B0600070205080204" pitchFamily="34" charset="-128"/>
              </a:rPr>
              <a:t>32, 137-154.</a:t>
            </a:r>
          </a:p>
          <a:p>
            <a:r>
              <a:rPr lang="en-US" altLang="en-DE" dirty="0">
                <a:ea typeface="ＭＳ Ｐゴシック" panose="020B0600070205080204" pitchFamily="34" charset="-128"/>
              </a:rPr>
              <a:t>Wiese, Richard (2003) The unity and variation of (German) /r/. </a:t>
            </a:r>
            <a:r>
              <a:rPr lang="de-DE" altLang="en-DE" dirty="0">
                <a:ea typeface="ＭＳ Ｐゴシック" panose="020B0600070205080204" pitchFamily="34" charset="-128"/>
              </a:rPr>
              <a:t>Zeitschrift für Dialektologie und Linguistik. 25-43</a:t>
            </a: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774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E77E37BF-658A-7248-AD6D-D89A71A2D8A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4CF89B-7869-A04E-80F1-84E7587FEE9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84A1A0AF-3D33-9143-A2F0-DD689220E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8EC535-5DD5-5C4B-B01F-3AF19220C375}" type="slidenum">
              <a:rPr lang="de-DE" altLang="de-DE" sz="1400"/>
              <a:pPr>
                <a:spcBef>
                  <a:spcPct val="0"/>
                </a:spcBef>
              </a:pPr>
              <a:t>4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3B5884A-5D93-EB48-9F77-FEAF75DAF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9525000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[h]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[h] ist eine Art Frikativ, da die Stimmbänder eine Friktion/Reibung (Aspiration) verursachen. Der Laut ist im Deutschen phonemisch also bedeutungsunterscheidend: </a:t>
            </a:r>
          </a:p>
          <a:p>
            <a:pPr>
              <a:defRPr/>
            </a:pPr>
            <a:r>
              <a:rPr lang="de-DE" i="1" dirty="0"/>
              <a:t>Hammer-Kammer, Haus-Maus,…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07FF78C-6CA0-2B4B-8567-5D4DEFE73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9824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E77E37BF-658A-7248-AD6D-D89A71A2D8A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4CF89B-7869-A04E-80F1-84E7587FEE92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84A1A0AF-3D33-9143-A2F0-DD689220E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8EC535-5DD5-5C4B-B01F-3AF19220C375}" type="slidenum">
              <a:rPr lang="de-DE" altLang="de-DE" sz="1400"/>
              <a:pPr>
                <a:spcBef>
                  <a:spcPct val="0"/>
                </a:spcBef>
              </a:pPr>
              <a:t>5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3B5884A-5D93-EB48-9F77-FEAF75DAF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981076"/>
            <a:ext cx="10246112" cy="50387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0000"/>
                </a:solidFill>
              </a:rPr>
              <a:t>Finden Sie weitere Minimalpaare mit [h] und verschiedenen anderen Konsonanten.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795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DAA73142-C2AB-7440-B79F-F73738B5FC1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18A59B-F839-4745-96C0-ABE96EE5C75F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DF6C9839-A32E-5E4B-B8EF-9BBBC5369F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B829F7-5A54-1A4A-A20F-A56A9FF24CE2}" type="slidenum">
              <a:rPr lang="de-DE" altLang="de-DE" sz="1400"/>
              <a:pPr>
                <a:spcBef>
                  <a:spcPct val="0"/>
                </a:spcBef>
              </a:pPr>
              <a:t>6</a:t>
            </a:fld>
            <a:endParaRPr lang="de-DE" altLang="de-DE" sz="14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3B5884A-5D93-EB48-9F77-FEAF75DAF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2166" y="981076"/>
            <a:ext cx="10549054" cy="50387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de-DE" dirty="0"/>
              <a:t>[</a:t>
            </a:r>
            <a:r>
              <a:rPr lang="de-DE" dirty="0" err="1"/>
              <a:t>ʔ</a:t>
            </a:r>
            <a:r>
              <a:rPr lang="de-DE" dirty="0"/>
              <a:t>] </a:t>
            </a:r>
          </a:p>
          <a:p>
            <a:pPr>
              <a:defRPr/>
            </a:pPr>
            <a:r>
              <a:rPr lang="de-DE" dirty="0"/>
              <a:t>Der </a:t>
            </a:r>
            <a:r>
              <a:rPr lang="de-DE" dirty="0" err="1"/>
              <a:t>Glottalverschluss</a:t>
            </a:r>
            <a:r>
              <a:rPr lang="de-DE" dirty="0"/>
              <a:t> [</a:t>
            </a:r>
            <a:r>
              <a:rPr lang="de-DE" dirty="0" err="1"/>
              <a:t>ʔ</a:t>
            </a:r>
            <a:r>
              <a:rPr lang="de-DE" dirty="0"/>
              <a:t>] ist mit dem Merkmal [</a:t>
            </a:r>
            <a:r>
              <a:rPr lang="de-DE" dirty="0" err="1"/>
              <a:t>glottalisiert</a:t>
            </a:r>
            <a:r>
              <a:rPr lang="de-DE" dirty="0"/>
              <a:t>] charakterisiert.</a:t>
            </a:r>
          </a:p>
          <a:p>
            <a:pPr>
              <a:defRPr/>
            </a:pPr>
            <a:r>
              <a:rPr lang="de-DE" dirty="0"/>
              <a:t>[</a:t>
            </a:r>
            <a:r>
              <a:rPr lang="de-DE" dirty="0" err="1"/>
              <a:t>ʔ</a:t>
            </a:r>
            <a:r>
              <a:rPr lang="de-DE" dirty="0"/>
              <a:t>] ist eine Art Plosiv, da die Stimmbänder einen Verschluss bilden. Der Laut ist nicht phonemisch, da er keinen Bedeutungsunterschied auslöst</a:t>
            </a:r>
            <a:r>
              <a:rPr lang="de-DE" i="1" dirty="0"/>
              <a:t>: aus-</a:t>
            </a:r>
            <a:r>
              <a:rPr lang="de-DE" i="1" dirty="0" err="1"/>
              <a:t>ʔaus</a:t>
            </a:r>
            <a:r>
              <a:rPr lang="de-DE" dirty="0"/>
              <a:t>.  </a:t>
            </a:r>
          </a:p>
          <a:p>
            <a:pPr>
              <a:defRPr/>
            </a:pPr>
            <a:r>
              <a:rPr lang="de-DE" dirty="0"/>
              <a:t>Der Kontrast zwischen </a:t>
            </a:r>
            <a:r>
              <a:rPr lang="de-DE" i="1" dirty="0" err="1"/>
              <a:t>ʔaus</a:t>
            </a:r>
            <a:r>
              <a:rPr lang="de-DE" i="1" dirty="0"/>
              <a:t> </a:t>
            </a:r>
            <a:r>
              <a:rPr lang="de-DE" dirty="0"/>
              <a:t>und</a:t>
            </a:r>
            <a:r>
              <a:rPr lang="de-DE" i="1" dirty="0"/>
              <a:t> Maus </a:t>
            </a:r>
            <a:r>
              <a:rPr lang="de-DE" dirty="0"/>
              <a:t>involviert eine unterschiedliche Anzahl von Segmenten, da er identisch mit dem Kontrast zwischen </a:t>
            </a:r>
            <a:r>
              <a:rPr lang="de-DE" i="1" dirty="0"/>
              <a:t>aus </a:t>
            </a:r>
            <a:r>
              <a:rPr lang="de-DE" dirty="0"/>
              <a:t>und</a:t>
            </a:r>
            <a:r>
              <a:rPr lang="de-DE" i="1" dirty="0"/>
              <a:t> Maus </a:t>
            </a:r>
            <a:r>
              <a:rPr lang="de-DE" dirty="0"/>
              <a:t>ist</a:t>
            </a:r>
            <a:r>
              <a:rPr lang="de-DE" i="1" dirty="0"/>
              <a:t>.</a:t>
            </a: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Als epenthetischer Konsonant ist der rein </a:t>
            </a:r>
            <a:r>
              <a:rPr lang="de-DE" dirty="0" err="1"/>
              <a:t>laryngaler</a:t>
            </a:r>
            <a:r>
              <a:rPr lang="de-DE" dirty="0"/>
              <a:t> Laut [</a:t>
            </a:r>
            <a:r>
              <a:rPr lang="de-DE" dirty="0" err="1"/>
              <a:t>ʔ</a:t>
            </a:r>
            <a:r>
              <a:rPr lang="de-DE" dirty="0"/>
              <a:t>] ideal, weil er nicht viele Merkmale braucht, insbesondere kein artikulatorisches Merkmal im Mund.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241F655-D6C7-6847-B236-AFDFC48A4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4706" y="40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49159497-11FF-1D46-8918-353B0E26695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AD8032-2883-BC48-AE6D-CDC23367E06C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E75A6EE1-4BB3-3740-9D83-4F3BD41C3F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C13B53-49F8-5D4F-9E98-9BDFDEA10AC3}" type="slidenum">
              <a:rPr lang="de-DE" altLang="de-DE" sz="1400"/>
              <a:pPr>
                <a:spcBef>
                  <a:spcPct val="0"/>
                </a:spcBef>
              </a:pPr>
              <a:t>7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BFF4656-8631-CF4C-8553-9A474EAA7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2956" y="981076"/>
            <a:ext cx="9850244" cy="5038725"/>
          </a:xfrm>
        </p:spPr>
        <p:txBody>
          <a:bodyPr/>
          <a:lstStyle/>
          <a:p>
            <a:pPr marL="11113" lvl="1" indent="0">
              <a:buNone/>
            </a:pPr>
            <a:r>
              <a:rPr lang="de-DE" altLang="en-DE" sz="2800" b="1" dirty="0">
                <a:ea typeface="ＭＳ Ｐゴシック" panose="020B0600070205080204" pitchFamily="34" charset="-128"/>
              </a:rPr>
              <a:t>Distribution</a:t>
            </a:r>
            <a:r>
              <a:rPr lang="en-US" altLang="en-DE" sz="2800" b="1" dirty="0">
                <a:ea typeface="ＭＳ Ｐゴシック" panose="020B0600070205080204" pitchFamily="34" charset="-128"/>
              </a:rPr>
              <a:t> von [h]</a:t>
            </a:r>
            <a:endParaRPr lang="de-DE" altLang="en-DE" sz="2800" dirty="0">
              <a:ea typeface="ＭＳ Ｐゴシック" panose="020B0600070205080204" pitchFamily="34" charset="-128"/>
            </a:endParaRPr>
          </a:p>
          <a:p>
            <a:r>
              <a:rPr lang="en-US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Kontext für die Aussprache von [h]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a. 	am Anfang des Wortes: </a:t>
            </a:r>
            <a:r>
              <a:rPr lang="de-DE" altLang="en-DE" i="1" dirty="0">
                <a:ea typeface="ＭＳ Ｐゴシック" panose="020B0600070205080204" pitchFamily="34" charset="-128"/>
              </a:rPr>
              <a:t>Haar, Hermelin, herstellen,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	b. 	am Anfang eines prosodischen Worts: </a:t>
            </a:r>
            <a:r>
              <a:rPr lang="de-DE" altLang="en-DE" i="1" dirty="0">
                <a:ea typeface="ＭＳ Ｐゴシック" panose="020B0600070205080204" pitchFamily="34" charset="-128"/>
              </a:rPr>
              <a:t>ab-hauen,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	c. 	am Anfang eines Fußes, d.h. am Anfang einer betonten Silbe: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ahói</a:t>
            </a:r>
            <a:r>
              <a:rPr lang="de-DE" altLang="en-DE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geháuen</a:t>
            </a:r>
            <a:r>
              <a:rPr lang="de-DE" altLang="en-DE" i="1" dirty="0">
                <a:ea typeface="ＭＳ Ｐゴシック" panose="020B0600070205080204" pitchFamily="34" charset="-128"/>
              </a:rPr>
              <a:t>,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	d.	vor einer unbetonten Silbe mit Vollvokal: </a:t>
            </a:r>
            <a:r>
              <a:rPr lang="de-DE" altLang="en-DE" i="1" dirty="0">
                <a:ea typeface="ＭＳ Ｐゴシック" panose="020B0600070205080204" pitchFamily="34" charset="-128"/>
              </a:rPr>
              <a:t>Uhu, Alkohol, Ahorn, Mahagoni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463D47-F8AE-2447-85CE-222269443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400" y="6848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757D6E59-2938-6F4C-A6BA-0E8DABC1355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8B74D3-653C-F44A-938B-13C72302DAD7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CBA64D57-D930-7742-8DE2-B43C14519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426809-FE92-0445-9C62-3E0F025240EB}" type="slidenum">
              <a:rPr lang="de-DE" altLang="de-DE" sz="1400"/>
              <a:pPr>
                <a:spcBef>
                  <a:spcPct val="0"/>
                </a:spcBef>
              </a:pPr>
              <a:t>8</a:t>
            </a:fld>
            <a:endParaRPr lang="de-DE" altLang="de-DE" sz="14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93C1929-0061-9843-A7B8-E97FB1621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224" y="981076"/>
            <a:ext cx="10673576" cy="5038725"/>
          </a:xfrm>
        </p:spPr>
        <p:txBody>
          <a:bodyPr>
            <a:normAutofit/>
          </a:bodyPr>
          <a:lstStyle/>
          <a:p>
            <a:pPr lvl="1"/>
            <a:r>
              <a:rPr lang="de-DE" altLang="en-DE" b="1" dirty="0">
                <a:ea typeface="ＭＳ Ｐゴシック" panose="020B0600070205080204" pitchFamily="34" charset="-128"/>
              </a:rPr>
              <a:t>Distribution</a:t>
            </a:r>
            <a:r>
              <a:rPr lang="en-US" altLang="en-DE" b="1" dirty="0">
                <a:ea typeface="ＭＳ Ｐゴシック" panose="020B0600070205080204" pitchFamily="34" charset="-128"/>
              </a:rPr>
              <a:t> von [h]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en-US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[h] wird nicht ausgesprochen (Dehnungs-</a:t>
            </a:r>
            <a:r>
              <a:rPr lang="de-DE" altLang="en-DE" i="1" dirty="0">
                <a:ea typeface="ＭＳ Ｐゴシック" panose="020B0600070205080204" pitchFamily="34" charset="-128"/>
              </a:rPr>
              <a:t>h</a:t>
            </a:r>
            <a:r>
              <a:rPr lang="de-DE" altLang="en-DE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 a. vor einem Schwa oder </a:t>
            </a:r>
            <a:r>
              <a:rPr lang="de-DE" altLang="en-DE" dirty="0" err="1">
                <a:ea typeface="ＭＳ Ｐゴシック" panose="020B0600070205080204" pitchFamily="34" charset="-128"/>
              </a:rPr>
              <a:t>Sonoranten</a:t>
            </a:r>
            <a:r>
              <a:rPr lang="de-DE" altLang="en-DE" dirty="0">
                <a:ea typeface="ＭＳ Ｐゴシック" panose="020B0600070205080204" pitchFamily="34" charset="-128"/>
              </a:rPr>
              <a:t>:</a:t>
            </a:r>
            <a:r>
              <a:rPr lang="de-DE" altLang="en-DE" i="1" dirty="0">
                <a:ea typeface="ＭＳ Ｐゴシック" panose="020B0600070205080204" pitchFamily="34" charset="-128"/>
              </a:rPr>
              <a:t> 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fróh</a:t>
            </a:r>
            <a:r>
              <a:rPr lang="de-DE" altLang="en-DE" i="1" u="sng" dirty="0" err="1">
                <a:ea typeface="ＭＳ Ｐゴシック" panose="020B0600070205080204" pitchFamily="34" charset="-128"/>
              </a:rPr>
              <a:t>e</a:t>
            </a:r>
            <a:r>
              <a:rPr lang="de-DE" altLang="en-DE" i="1" dirty="0">
                <a:ea typeface="ＭＳ Ｐゴシック" panose="020B0600070205080204" pitchFamily="34" charset="-128"/>
              </a:rPr>
              <a:t>,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>
                <a:ea typeface="ＭＳ Ｐゴシック" panose="020B0600070205080204" pitchFamily="34" charset="-128"/>
              </a:rPr>
              <a:t>geh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en</a:t>
            </a:r>
            <a:r>
              <a:rPr lang="de-DE" altLang="en-DE" i="1" dirty="0">
                <a:ea typeface="ＭＳ Ｐゴシック" panose="020B0600070205080204" pitchFamily="34" charset="-128"/>
              </a:rPr>
              <a:t>, mäh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en</a:t>
            </a:r>
            <a:r>
              <a:rPr lang="de-DE" altLang="en-DE" i="1" dirty="0">
                <a:ea typeface="ＭＳ Ｐゴシック" panose="020B0600070205080204" pitchFamily="34" charset="-128"/>
              </a:rPr>
              <a:t>, früh</a:t>
            </a:r>
            <a:r>
              <a:rPr lang="de-DE" altLang="en-DE" i="1" u="sng" dirty="0">
                <a:ea typeface="ＭＳ Ｐゴシック" panose="020B0600070205080204" pitchFamily="34" charset="-128"/>
              </a:rPr>
              <a:t>er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   b. am Ende einer Silbe, auch vor Konsonanten: </a:t>
            </a:r>
            <a:r>
              <a:rPr lang="de-DE" altLang="en-DE" i="1" dirty="0">
                <a:ea typeface="ＭＳ Ｐゴシック" panose="020B0600070205080204" pitchFamily="34" charset="-128"/>
              </a:rPr>
              <a:t>Kuh, froh, Wahl, wahr</a:t>
            </a:r>
            <a:r>
              <a:rPr lang="de-DE" altLang="en-DE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>
                <a:ea typeface="ＭＳ Ｐゴシック" panose="020B0600070205080204" pitchFamily="34" charset="-128"/>
              </a:rPr>
              <a:t>Lohn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Das [h] wird am Anfang einer </a:t>
            </a:r>
            <a:r>
              <a:rPr lang="de-DE" altLang="en-DE" dirty="0" err="1">
                <a:ea typeface="ＭＳ Ｐゴシック" panose="020B0600070205080204" pitchFamily="34" charset="-128"/>
              </a:rPr>
              <a:t>Schwasilbe</a:t>
            </a:r>
            <a:r>
              <a:rPr lang="de-DE" altLang="en-DE" dirty="0">
                <a:ea typeface="ＭＳ Ｐゴシック" panose="020B0600070205080204" pitchFamily="34" charset="-128"/>
              </a:rPr>
              <a:t> und in der Koda nicht ausgesprochen.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Das ist dieselbe Distribution wie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g</a:t>
            </a:r>
            <a:r>
              <a:rPr lang="de-DE" altLang="en-DE" dirty="0">
                <a:ea typeface="ＭＳ Ｐゴシック" panose="020B0600070205080204" pitchFamily="34" charset="-128"/>
              </a:rPr>
              <a:t> in [</a:t>
            </a:r>
            <a:r>
              <a:rPr lang="de-DE" altLang="en-DE" dirty="0" err="1">
                <a:ea typeface="ＭＳ Ｐゴシック" panose="020B0600070205080204" pitchFamily="34" charset="-128"/>
              </a:rPr>
              <a:t>ŋg</a:t>
            </a:r>
            <a:r>
              <a:rPr lang="de-DE" altLang="en-DE" dirty="0">
                <a:ea typeface="ＭＳ Ｐゴシック" panose="020B0600070205080204" pitchFamily="34" charset="-128"/>
              </a:rPr>
              <a:t>].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9EE0FC1-E0C3-EA49-901C-C417B6120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5388" y="406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7CF5CF9A-FDB9-394B-836E-8A0B61283E9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E9E7C2-5C6F-B847-B22D-9C34398D06FA}" type="datetime1">
              <a:rPr lang="de-DE" altLang="de-DE" sz="1400"/>
              <a:pPr>
                <a:spcBef>
                  <a:spcPct val="0"/>
                </a:spcBef>
              </a:pPr>
              <a:t>25.05.20</a:t>
            </a:fld>
            <a:endParaRPr lang="de-DE" altLang="de-DE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90252D18-E9AF-E141-AC09-670EB41324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2F1146-0B1A-3E4E-A03A-361C20C9840F}" type="slidenum">
              <a:rPr lang="de-DE" altLang="de-DE" sz="1400"/>
              <a:pPr>
                <a:spcBef>
                  <a:spcPct val="0"/>
                </a:spcBef>
              </a:pPr>
              <a:t>9</a:t>
            </a:fld>
            <a:endParaRPr lang="de-DE" altLang="de-DE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DB367EA-DD49-1242-82CB-99C300DA8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7561" y="981076"/>
            <a:ext cx="11006254" cy="5038725"/>
          </a:xfrm>
        </p:spPr>
        <p:txBody>
          <a:bodyPr/>
          <a:lstStyle/>
          <a:p>
            <a:r>
              <a:rPr lang="de-DE" altLang="en-DE" b="1" dirty="0">
                <a:ea typeface="ＭＳ Ｐゴシック" panose="020B0600070205080204" pitchFamily="34" charset="-128"/>
              </a:rPr>
              <a:t>Distribution des </a:t>
            </a:r>
            <a:r>
              <a:rPr lang="de-DE" altLang="en-DE" b="1" dirty="0" err="1">
                <a:ea typeface="ＭＳ Ｐゴシック" panose="020B0600070205080204" pitchFamily="34" charset="-128"/>
              </a:rPr>
              <a:t>Glottalverschlusses</a:t>
            </a:r>
            <a:r>
              <a:rPr lang="de-DE" altLang="en-DE" b="1" dirty="0">
                <a:ea typeface="ＭＳ Ｐゴシック" panose="020B0600070205080204" pitchFamily="34" charset="-128"/>
              </a:rPr>
              <a:t> </a:t>
            </a:r>
            <a:r>
              <a:rPr lang="de-DE" dirty="0"/>
              <a:t>[</a:t>
            </a:r>
            <a:r>
              <a:rPr lang="de-DE" dirty="0" err="1"/>
              <a:t>ʔ</a:t>
            </a:r>
            <a:r>
              <a:rPr lang="de-DE" dirty="0"/>
              <a:t>]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 </a:t>
            </a:r>
            <a:endParaRPr lang="de-DE" altLang="en-DE" sz="2400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Kontext für die </a:t>
            </a:r>
            <a:r>
              <a:rPr lang="de-DE" altLang="en-DE" dirty="0" err="1">
                <a:ea typeface="ＭＳ Ｐゴシック" panose="020B0600070205080204" pitchFamily="34" charset="-128"/>
              </a:rPr>
              <a:t>Glottalverschluss</a:t>
            </a:r>
            <a:r>
              <a:rPr lang="de-DE" altLang="en-DE" dirty="0">
                <a:ea typeface="ＭＳ Ｐゴシック" panose="020B0600070205080204" pitchFamily="34" charset="-128"/>
              </a:rPr>
              <a:t>-Epenthese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 a. am Anfang des Wortes: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ʔÁnna</a:t>
            </a:r>
            <a:r>
              <a:rPr lang="de-DE" altLang="en-DE" i="1" dirty="0">
                <a:ea typeface="ＭＳ Ｐゴシック" panose="020B0600070205080204" pitchFamily="34" charset="-128"/>
              </a:rPr>
              <a:t>,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ʔIdée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   b. am Anfang des Fußes: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Be</a:t>
            </a:r>
            <a:r>
              <a:rPr lang="de-DE" altLang="en-DE" i="1" dirty="0">
                <a:ea typeface="ＭＳ Ｐゴシック" panose="020B0600070205080204" pitchFamily="34" charset="-128"/>
              </a:rPr>
              <a:t>(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ʔámte</a:t>
            </a:r>
            <a:r>
              <a:rPr lang="de-DE" altLang="en-DE" i="1" dirty="0">
                <a:ea typeface="ＭＳ Ｐゴシック" panose="020B0600070205080204" pitchFamily="34" charset="-128"/>
              </a:rPr>
              <a:t>), The(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ʔáter</a:t>
            </a:r>
            <a:r>
              <a:rPr lang="de-DE" altLang="en-DE" i="1" dirty="0">
                <a:ea typeface="ＭＳ Ｐゴシック" panose="020B0600070205080204" pitchFamily="34" charset="-128"/>
              </a:rPr>
              <a:t>), O(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ʔáse</a:t>
            </a:r>
            <a:r>
              <a:rPr lang="de-DE" altLang="en-DE" i="1" dirty="0">
                <a:ea typeface="ＭＳ Ｐゴシック" panose="020B0600070205080204" pitchFamily="34" charset="-128"/>
              </a:rPr>
              <a:t>)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   </a:t>
            </a:r>
            <a:r>
              <a:rPr lang="de-DE" altLang="en-DE" dirty="0">
                <a:ea typeface="ＭＳ Ｐゴシック" panose="020B0600070205080204" pitchFamily="34" charset="-128"/>
              </a:rPr>
              <a:t>c. am Anfang eines prosodischen Worts (Morphems): </a:t>
            </a: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     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be-ʔúnruhigen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dúrch-ʔarbeiten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ʔún-ʔartig</a:t>
            </a:r>
            <a:r>
              <a:rPr lang="de-DE" altLang="en-DE" i="1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ʔun-ʔerfréulich</a:t>
            </a:r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i="1" dirty="0">
                <a:ea typeface="ＭＳ Ｐゴシック" panose="020B0600070205080204" pitchFamily="34" charset="-128"/>
              </a:rPr>
              <a:t> 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5C706F-0030-4C40-90C9-54DA0BC4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4059" y="838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2342</Words>
  <Application>Microsoft Macintosh PowerPoint</Application>
  <PresentationFormat>Widescreen</PresentationFormat>
  <Paragraphs>279</Paragraphs>
  <Slides>33</Slides>
  <Notes>31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Palatino</vt:lpstr>
      <vt:lpstr>Symbol</vt:lpstr>
      <vt:lpstr>Times</vt:lpstr>
      <vt:lpstr>Times New Roman</vt:lpstr>
      <vt:lpstr>Office Theme</vt:lpstr>
      <vt:lpstr>Phänomene der Phonologie</vt:lpstr>
      <vt:lpstr>       Teil 6 Laryngale und Gleitlaute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65</cp:revision>
  <dcterms:created xsi:type="dcterms:W3CDTF">2020-04-10T15:51:35Z</dcterms:created>
  <dcterms:modified xsi:type="dcterms:W3CDTF">2020-05-25T09:22:14Z</dcterms:modified>
</cp:coreProperties>
</file>